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04" r:id="rId3"/>
    <p:sldId id="259" r:id="rId4"/>
    <p:sldId id="260" r:id="rId5"/>
    <p:sldId id="303" r:id="rId6"/>
    <p:sldId id="305" r:id="rId7"/>
    <p:sldId id="306" r:id="rId8"/>
    <p:sldId id="263" r:id="rId9"/>
    <p:sldId id="265" r:id="rId10"/>
    <p:sldId id="264" r:id="rId11"/>
    <p:sldId id="283" r:id="rId12"/>
    <p:sldId id="307" r:id="rId13"/>
    <p:sldId id="308" r:id="rId14"/>
    <p:sldId id="309" r:id="rId15"/>
    <p:sldId id="310" r:id="rId16"/>
    <p:sldId id="311" r:id="rId17"/>
    <p:sldId id="272" r:id="rId18"/>
    <p:sldId id="273" r:id="rId19"/>
    <p:sldId id="280" r:id="rId20"/>
    <p:sldId id="266" r:id="rId21"/>
    <p:sldId id="285" r:id="rId22"/>
    <p:sldId id="287" r:id="rId23"/>
    <p:sldId id="290" r:id="rId24"/>
    <p:sldId id="289" r:id="rId25"/>
    <p:sldId id="284" r:id="rId26"/>
    <p:sldId id="267" r:id="rId27"/>
    <p:sldId id="312" r:id="rId28"/>
    <p:sldId id="275" r:id="rId29"/>
    <p:sldId id="269" r:id="rId30"/>
    <p:sldId id="292" r:id="rId31"/>
    <p:sldId id="276" r:id="rId32"/>
    <p:sldId id="278" r:id="rId33"/>
    <p:sldId id="297" r:id="rId34"/>
    <p:sldId id="296" r:id="rId35"/>
    <p:sldId id="270" r:id="rId36"/>
    <p:sldId id="313" r:id="rId37"/>
    <p:sldId id="314" r:id="rId38"/>
    <p:sldId id="258" r:id="rId3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D9D9"/>
    <a:srgbClr val="FFA7A7"/>
    <a:srgbClr val="FF898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4787" autoAdjust="0"/>
    <p:restoredTop sz="94660"/>
  </p:normalViewPr>
  <p:slideViewPr>
    <p:cSldViewPr snapToGrid="0">
      <p:cViewPr>
        <p:scale>
          <a:sx n="100" d="100"/>
          <a:sy n="100" d="100"/>
        </p:scale>
        <p:origin x="372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E:\_&#49324;&#50629;&#44592;&#54925;\_&#52712;&#50629;&#51456;&#48708;\&#54252;&#53944;&#54260;&#47532;&#50724;\&#51088;&#47308;\(&#51088;&#47308;3)%205&#44060;&#44397;%20&#49436;&#47672;&#45320;&#51592;&#50892;%202014~2018%20&#49692;&#50948;&#48320;&#54868;&#54364;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spPr>
            <a:ln w="9525" cap="rnd">
              <a:solidFill>
                <a:schemeClr val="bg1">
                  <a:lumMod val="5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Sheet2!$B$63:$B$116</c:f>
              <c:strCache>
                <c:ptCount val="54"/>
                <c:pt idx="0">
                  <c:v>2014년 5월</c:v>
                </c:pt>
                <c:pt idx="1">
                  <c:v>2014년 6월</c:v>
                </c:pt>
                <c:pt idx="2">
                  <c:v>2014년 7월</c:v>
                </c:pt>
                <c:pt idx="3">
                  <c:v>2014년 8월</c:v>
                </c:pt>
                <c:pt idx="4">
                  <c:v>2014년 9월</c:v>
                </c:pt>
                <c:pt idx="5">
                  <c:v>2014년 10월</c:v>
                </c:pt>
                <c:pt idx="6">
                  <c:v>2014년 11월</c:v>
                </c:pt>
                <c:pt idx="7">
                  <c:v>2014년 12월</c:v>
                </c:pt>
                <c:pt idx="8">
                  <c:v>2015년 1월</c:v>
                </c:pt>
                <c:pt idx="9">
                  <c:v>2015년 2월</c:v>
                </c:pt>
                <c:pt idx="10">
                  <c:v>2015년 3월</c:v>
                </c:pt>
                <c:pt idx="11">
                  <c:v>2015년 4월</c:v>
                </c:pt>
                <c:pt idx="12">
                  <c:v>2015년 5월</c:v>
                </c:pt>
                <c:pt idx="13">
                  <c:v>2015년 6월</c:v>
                </c:pt>
                <c:pt idx="14">
                  <c:v>2015년 7월</c:v>
                </c:pt>
                <c:pt idx="15">
                  <c:v>2015년 8월</c:v>
                </c:pt>
                <c:pt idx="16">
                  <c:v>2015년 9월</c:v>
                </c:pt>
                <c:pt idx="17">
                  <c:v>2015년 10월</c:v>
                </c:pt>
                <c:pt idx="18">
                  <c:v>2015년 11월</c:v>
                </c:pt>
                <c:pt idx="19">
                  <c:v>2015년 12월</c:v>
                </c:pt>
                <c:pt idx="20">
                  <c:v>2016년 1월</c:v>
                </c:pt>
                <c:pt idx="21">
                  <c:v>2016년 2월</c:v>
                </c:pt>
                <c:pt idx="22">
                  <c:v>2016년 3월</c:v>
                </c:pt>
                <c:pt idx="23">
                  <c:v>2016년 4월</c:v>
                </c:pt>
                <c:pt idx="24">
                  <c:v>2016년 5월</c:v>
                </c:pt>
                <c:pt idx="25">
                  <c:v>2016년 6월</c:v>
                </c:pt>
                <c:pt idx="26">
                  <c:v>2016년 7월</c:v>
                </c:pt>
                <c:pt idx="27">
                  <c:v>2016년 8월</c:v>
                </c:pt>
                <c:pt idx="28">
                  <c:v>2016년 9월</c:v>
                </c:pt>
                <c:pt idx="29">
                  <c:v>2016년 10월</c:v>
                </c:pt>
                <c:pt idx="30">
                  <c:v>2016년 11월</c:v>
                </c:pt>
                <c:pt idx="31">
                  <c:v>2016년 12월</c:v>
                </c:pt>
                <c:pt idx="32">
                  <c:v>2017년 1월</c:v>
                </c:pt>
                <c:pt idx="33">
                  <c:v>2017년 2월</c:v>
                </c:pt>
                <c:pt idx="34">
                  <c:v>2017년 3월</c:v>
                </c:pt>
                <c:pt idx="35">
                  <c:v>2017년 4월</c:v>
                </c:pt>
                <c:pt idx="36">
                  <c:v>2017년 5월</c:v>
                </c:pt>
                <c:pt idx="37">
                  <c:v>2017년 6월</c:v>
                </c:pt>
                <c:pt idx="38">
                  <c:v>2017년 7월</c:v>
                </c:pt>
                <c:pt idx="39">
                  <c:v>2017년 8월</c:v>
                </c:pt>
                <c:pt idx="40">
                  <c:v>2017년 9월</c:v>
                </c:pt>
                <c:pt idx="41">
                  <c:v>2017년 10월</c:v>
                </c:pt>
                <c:pt idx="42">
                  <c:v>2017년 11월</c:v>
                </c:pt>
                <c:pt idx="43">
                  <c:v>2017년 12월</c:v>
                </c:pt>
                <c:pt idx="44">
                  <c:v>2018년 1월</c:v>
                </c:pt>
                <c:pt idx="45">
                  <c:v>2018년 2월</c:v>
                </c:pt>
                <c:pt idx="46">
                  <c:v>2018년 3월</c:v>
                </c:pt>
                <c:pt idx="47">
                  <c:v>2018년 4월</c:v>
                </c:pt>
                <c:pt idx="48">
                  <c:v>2018년 5월</c:v>
                </c:pt>
                <c:pt idx="49">
                  <c:v>2018년 6월</c:v>
                </c:pt>
                <c:pt idx="50">
                  <c:v>2018년 7월</c:v>
                </c:pt>
                <c:pt idx="51">
                  <c:v>2018년 8월</c:v>
                </c:pt>
                <c:pt idx="52">
                  <c:v>2018년 9월</c:v>
                </c:pt>
                <c:pt idx="53">
                  <c:v>2018년 10월</c:v>
                </c:pt>
              </c:strCache>
            </c:strRef>
          </c:cat>
          <c:val>
            <c:numRef>
              <c:f>Sheet2!$C$63:$C$116</c:f>
              <c:numCache>
                <c:formatCode>General</c:formatCode>
                <c:ptCount val="54"/>
                <c:pt idx="0">
                  <c:v>14</c:v>
                </c:pt>
                <c:pt idx="1">
                  <c:v>15</c:v>
                </c:pt>
                <c:pt idx="2">
                  <c:v>16</c:v>
                </c:pt>
                <c:pt idx="3">
                  <c:v>8</c:v>
                </c:pt>
                <c:pt idx="4">
                  <c:v>10</c:v>
                </c:pt>
                <c:pt idx="5">
                  <c:v>10</c:v>
                </c:pt>
                <c:pt idx="6">
                  <c:v>8</c:v>
                </c:pt>
                <c:pt idx="7">
                  <c:v>10</c:v>
                </c:pt>
                <c:pt idx="8">
                  <c:v>10</c:v>
                </c:pt>
                <c:pt idx="9">
                  <c:v>9</c:v>
                </c:pt>
                <c:pt idx="10">
                  <c:v>10</c:v>
                </c:pt>
                <c:pt idx="11">
                  <c:v>8</c:v>
                </c:pt>
                <c:pt idx="12">
                  <c:v>11</c:v>
                </c:pt>
                <c:pt idx="13">
                  <c:v>16</c:v>
                </c:pt>
                <c:pt idx="14">
                  <c:v>11</c:v>
                </c:pt>
                <c:pt idx="15">
                  <c:v>13</c:v>
                </c:pt>
                <c:pt idx="16">
                  <c:v>16</c:v>
                </c:pt>
                <c:pt idx="17">
                  <c:v>14</c:v>
                </c:pt>
                <c:pt idx="18">
                  <c:v>17</c:v>
                </c:pt>
                <c:pt idx="19">
                  <c:v>18</c:v>
                </c:pt>
                <c:pt idx="20">
                  <c:v>16</c:v>
                </c:pt>
                <c:pt idx="21">
                  <c:v>17</c:v>
                </c:pt>
                <c:pt idx="22">
                  <c:v>15</c:v>
                </c:pt>
                <c:pt idx="23">
                  <c:v>16</c:v>
                </c:pt>
                <c:pt idx="24">
                  <c:v>18</c:v>
                </c:pt>
                <c:pt idx="25">
                  <c:v>15</c:v>
                </c:pt>
                <c:pt idx="26">
                  <c:v>14</c:v>
                </c:pt>
                <c:pt idx="27">
                  <c:v>10</c:v>
                </c:pt>
                <c:pt idx="28">
                  <c:v>19</c:v>
                </c:pt>
                <c:pt idx="29">
                  <c:v>13</c:v>
                </c:pt>
                <c:pt idx="30">
                  <c:v>22</c:v>
                </c:pt>
                <c:pt idx="31">
                  <c:v>23</c:v>
                </c:pt>
                <c:pt idx="32">
                  <c:v>14</c:v>
                </c:pt>
                <c:pt idx="33">
                  <c:v>30</c:v>
                </c:pt>
                <c:pt idx="34">
                  <c:v>24</c:v>
                </c:pt>
                <c:pt idx="35">
                  <c:v>16</c:v>
                </c:pt>
                <c:pt idx="36">
                  <c:v>19</c:v>
                </c:pt>
                <c:pt idx="37">
                  <c:v>21</c:v>
                </c:pt>
                <c:pt idx="38">
                  <c:v>7</c:v>
                </c:pt>
                <c:pt idx="39">
                  <c:v>17</c:v>
                </c:pt>
                <c:pt idx="40">
                  <c:v>23</c:v>
                </c:pt>
                <c:pt idx="41">
                  <c:v>14</c:v>
                </c:pt>
                <c:pt idx="42">
                  <c:v>24</c:v>
                </c:pt>
                <c:pt idx="43">
                  <c:v>17</c:v>
                </c:pt>
                <c:pt idx="44">
                  <c:v>18</c:v>
                </c:pt>
                <c:pt idx="45">
                  <c:v>23</c:v>
                </c:pt>
                <c:pt idx="46">
                  <c:v>24</c:v>
                </c:pt>
                <c:pt idx="47">
                  <c:v>30</c:v>
                </c:pt>
                <c:pt idx="48">
                  <c:v>21</c:v>
                </c:pt>
                <c:pt idx="49">
                  <c:v>24</c:v>
                </c:pt>
                <c:pt idx="50">
                  <c:v>11</c:v>
                </c:pt>
                <c:pt idx="51">
                  <c:v>25</c:v>
                </c:pt>
                <c:pt idx="52">
                  <c:v>19</c:v>
                </c:pt>
                <c:pt idx="53">
                  <c:v>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E81-4F60-8D04-87B5CC97C94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82328664"/>
        <c:axId val="482330304"/>
      </c:lineChart>
      <c:catAx>
        <c:axId val="482328664"/>
        <c:scaling>
          <c:orientation val="minMax"/>
        </c:scaling>
        <c:delete val="1"/>
        <c:axPos val="t"/>
        <c:numFmt formatCode="General" sourceLinked="1"/>
        <c:majorTickMark val="none"/>
        <c:minorTickMark val="none"/>
        <c:tickLblPos val="nextTo"/>
        <c:crossAx val="482330304"/>
        <c:crosses val="autoZero"/>
        <c:auto val="1"/>
        <c:lblAlgn val="ctr"/>
        <c:lblOffset val="100"/>
        <c:noMultiLvlLbl val="0"/>
      </c:catAx>
      <c:valAx>
        <c:axId val="482330304"/>
        <c:scaling>
          <c:orientation val="maxMin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8232866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solidFill>
        <a:schemeClr val="bg1">
          <a:lumMod val="65000"/>
        </a:schemeClr>
      </a:solidFill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64C36B-D05B-49E7-8E88-8AA97CF775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D13BEBB-25BB-4786-A5AB-F1E9667E2C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FB36881-719C-4D84-A871-AB89228315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11DF14-28BF-4076-93B7-9CB0DA711718}" type="datetimeFigureOut">
              <a:rPr lang="ko-KR" altLang="en-US" smtClean="0"/>
              <a:t>2018-12-28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6362E03-FA35-4702-8F77-14A97CDC7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6F9B895-FC12-4A57-8EA2-00B7BE92E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7BBBB-BB46-4E28-9ABB-E421230A7D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06009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6E99E8-9F60-405E-8997-020CA0229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9D1509B-8B29-4E55-944D-602D1F7523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2F4E118-C657-4392-9C54-F812D03B43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11DF14-28BF-4076-93B7-9CB0DA711718}" type="datetimeFigureOut">
              <a:rPr lang="ko-KR" altLang="en-US" smtClean="0"/>
              <a:t>2018-12-28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44925E9-8FAD-4804-8CCF-F47C9D3E96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EC9D4E1-6EF0-43D8-B47B-8052B828F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7BBBB-BB46-4E28-9ABB-E421230A7D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97397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4C16043-9FE4-406B-967E-5A59F13F1C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B8DE585-CA0B-4650-83E0-C246F37A73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FA76F29-2B3D-4CF0-84B1-156F3EBB3E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11DF14-28BF-4076-93B7-9CB0DA711718}" type="datetimeFigureOut">
              <a:rPr lang="ko-KR" altLang="en-US" smtClean="0"/>
              <a:t>2018-12-28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038F35A-B315-4DB0-97EA-E74421AD97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96AC100-DF73-4907-8CB1-5A98E6B7A4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7BBBB-BB46-4E28-9ABB-E421230A7D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51882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BD1B7C-2485-4649-BB82-88E791497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FFB4095-9A33-48D9-A61F-EEDFF560E2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04AC3AC-BA82-42A1-9B3A-435CD7D9CA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11DF14-28BF-4076-93B7-9CB0DA711718}" type="datetimeFigureOut">
              <a:rPr lang="ko-KR" altLang="en-US" smtClean="0"/>
              <a:t>2018-12-28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70ECB86-7422-458C-B82B-364F567229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6ED13D-A56C-412F-8A3D-A809FB8C6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7BBBB-BB46-4E28-9ABB-E421230A7D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18156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4A591B-879C-43CA-90D0-C37D361DD1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41BEE3B-32F7-481B-A0D2-2D1B3ACE57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F8285AF-1579-45F4-8220-FCC86864E3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11DF14-28BF-4076-93B7-9CB0DA711718}" type="datetimeFigureOut">
              <a:rPr lang="ko-KR" altLang="en-US" smtClean="0"/>
              <a:t>2018-12-28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3F9AA6A-711F-4982-9070-F3CDC97F7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6396BBE-7AE8-4EF9-BEB4-D5BA3CE149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7BBBB-BB46-4E28-9ABB-E421230A7D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06584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327667-22E4-48D2-96E8-A6E31ACECF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7427FCB-9C2E-4E77-9F44-F3806A6C65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4E63443-31A8-4F19-90F6-77D1E4399F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911E834-307C-4649-898D-4A330CEC81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11DF14-28BF-4076-93B7-9CB0DA711718}" type="datetimeFigureOut">
              <a:rPr lang="ko-KR" altLang="en-US" smtClean="0"/>
              <a:t>2018-12-28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24D68B7-49BB-4137-9971-1FC12B8CB1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942ACFF-E331-405B-966C-34052BC01F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7BBBB-BB46-4E28-9ABB-E421230A7D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0839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4D2A95-AD9B-43F7-B52B-13CF655067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1EC77A0-530A-47EF-B481-D0A28CF1A4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27C704D-E5F0-4A29-9303-8999B94BB9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9BB0D4B-6A26-4A63-8A14-D945732AD8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04F97F6-2E86-400A-AD9A-F7607CB84C8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FA022F4-DF39-4E18-9DF1-53FCBDBB11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11DF14-28BF-4076-93B7-9CB0DA711718}" type="datetimeFigureOut">
              <a:rPr lang="ko-KR" altLang="en-US" smtClean="0"/>
              <a:t>2018-12-28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BA15512-189E-495D-B957-2C9BF14767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6CBEE40-B01C-4242-A0FC-9B73E8EAD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7BBBB-BB46-4E28-9ABB-E421230A7D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16950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183AB4-920D-42A2-95D0-30CB19C318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399F767-EF95-442B-80D7-48F3DB413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11DF14-28BF-4076-93B7-9CB0DA711718}" type="datetimeFigureOut">
              <a:rPr lang="ko-KR" altLang="en-US" smtClean="0"/>
              <a:t>2018-12-28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3EDC631-6355-496B-8ADE-773A0F04D0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17E7933-52D4-4164-9BCB-F2A6BBE992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7BBBB-BB46-4E28-9ABB-E421230A7D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12884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0927E0D-6BE8-4CB9-AC9D-2D43378AE5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11DF14-28BF-4076-93B7-9CB0DA711718}" type="datetimeFigureOut">
              <a:rPr lang="ko-KR" altLang="en-US" smtClean="0"/>
              <a:t>2018-12-28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DFD6375-1CD7-4B2D-9240-9C37DC59E3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E8822F1-370F-46AC-A3A9-2B16EBBF68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7BBBB-BB46-4E28-9ABB-E421230A7D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07013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2BF15D-C3E8-4F69-A6F6-BBCB354269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AF925D4-A09E-41DE-AED5-B6D22FFB46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A5CED13-8708-49F1-B86F-E23F9016DB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2E76358-4390-41F0-8C64-36DFB54933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11DF14-28BF-4076-93B7-9CB0DA711718}" type="datetimeFigureOut">
              <a:rPr lang="ko-KR" altLang="en-US" smtClean="0"/>
              <a:t>2018-12-28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5E2C934-0ECE-412A-8521-B9958DEAC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59097F8-FBE3-43D4-BD9A-B192EA71B6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7BBBB-BB46-4E28-9ABB-E421230A7D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82575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260D29-BD97-402C-B086-5D2DC3FB4F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5492AAD-35EE-483C-BF0B-4383319CD72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8D606A1-984E-4402-AB0D-95E6051171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5972854-53D7-4D03-81BB-E4F87F3BA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11DF14-28BF-4076-93B7-9CB0DA711718}" type="datetimeFigureOut">
              <a:rPr lang="ko-KR" altLang="en-US" smtClean="0"/>
              <a:t>2018-12-28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F15A884-B2C3-4333-8F3A-AA7BE9566B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9ABE52D-A11A-4D93-9FC2-FFB1750516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7BBBB-BB46-4E28-9ABB-E421230A7D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71236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43EE477-B9A6-4DDC-915C-19EE98E155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728E5F2-558B-4831-A0B3-3369E2B609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B741968-A992-4DBF-B15E-ADE8BD215E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11DF14-28BF-4076-93B7-9CB0DA711718}" type="datetimeFigureOut">
              <a:rPr lang="ko-KR" altLang="en-US" smtClean="0"/>
              <a:t>2018-12-28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AE34520-8044-432A-ACC4-630BEF2A25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5308B3-B73B-4AF5-B01D-790FD80B12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7BBBB-BB46-4E28-9ABB-E421230A7D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35324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D9FCC236-8D04-45D9-B741-C0CEA6DDBC5C}"/>
              </a:ext>
            </a:extLst>
          </p:cNvPr>
          <p:cNvCxnSpPr/>
          <p:nvPr/>
        </p:nvCxnSpPr>
        <p:spPr>
          <a:xfrm>
            <a:off x="3778436" y="2439938"/>
            <a:ext cx="352839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그룹 4">
            <a:extLst>
              <a:ext uri="{FF2B5EF4-FFF2-40B4-BE49-F238E27FC236}">
                <a16:creationId xmlns:a16="http://schemas.microsoft.com/office/drawing/2014/main" id="{F916635F-610A-462E-8F9B-E531EB962E91}"/>
              </a:ext>
            </a:extLst>
          </p:cNvPr>
          <p:cNvGrpSpPr/>
          <p:nvPr/>
        </p:nvGrpSpPr>
        <p:grpSpPr>
          <a:xfrm>
            <a:off x="4037893" y="3573016"/>
            <a:ext cx="4176464" cy="576064"/>
            <a:chOff x="2843808" y="3573016"/>
            <a:chExt cx="4176464" cy="576064"/>
          </a:xfrm>
        </p:grpSpPr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52D334EE-1F09-4F26-BEAF-D22CF9BEF731}"/>
                </a:ext>
              </a:extLst>
            </p:cNvPr>
            <p:cNvCxnSpPr/>
            <p:nvPr/>
          </p:nvCxnSpPr>
          <p:spPr>
            <a:xfrm>
              <a:off x="2843808" y="3861048"/>
              <a:ext cx="417646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08F31C1A-1C7B-4E30-9A55-64E28845B0EE}"/>
                </a:ext>
              </a:extLst>
            </p:cNvPr>
            <p:cNvCxnSpPr/>
            <p:nvPr/>
          </p:nvCxnSpPr>
          <p:spPr>
            <a:xfrm>
              <a:off x="6588224" y="3573016"/>
              <a:ext cx="0" cy="57606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AD9FAB92-075D-40B3-BEF9-83301CE371D7}"/>
              </a:ext>
            </a:extLst>
          </p:cNvPr>
          <p:cNvSpPr/>
          <p:nvPr/>
        </p:nvSpPr>
        <p:spPr>
          <a:xfrm>
            <a:off x="4397933" y="2612517"/>
            <a:ext cx="2880320" cy="52845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DE2FEC9-6221-4A13-A808-62649A6DCEC1}"/>
              </a:ext>
            </a:extLst>
          </p:cNvPr>
          <p:cNvSpPr/>
          <p:nvPr/>
        </p:nvSpPr>
        <p:spPr>
          <a:xfrm>
            <a:off x="4037893" y="3212976"/>
            <a:ext cx="3600400" cy="52784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507A5289-5FA9-445B-A969-A5FCCDB2D6E7}"/>
              </a:ext>
            </a:extLst>
          </p:cNvPr>
          <p:cNvCxnSpPr/>
          <p:nvPr/>
        </p:nvCxnSpPr>
        <p:spPr>
          <a:xfrm>
            <a:off x="4241940" y="2151906"/>
            <a:ext cx="0" cy="5760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B56096A-1C52-4CAA-BF97-F03295853217}"/>
              </a:ext>
            </a:extLst>
          </p:cNvPr>
          <p:cNvSpPr txBox="1"/>
          <p:nvPr/>
        </p:nvSpPr>
        <p:spPr>
          <a:xfrm>
            <a:off x="5143831" y="2676687"/>
            <a:ext cx="1388522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2000" b="1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서머너즈</a:t>
            </a:r>
            <a:r>
              <a:rPr lang="ko-KR" altLang="en-US" sz="2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워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1706375-5DFF-4667-833A-FEE0BF991F57}"/>
              </a:ext>
            </a:extLst>
          </p:cNvPr>
          <p:cNvSpPr txBox="1"/>
          <p:nvPr/>
        </p:nvSpPr>
        <p:spPr>
          <a:xfrm>
            <a:off x="5058078" y="3276843"/>
            <a:ext cx="1560043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게임분석문서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7E754E7-B910-4DA3-ABCB-5E1364C609F0}"/>
              </a:ext>
            </a:extLst>
          </p:cNvPr>
          <p:cNvSpPr txBox="1"/>
          <p:nvPr/>
        </p:nvSpPr>
        <p:spPr>
          <a:xfrm>
            <a:off x="3965885" y="3933056"/>
            <a:ext cx="3744416" cy="2539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ko-KR" altLang="en-US" sz="105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김은정 </a:t>
            </a:r>
            <a:r>
              <a:rPr lang="en-US" altLang="ko-KR" sz="105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010.9877.0531</a:t>
            </a:r>
            <a:endParaRPr lang="en-US" altLang="ko-KR" sz="10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502520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9EE40BAD-82B2-4F89-B671-D02382EFA62E}"/>
              </a:ext>
            </a:extLst>
          </p:cNvPr>
          <p:cNvGrpSpPr/>
          <p:nvPr/>
        </p:nvGrpSpPr>
        <p:grpSpPr>
          <a:xfrm>
            <a:off x="3082518" y="1595612"/>
            <a:ext cx="5432036" cy="1543677"/>
            <a:chOff x="3082518" y="1185969"/>
            <a:chExt cx="5432036" cy="1543677"/>
          </a:xfrm>
        </p:grpSpPr>
        <p:sp>
          <p:nvSpPr>
            <p:cNvPr id="132" name="사각형: 둥근 모서리 131">
              <a:extLst>
                <a:ext uri="{FF2B5EF4-FFF2-40B4-BE49-F238E27FC236}">
                  <a16:creationId xmlns:a16="http://schemas.microsoft.com/office/drawing/2014/main" id="{6181AE7C-0524-49D3-AF74-9EA0B64D6802}"/>
                </a:ext>
              </a:extLst>
            </p:cNvPr>
            <p:cNvSpPr/>
            <p:nvPr/>
          </p:nvSpPr>
          <p:spPr>
            <a:xfrm>
              <a:off x="3082518" y="1185969"/>
              <a:ext cx="5432036" cy="1543677"/>
            </a:xfrm>
            <a:prstGeom prst="roundRect">
              <a:avLst>
                <a:gd name="adj" fmla="val 1171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grpSp>
          <p:nvGrpSpPr>
            <p:cNvPr id="133" name="그룹 132">
              <a:extLst>
                <a:ext uri="{FF2B5EF4-FFF2-40B4-BE49-F238E27FC236}">
                  <a16:creationId xmlns:a16="http://schemas.microsoft.com/office/drawing/2014/main" id="{18E739AD-F505-48C3-8C93-7AEFB41CA5F2}"/>
                </a:ext>
              </a:extLst>
            </p:cNvPr>
            <p:cNvGrpSpPr/>
            <p:nvPr/>
          </p:nvGrpSpPr>
          <p:grpSpPr>
            <a:xfrm>
              <a:off x="3717293" y="1303452"/>
              <a:ext cx="4173420" cy="1347889"/>
              <a:chOff x="1860571" y="1591003"/>
              <a:chExt cx="4173420" cy="1347889"/>
            </a:xfrm>
          </p:grpSpPr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9F67FC8-EF56-4554-82BA-6C3B31A7735B}"/>
                  </a:ext>
                </a:extLst>
              </p:cNvPr>
              <p:cNvSpPr txBox="1"/>
              <p:nvPr/>
            </p:nvSpPr>
            <p:spPr>
              <a:xfrm flipH="1">
                <a:off x="1860573" y="1591003"/>
                <a:ext cx="1319674" cy="276999"/>
              </a:xfrm>
              <a:prstGeom prst="rect">
                <a:avLst/>
              </a:prstGeom>
              <a:solidFill>
                <a:srgbClr val="FFD9D9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시나리오 진입</a:t>
                </a:r>
                <a:endPara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E28447B-43D4-48CA-8EA3-EBFA4A427F96}"/>
                  </a:ext>
                </a:extLst>
              </p:cNvPr>
              <p:cNvSpPr txBox="1"/>
              <p:nvPr/>
            </p:nvSpPr>
            <p:spPr>
              <a:xfrm flipH="1">
                <a:off x="1860571" y="2491805"/>
                <a:ext cx="1319672" cy="2769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던전 진입</a:t>
                </a:r>
                <a:endPara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5B6ECD9-7415-4DCE-8D73-817D296E31C6}"/>
                  </a:ext>
                </a:extLst>
              </p:cNvPr>
              <p:cNvSpPr txBox="1"/>
              <p:nvPr/>
            </p:nvSpPr>
            <p:spPr>
              <a:xfrm flipH="1">
                <a:off x="3447035" y="1600217"/>
                <a:ext cx="985015" cy="25391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05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각 지역별 드롭</a:t>
                </a:r>
                <a:endParaRPr lang="ko-KR" alt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cxnSp>
            <p:nvCxnSpPr>
              <p:cNvPr id="37" name="직선 화살표 연결선 36">
                <a:extLst>
                  <a:ext uri="{FF2B5EF4-FFF2-40B4-BE49-F238E27FC236}">
                    <a16:creationId xmlns:a16="http://schemas.microsoft.com/office/drawing/2014/main" id="{AC83B29E-0E1F-4670-82B4-63B1C4C65728}"/>
                  </a:ext>
                </a:extLst>
              </p:cNvPr>
              <p:cNvCxnSpPr>
                <a:cxnSpLocks/>
                <a:stCxn id="34" idx="2"/>
                <a:endCxn id="43" idx="0"/>
              </p:cNvCxnSpPr>
              <p:nvPr/>
            </p:nvCxnSpPr>
            <p:spPr>
              <a:xfrm flipH="1">
                <a:off x="2520406" y="1868002"/>
                <a:ext cx="4" cy="182338"/>
              </a:xfrm>
              <a:prstGeom prst="straightConnector1">
                <a:avLst/>
              </a:prstGeom>
              <a:ln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연결선: 꺾임 37">
                <a:extLst>
                  <a:ext uri="{FF2B5EF4-FFF2-40B4-BE49-F238E27FC236}">
                    <a16:creationId xmlns:a16="http://schemas.microsoft.com/office/drawing/2014/main" id="{4C43DF6A-64EC-4DA3-9613-6B21E90C3F0F}"/>
                  </a:ext>
                </a:extLst>
              </p:cNvPr>
              <p:cNvCxnSpPr>
                <a:cxnSpLocks/>
                <a:stCxn id="35" idx="1"/>
                <a:endCxn id="39" idx="3"/>
              </p:cNvCxnSpPr>
              <p:nvPr/>
            </p:nvCxnSpPr>
            <p:spPr>
              <a:xfrm flipV="1">
                <a:off x="3180243" y="2442602"/>
                <a:ext cx="263200" cy="187703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67C580E-783C-4206-99C7-3ECA38530499}"/>
                  </a:ext>
                </a:extLst>
              </p:cNvPr>
              <p:cNvSpPr txBox="1"/>
              <p:nvPr/>
            </p:nvSpPr>
            <p:spPr>
              <a:xfrm flipH="1">
                <a:off x="3443443" y="2315644"/>
                <a:ext cx="984942" cy="25391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05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거인의 던전</a:t>
                </a:r>
                <a:endParaRPr lang="en-US" altLang="ko-KR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9B8E8804-1053-4BC5-9854-91A3E231B5F1}"/>
                  </a:ext>
                </a:extLst>
              </p:cNvPr>
              <p:cNvSpPr txBox="1"/>
              <p:nvPr/>
            </p:nvSpPr>
            <p:spPr>
              <a:xfrm flipH="1">
                <a:off x="3443443" y="2684976"/>
                <a:ext cx="984942" cy="25391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05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용의 던전</a:t>
                </a:r>
                <a:endParaRPr lang="en-US" altLang="ko-KR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cxnSp>
            <p:nvCxnSpPr>
              <p:cNvPr id="41" name="연결선: 꺾임 40">
                <a:extLst>
                  <a:ext uri="{FF2B5EF4-FFF2-40B4-BE49-F238E27FC236}">
                    <a16:creationId xmlns:a16="http://schemas.microsoft.com/office/drawing/2014/main" id="{A4FC89A3-5370-4043-9F5A-36D22725CDC9}"/>
                  </a:ext>
                </a:extLst>
              </p:cNvPr>
              <p:cNvCxnSpPr>
                <a:cxnSpLocks/>
                <a:stCxn id="35" idx="1"/>
                <a:endCxn id="40" idx="3"/>
              </p:cNvCxnSpPr>
              <p:nvPr/>
            </p:nvCxnSpPr>
            <p:spPr>
              <a:xfrm>
                <a:off x="3180243" y="2630305"/>
                <a:ext cx="263200" cy="181629"/>
              </a:xfrm>
              <a:prstGeom prst="bentConnector3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직선 화살표 연결선 41">
                <a:extLst>
                  <a:ext uri="{FF2B5EF4-FFF2-40B4-BE49-F238E27FC236}">
                    <a16:creationId xmlns:a16="http://schemas.microsoft.com/office/drawing/2014/main" id="{277B1C0D-B0DD-4140-935A-85D17DA779CA}"/>
                  </a:ext>
                </a:extLst>
              </p:cNvPr>
              <p:cNvCxnSpPr>
                <a:cxnSpLocks/>
                <a:stCxn id="34" idx="1"/>
                <a:endCxn id="36" idx="3"/>
              </p:cNvCxnSpPr>
              <p:nvPr/>
            </p:nvCxnSpPr>
            <p:spPr>
              <a:xfrm flipV="1">
                <a:off x="3180247" y="1727175"/>
                <a:ext cx="266788" cy="2328"/>
              </a:xfrm>
              <a:prstGeom prst="straightConnector1">
                <a:avLst/>
              </a:prstGeom>
              <a:ln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0D26D4C2-7898-4257-9EC2-0E4AFFDB077D}"/>
                  </a:ext>
                </a:extLst>
              </p:cNvPr>
              <p:cNvSpPr txBox="1"/>
              <p:nvPr/>
            </p:nvSpPr>
            <p:spPr>
              <a:xfrm flipH="1">
                <a:off x="1909433" y="2050340"/>
                <a:ext cx="1221947" cy="261610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7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05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몬스터 </a:t>
                </a:r>
                <a:r>
                  <a:rPr lang="en-US" altLang="ko-KR" sz="105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5</a:t>
                </a:r>
                <a:r>
                  <a:rPr lang="ko-KR" altLang="en-US" sz="105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마리 준비</a:t>
                </a:r>
                <a:endParaRPr lang="en-US" altLang="ko-KR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B119B92E-7EAB-4E7D-82BE-BF4A02EA7261}"/>
                  </a:ext>
                </a:extLst>
              </p:cNvPr>
              <p:cNvSpPr txBox="1"/>
              <p:nvPr/>
            </p:nvSpPr>
            <p:spPr>
              <a:xfrm flipH="1">
                <a:off x="4701236" y="2491804"/>
                <a:ext cx="1332752" cy="25391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05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높은 등급의 룬 획득</a:t>
                </a:r>
                <a:endParaRPr lang="en-US" altLang="ko-KR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cxnSp>
            <p:nvCxnSpPr>
              <p:cNvPr id="45" name="연결선: 꺾임 44">
                <a:extLst>
                  <a:ext uri="{FF2B5EF4-FFF2-40B4-BE49-F238E27FC236}">
                    <a16:creationId xmlns:a16="http://schemas.microsoft.com/office/drawing/2014/main" id="{3743299B-F548-4C87-87E3-1605B4C1F17A}"/>
                  </a:ext>
                </a:extLst>
              </p:cNvPr>
              <p:cNvCxnSpPr>
                <a:cxnSpLocks/>
                <a:stCxn id="39" idx="1"/>
                <a:endCxn id="44" idx="3"/>
              </p:cNvCxnSpPr>
              <p:nvPr/>
            </p:nvCxnSpPr>
            <p:spPr>
              <a:xfrm>
                <a:off x="4428385" y="2442602"/>
                <a:ext cx="272851" cy="176160"/>
              </a:xfrm>
              <a:prstGeom prst="bentConnector3">
                <a:avLst/>
              </a:prstGeom>
              <a:ln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연결선: 꺾임 45">
                <a:extLst>
                  <a:ext uri="{FF2B5EF4-FFF2-40B4-BE49-F238E27FC236}">
                    <a16:creationId xmlns:a16="http://schemas.microsoft.com/office/drawing/2014/main" id="{49919354-8299-4648-B01D-42A034C13683}"/>
                  </a:ext>
                </a:extLst>
              </p:cNvPr>
              <p:cNvCxnSpPr>
                <a:cxnSpLocks/>
                <a:stCxn id="40" idx="1"/>
                <a:endCxn id="44" idx="3"/>
              </p:cNvCxnSpPr>
              <p:nvPr/>
            </p:nvCxnSpPr>
            <p:spPr>
              <a:xfrm flipV="1">
                <a:off x="4428385" y="2618762"/>
                <a:ext cx="272851" cy="193172"/>
              </a:xfrm>
              <a:prstGeom prst="bentConnector3">
                <a:avLst/>
              </a:prstGeom>
              <a:ln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화살표 연결선 46">
                <a:extLst>
                  <a:ext uri="{FF2B5EF4-FFF2-40B4-BE49-F238E27FC236}">
                    <a16:creationId xmlns:a16="http://schemas.microsoft.com/office/drawing/2014/main" id="{EC83DE1D-1E76-437C-897E-70C373D4CBA9}"/>
                  </a:ext>
                </a:extLst>
              </p:cNvPr>
              <p:cNvCxnSpPr>
                <a:cxnSpLocks/>
                <a:stCxn id="43" idx="2"/>
                <a:endCxn id="35" idx="0"/>
              </p:cNvCxnSpPr>
              <p:nvPr/>
            </p:nvCxnSpPr>
            <p:spPr>
              <a:xfrm>
                <a:off x="2520406" y="2311950"/>
                <a:ext cx="1" cy="179855"/>
              </a:xfrm>
              <a:prstGeom prst="straightConnector1">
                <a:avLst/>
              </a:prstGeom>
              <a:ln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88F62C25-B6C2-4969-B14B-D11EF0C09291}"/>
                  </a:ext>
                </a:extLst>
              </p:cNvPr>
              <p:cNvSpPr txBox="1"/>
              <p:nvPr/>
            </p:nvSpPr>
            <p:spPr>
              <a:xfrm flipH="1">
                <a:off x="4701237" y="1600217"/>
                <a:ext cx="1332754" cy="253916"/>
              </a:xfrm>
              <a:prstGeom prst="rect">
                <a:avLst/>
              </a:prstGeom>
              <a:solidFill>
                <a:srgbClr val="FFD9D9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05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최대 </a:t>
                </a:r>
                <a:r>
                  <a:rPr lang="en-US" altLang="ko-KR" sz="105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5</a:t>
                </a:r>
                <a:r>
                  <a:rPr lang="ko-KR" altLang="en-US" sz="105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성 마법룬 획득</a:t>
                </a:r>
                <a:endParaRPr lang="en-US" altLang="ko-KR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cxnSp>
            <p:nvCxnSpPr>
              <p:cNvPr id="106" name="직선 화살표 연결선 105">
                <a:extLst>
                  <a:ext uri="{FF2B5EF4-FFF2-40B4-BE49-F238E27FC236}">
                    <a16:creationId xmlns:a16="http://schemas.microsoft.com/office/drawing/2014/main" id="{67A0F61A-55CB-4995-95DC-F6AD1C56D188}"/>
                  </a:ext>
                </a:extLst>
              </p:cNvPr>
              <p:cNvCxnSpPr>
                <a:cxnSpLocks/>
                <a:stCxn id="36" idx="1"/>
                <a:endCxn id="105" idx="3"/>
              </p:cNvCxnSpPr>
              <p:nvPr/>
            </p:nvCxnSpPr>
            <p:spPr>
              <a:xfrm>
                <a:off x="4432050" y="1727175"/>
                <a:ext cx="269187" cy="0"/>
              </a:xfrm>
              <a:prstGeom prst="straightConnector1">
                <a:avLst/>
              </a:prstGeom>
              <a:ln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aphicFrame>
        <p:nvGraphicFramePr>
          <p:cNvPr id="136" name="표 135">
            <a:extLst>
              <a:ext uri="{FF2B5EF4-FFF2-40B4-BE49-F238E27FC236}">
                <a16:creationId xmlns:a16="http://schemas.microsoft.com/office/drawing/2014/main" id="{EBC83FB6-9D03-43C6-9C01-E5232C542B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7324891"/>
              </p:ext>
            </p:extLst>
          </p:nvPr>
        </p:nvGraphicFramePr>
        <p:xfrm>
          <a:off x="1646321" y="3748372"/>
          <a:ext cx="3857629" cy="10233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4399">
                  <a:extLst>
                    <a:ext uri="{9D8B030D-6E8A-4147-A177-3AD203B41FA5}">
                      <a16:colId xmlns:a16="http://schemas.microsoft.com/office/drawing/2014/main" val="2770891136"/>
                    </a:ext>
                  </a:extLst>
                </a:gridCol>
                <a:gridCol w="602646">
                  <a:extLst>
                    <a:ext uri="{9D8B030D-6E8A-4147-A177-3AD203B41FA5}">
                      <a16:colId xmlns:a16="http://schemas.microsoft.com/office/drawing/2014/main" val="4094635373"/>
                    </a:ext>
                  </a:extLst>
                </a:gridCol>
                <a:gridCol w="602646">
                  <a:extLst>
                    <a:ext uri="{9D8B030D-6E8A-4147-A177-3AD203B41FA5}">
                      <a16:colId xmlns:a16="http://schemas.microsoft.com/office/drawing/2014/main" val="1089705000"/>
                    </a:ext>
                  </a:extLst>
                </a:gridCol>
                <a:gridCol w="602646">
                  <a:extLst>
                    <a:ext uri="{9D8B030D-6E8A-4147-A177-3AD203B41FA5}">
                      <a16:colId xmlns:a16="http://schemas.microsoft.com/office/drawing/2014/main" val="2151751073"/>
                    </a:ext>
                  </a:extLst>
                </a:gridCol>
                <a:gridCol w="602646">
                  <a:extLst>
                    <a:ext uri="{9D8B030D-6E8A-4147-A177-3AD203B41FA5}">
                      <a16:colId xmlns:a16="http://schemas.microsoft.com/office/drawing/2014/main" val="1911794920"/>
                    </a:ext>
                  </a:extLst>
                </a:gridCol>
                <a:gridCol w="602646">
                  <a:extLst>
                    <a:ext uri="{9D8B030D-6E8A-4147-A177-3AD203B41FA5}">
                      <a16:colId xmlns:a16="http://schemas.microsoft.com/office/drawing/2014/main" val="3751920225"/>
                    </a:ext>
                  </a:extLst>
                </a:gridCol>
              </a:tblGrid>
              <a:tr h="255828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</a:t>
                      </a:r>
                      <a:r>
                        <a:rPr lang="ko-KR" altLang="en-US" sz="10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성룬</a:t>
                      </a:r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</a:t>
                      </a:r>
                      <a:r>
                        <a:rPr lang="ko-KR" altLang="en-US" sz="10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성룬</a:t>
                      </a:r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3</a:t>
                      </a:r>
                      <a:r>
                        <a:rPr lang="ko-KR" altLang="en-US" sz="10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성룬</a:t>
                      </a:r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4</a:t>
                      </a:r>
                      <a:r>
                        <a:rPr lang="ko-KR" altLang="en-US" sz="10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성룬</a:t>
                      </a:r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5</a:t>
                      </a:r>
                      <a:r>
                        <a:rPr lang="ko-KR" altLang="en-US" sz="10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성룬</a:t>
                      </a:r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3044001"/>
                  </a:ext>
                </a:extLst>
              </a:tr>
              <a:tr h="2558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Normal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O</a:t>
                      </a:r>
                      <a:endParaRPr lang="ko-KR" altLang="en-US" sz="1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O</a:t>
                      </a:r>
                      <a:endParaRPr lang="ko-KR" altLang="en-US" sz="1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O</a:t>
                      </a:r>
                      <a:endParaRPr lang="ko-KR" altLang="en-US" sz="1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X</a:t>
                      </a:r>
                      <a:endParaRPr lang="ko-KR" altLang="en-US" sz="1000" dirty="0">
                        <a:solidFill>
                          <a:schemeClr val="bg1">
                            <a:lumMod val="7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X</a:t>
                      </a:r>
                      <a:endParaRPr lang="ko-KR" altLang="en-US" sz="1000" dirty="0">
                        <a:solidFill>
                          <a:schemeClr val="bg1">
                            <a:lumMod val="7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7358655"/>
                  </a:ext>
                </a:extLst>
              </a:tr>
              <a:tr h="2558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Hard</a:t>
                      </a:r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X</a:t>
                      </a:r>
                      <a:endParaRPr lang="ko-KR" altLang="en-US" sz="1000" dirty="0">
                        <a:solidFill>
                          <a:schemeClr val="bg1">
                            <a:lumMod val="7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O</a:t>
                      </a:r>
                      <a:endParaRPr lang="ko-KR" altLang="en-US" sz="1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O</a:t>
                      </a:r>
                      <a:endParaRPr lang="ko-KR" altLang="en-US" sz="1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O</a:t>
                      </a:r>
                      <a:endParaRPr lang="ko-KR" altLang="en-US" sz="1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X</a:t>
                      </a:r>
                      <a:endParaRPr lang="ko-KR" altLang="en-US" sz="1000" dirty="0">
                        <a:solidFill>
                          <a:schemeClr val="bg1">
                            <a:lumMod val="7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654880"/>
                  </a:ext>
                </a:extLst>
              </a:tr>
              <a:tr h="2558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Hell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X</a:t>
                      </a:r>
                      <a:endParaRPr lang="ko-KR" altLang="en-US" sz="1000" dirty="0">
                        <a:solidFill>
                          <a:schemeClr val="bg1">
                            <a:lumMod val="7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X</a:t>
                      </a:r>
                      <a:endParaRPr lang="ko-KR" altLang="en-US" sz="1000" dirty="0">
                        <a:solidFill>
                          <a:schemeClr val="bg1">
                            <a:lumMod val="7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O</a:t>
                      </a:r>
                      <a:endParaRPr lang="ko-KR" altLang="en-US" sz="1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O</a:t>
                      </a:r>
                      <a:endParaRPr lang="ko-KR" altLang="en-US" sz="1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O</a:t>
                      </a:r>
                      <a:endParaRPr lang="ko-KR" altLang="en-US" sz="1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9127646"/>
                  </a:ext>
                </a:extLst>
              </a:tr>
            </a:tbl>
          </a:graphicData>
        </a:graphic>
      </p:graphicFrame>
      <p:sp>
        <p:nvSpPr>
          <p:cNvPr id="145" name="TextBox 144">
            <a:extLst>
              <a:ext uri="{FF2B5EF4-FFF2-40B4-BE49-F238E27FC236}">
                <a16:creationId xmlns:a16="http://schemas.microsoft.com/office/drawing/2014/main" id="{263CF068-569C-4C3B-8642-4E5F804AAB9E}"/>
              </a:ext>
            </a:extLst>
          </p:cNvPr>
          <p:cNvSpPr txBox="1"/>
          <p:nvPr/>
        </p:nvSpPr>
        <p:spPr>
          <a:xfrm>
            <a:off x="5792637" y="3991884"/>
            <a:ext cx="4485740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각층에 해당하는 번호의 룬이 드롭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(ex.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가렌숲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번방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활력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번룬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5A2601EE-9383-4A0B-A46D-F145A759E250}"/>
              </a:ext>
            </a:extLst>
          </p:cNvPr>
          <p:cNvSpPr txBox="1"/>
          <p:nvPr/>
        </p:nvSpPr>
        <p:spPr>
          <a:xfrm>
            <a:off x="5792636" y="4385426"/>
            <a:ext cx="4485740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난이도에 따라 획득가능한 룬 등급이 다름</a:t>
            </a:r>
          </a:p>
        </p:txBody>
      </p:sp>
      <p:graphicFrame>
        <p:nvGraphicFramePr>
          <p:cNvPr id="147" name="표 146">
            <a:extLst>
              <a:ext uri="{FF2B5EF4-FFF2-40B4-BE49-F238E27FC236}">
                <a16:creationId xmlns:a16="http://schemas.microsoft.com/office/drawing/2014/main" id="{F47553CB-F645-4203-9206-6C769D0920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3396494"/>
              </p:ext>
            </p:extLst>
          </p:nvPr>
        </p:nvGraphicFramePr>
        <p:xfrm>
          <a:off x="1646321" y="5415808"/>
          <a:ext cx="9823273" cy="8469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8298">
                  <a:extLst>
                    <a:ext uri="{9D8B030D-6E8A-4147-A177-3AD203B41FA5}">
                      <a16:colId xmlns:a16="http://schemas.microsoft.com/office/drawing/2014/main" val="3599500027"/>
                    </a:ext>
                  </a:extLst>
                </a:gridCol>
                <a:gridCol w="695325">
                  <a:extLst>
                    <a:ext uri="{9D8B030D-6E8A-4147-A177-3AD203B41FA5}">
                      <a16:colId xmlns:a16="http://schemas.microsoft.com/office/drawing/2014/main" val="2808028645"/>
                    </a:ext>
                  </a:extLst>
                </a:gridCol>
                <a:gridCol w="682641">
                  <a:extLst>
                    <a:ext uri="{9D8B030D-6E8A-4147-A177-3AD203B41FA5}">
                      <a16:colId xmlns:a16="http://schemas.microsoft.com/office/drawing/2014/main" val="1929076336"/>
                    </a:ext>
                  </a:extLst>
                </a:gridCol>
                <a:gridCol w="704850">
                  <a:extLst>
                    <a:ext uri="{9D8B030D-6E8A-4147-A177-3AD203B41FA5}">
                      <a16:colId xmlns:a16="http://schemas.microsoft.com/office/drawing/2014/main" val="3008092619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1705891390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3684668923"/>
                    </a:ext>
                  </a:extLst>
                </a:gridCol>
                <a:gridCol w="765159">
                  <a:extLst>
                    <a:ext uri="{9D8B030D-6E8A-4147-A177-3AD203B41FA5}">
                      <a16:colId xmlns:a16="http://schemas.microsoft.com/office/drawing/2014/main" val="3841902302"/>
                    </a:ext>
                  </a:extLst>
                </a:gridCol>
                <a:gridCol w="742950">
                  <a:extLst>
                    <a:ext uri="{9D8B030D-6E8A-4147-A177-3AD203B41FA5}">
                      <a16:colId xmlns:a16="http://schemas.microsoft.com/office/drawing/2014/main" val="3276030190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2906426383"/>
                    </a:ext>
                  </a:extLst>
                </a:gridCol>
                <a:gridCol w="704850">
                  <a:extLst>
                    <a:ext uri="{9D8B030D-6E8A-4147-A177-3AD203B41FA5}">
                      <a16:colId xmlns:a16="http://schemas.microsoft.com/office/drawing/2014/main" val="3057147945"/>
                    </a:ext>
                  </a:extLst>
                </a:gridCol>
                <a:gridCol w="714375">
                  <a:extLst>
                    <a:ext uri="{9D8B030D-6E8A-4147-A177-3AD203B41FA5}">
                      <a16:colId xmlns:a16="http://schemas.microsoft.com/office/drawing/2014/main" val="1205637747"/>
                    </a:ext>
                  </a:extLst>
                </a:gridCol>
                <a:gridCol w="742950">
                  <a:extLst>
                    <a:ext uri="{9D8B030D-6E8A-4147-A177-3AD203B41FA5}">
                      <a16:colId xmlns:a16="http://schemas.microsoft.com/office/drawing/2014/main" val="3921740442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141124644"/>
                    </a:ext>
                  </a:extLst>
                </a:gridCol>
                <a:gridCol w="714375">
                  <a:extLst>
                    <a:ext uri="{9D8B030D-6E8A-4147-A177-3AD203B41FA5}">
                      <a16:colId xmlns:a16="http://schemas.microsoft.com/office/drawing/2014/main" val="2776883276"/>
                    </a:ext>
                  </a:extLst>
                </a:gridCol>
              </a:tblGrid>
              <a:tr h="25582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지역 명</a:t>
                      </a:r>
                      <a:endParaRPr lang="en-US" altLang="ko-KR" sz="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가렌숲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시즈산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카비르 유적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라곤 설산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테라인 숲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하이데니 유적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타모르 사막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보르파구스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파이몬 화산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에이덴 숲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페른 고성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르나르 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차루카 유적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7825856"/>
                  </a:ext>
                </a:extLst>
              </a:tr>
              <a:tr h="2558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룬 종류</a:t>
                      </a:r>
                      <a:endParaRPr lang="en-US" altLang="ko-KR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활력 </a:t>
                      </a:r>
                      <a:r>
                        <a:rPr lang="en-US" altLang="ko-KR" sz="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(2</a:t>
                      </a:r>
                      <a:r>
                        <a:rPr lang="ko-KR" altLang="en-US" sz="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세트</a:t>
                      </a:r>
                      <a:r>
                        <a:rPr lang="en-US" altLang="ko-KR" sz="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)</a:t>
                      </a:r>
                      <a:endParaRPr lang="ko-KR" altLang="en-US" sz="8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맹공 </a:t>
                      </a:r>
                      <a:r>
                        <a:rPr lang="en-US" altLang="ko-KR" sz="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(4</a:t>
                      </a:r>
                      <a:r>
                        <a:rPr lang="ko-KR" altLang="en-US" sz="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세트</a:t>
                      </a:r>
                      <a:r>
                        <a:rPr lang="en-US" altLang="ko-KR" sz="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)</a:t>
                      </a:r>
                      <a:endParaRPr lang="ko-KR" altLang="en-US" sz="8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칼날 </a:t>
                      </a:r>
                      <a:r>
                        <a:rPr lang="en-US" altLang="ko-KR" sz="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(2</a:t>
                      </a:r>
                      <a:r>
                        <a:rPr lang="ko-KR" altLang="en-US" sz="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세트</a:t>
                      </a:r>
                      <a:r>
                        <a:rPr lang="en-US" altLang="ko-KR" sz="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)</a:t>
                      </a:r>
                      <a:endParaRPr lang="ko-KR" altLang="en-US" sz="8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신속 </a:t>
                      </a:r>
                      <a:r>
                        <a:rPr lang="en-US" altLang="ko-KR" sz="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(4</a:t>
                      </a:r>
                      <a:r>
                        <a:rPr lang="ko-KR" altLang="en-US" sz="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세트</a:t>
                      </a:r>
                      <a:r>
                        <a:rPr lang="en-US" altLang="ko-KR" sz="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)</a:t>
                      </a:r>
                      <a:endParaRPr lang="ko-KR" altLang="en-US" sz="8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집중 </a:t>
                      </a:r>
                      <a:r>
                        <a:rPr lang="en-US" altLang="ko-KR" sz="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(2</a:t>
                      </a:r>
                      <a:r>
                        <a:rPr lang="ko-KR" altLang="en-US" sz="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세트</a:t>
                      </a:r>
                      <a:r>
                        <a:rPr lang="en-US" altLang="ko-KR" sz="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)</a:t>
                      </a:r>
                      <a:endParaRPr lang="ko-KR" altLang="en-US" sz="8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수호 </a:t>
                      </a:r>
                      <a:r>
                        <a:rPr lang="en-US" altLang="ko-KR" sz="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(2</a:t>
                      </a:r>
                      <a:r>
                        <a:rPr lang="ko-KR" altLang="en-US" sz="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세트</a:t>
                      </a:r>
                      <a:r>
                        <a:rPr lang="en-US" altLang="ko-KR" sz="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)</a:t>
                      </a:r>
                      <a:endParaRPr lang="ko-KR" altLang="en-US" sz="8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인내 </a:t>
                      </a:r>
                      <a:r>
                        <a:rPr lang="en-US" altLang="ko-KR" sz="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(2</a:t>
                      </a:r>
                      <a:r>
                        <a:rPr lang="ko-KR" altLang="en-US" sz="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세트</a:t>
                      </a:r>
                      <a:r>
                        <a:rPr lang="en-US" altLang="ko-KR" sz="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)</a:t>
                      </a:r>
                      <a:endParaRPr lang="ko-KR" altLang="en-US" sz="8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보호 </a:t>
                      </a:r>
                      <a:r>
                        <a:rPr lang="en-US" altLang="ko-KR" sz="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(2</a:t>
                      </a:r>
                      <a:r>
                        <a:rPr lang="ko-KR" altLang="en-US" sz="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세트</a:t>
                      </a:r>
                      <a:r>
                        <a:rPr lang="en-US" altLang="ko-KR" sz="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)</a:t>
                      </a:r>
                      <a:endParaRPr lang="ko-KR" altLang="en-US" sz="8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반격 </a:t>
                      </a:r>
                      <a:r>
                        <a:rPr lang="en-US" altLang="ko-KR" sz="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(2</a:t>
                      </a:r>
                      <a:r>
                        <a:rPr lang="ko-KR" altLang="en-US" sz="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세트</a:t>
                      </a:r>
                      <a:r>
                        <a:rPr lang="en-US" altLang="ko-KR" sz="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)</a:t>
                      </a:r>
                      <a:endParaRPr lang="ko-KR" altLang="en-US" sz="8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의지 </a:t>
                      </a:r>
                      <a:r>
                        <a:rPr lang="en-US" altLang="ko-KR" sz="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(2</a:t>
                      </a:r>
                      <a:r>
                        <a:rPr lang="ko-KR" altLang="en-US" sz="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세트</a:t>
                      </a:r>
                      <a:r>
                        <a:rPr lang="en-US" altLang="ko-KR" sz="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)</a:t>
                      </a:r>
                      <a:endParaRPr lang="ko-KR" altLang="en-US" sz="8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응보 </a:t>
                      </a:r>
                      <a:r>
                        <a:rPr lang="en-US" altLang="ko-KR" sz="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(2</a:t>
                      </a:r>
                      <a:r>
                        <a:rPr lang="ko-KR" altLang="en-US" sz="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세트</a:t>
                      </a:r>
                      <a:r>
                        <a:rPr lang="en-US" altLang="ko-KR" sz="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)</a:t>
                      </a:r>
                      <a:endParaRPr lang="ko-KR" altLang="en-US" sz="8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흡혈 </a:t>
                      </a:r>
                      <a:r>
                        <a:rPr lang="en-US" altLang="ko-KR" sz="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(4</a:t>
                      </a:r>
                      <a:r>
                        <a:rPr lang="ko-KR" altLang="en-US" sz="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세트</a:t>
                      </a:r>
                      <a:r>
                        <a:rPr lang="en-US" altLang="ko-KR" sz="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)</a:t>
                      </a:r>
                      <a:endParaRPr lang="ko-KR" altLang="en-US" sz="8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파괴 </a:t>
                      </a:r>
                      <a:r>
                        <a:rPr lang="en-US" altLang="ko-KR" sz="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(2</a:t>
                      </a:r>
                      <a:r>
                        <a:rPr lang="ko-KR" altLang="en-US" sz="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세트</a:t>
                      </a:r>
                      <a:r>
                        <a:rPr lang="en-US" altLang="ko-KR" sz="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)</a:t>
                      </a:r>
                      <a:endParaRPr lang="ko-KR" altLang="en-US" sz="8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3020687"/>
                  </a:ext>
                </a:extLst>
              </a:tr>
              <a:tr h="2558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효과</a:t>
                      </a:r>
                      <a:endParaRPr lang="en-US" altLang="ko-KR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체력 </a:t>
                      </a:r>
                      <a:endParaRPr lang="en-US" altLang="ko-KR" sz="8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+15%</a:t>
                      </a:r>
                      <a:endParaRPr lang="ko-KR" altLang="en-US" sz="8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공격력 </a:t>
                      </a:r>
                      <a:r>
                        <a:rPr lang="en-US" altLang="ko-KR" sz="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+35%</a:t>
                      </a:r>
                      <a:endParaRPr lang="ko-KR" altLang="en-US" sz="8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치명확률 </a:t>
                      </a:r>
                      <a:r>
                        <a:rPr lang="en-US" altLang="ko-KR" sz="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+12%</a:t>
                      </a:r>
                      <a:endParaRPr lang="ko-KR" altLang="en-US" sz="8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공격속도 </a:t>
                      </a:r>
                      <a:r>
                        <a:rPr lang="en-US" altLang="ko-KR" sz="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+25%</a:t>
                      </a:r>
                      <a:endParaRPr lang="ko-KR" altLang="en-US" sz="8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효과적중 </a:t>
                      </a:r>
                      <a:r>
                        <a:rPr lang="en-US" altLang="ko-KR" sz="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+20%</a:t>
                      </a:r>
                      <a:endParaRPr lang="ko-KR" altLang="en-US" sz="8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방어력</a:t>
                      </a:r>
                      <a:endParaRPr lang="en-US" altLang="ko-KR" sz="8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</a:t>
                      </a:r>
                      <a:r>
                        <a:rPr lang="en-US" altLang="ko-KR" sz="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+15%</a:t>
                      </a:r>
                      <a:endParaRPr lang="ko-KR" altLang="en-US" sz="8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효과저항 </a:t>
                      </a:r>
                      <a:r>
                        <a:rPr lang="en-US" altLang="ko-KR" sz="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+20%</a:t>
                      </a:r>
                      <a:endParaRPr lang="ko-KR" altLang="en-US" sz="8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아군 실드 </a:t>
                      </a:r>
                      <a:endParaRPr lang="en-US" altLang="ko-KR" sz="8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3</a:t>
                      </a:r>
                      <a:r>
                        <a:rPr lang="ko-KR" altLang="en-US" sz="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반격확률 </a:t>
                      </a:r>
                      <a:r>
                        <a:rPr lang="en-US" altLang="ko-KR" sz="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+15%</a:t>
                      </a:r>
                      <a:endParaRPr lang="ko-KR" altLang="en-US" sz="8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아군 면역 </a:t>
                      </a:r>
                      <a:endParaRPr lang="en-US" altLang="ko-KR" sz="8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</a:t>
                      </a:r>
                      <a:r>
                        <a:rPr lang="ko-KR" altLang="en-US" sz="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공격게이지 </a:t>
                      </a:r>
                      <a:r>
                        <a:rPr lang="en-US" altLang="ko-KR" sz="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+4%</a:t>
                      </a:r>
                      <a:endParaRPr lang="ko-KR" altLang="en-US" sz="8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흡혈 </a:t>
                      </a:r>
                      <a:endParaRPr lang="en-US" altLang="ko-KR" sz="8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+35%</a:t>
                      </a:r>
                      <a:endParaRPr lang="ko-KR" altLang="en-US" sz="8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적 최대체력 파괴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1273060"/>
                  </a:ext>
                </a:extLst>
              </a:tr>
            </a:tbl>
          </a:graphicData>
        </a:graphic>
      </p:graphicFrame>
      <p:sp>
        <p:nvSpPr>
          <p:cNvPr id="148" name="TextBox 147">
            <a:extLst>
              <a:ext uri="{FF2B5EF4-FFF2-40B4-BE49-F238E27FC236}">
                <a16:creationId xmlns:a16="http://schemas.microsoft.com/office/drawing/2014/main" id="{9FB6DF80-B6F8-4C45-B0A3-F02D19323995}"/>
              </a:ext>
            </a:extLst>
          </p:cNvPr>
          <p:cNvSpPr txBox="1"/>
          <p:nvPr/>
        </p:nvSpPr>
        <p:spPr>
          <a:xfrm>
            <a:off x="1230138" y="5066050"/>
            <a:ext cx="15664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※ </a:t>
            </a:r>
            <a:r>
              <a:rPr lang="ko-KR" altLang="en-US" sz="12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획득 가능한 룬 종류</a:t>
            </a:r>
            <a:endParaRPr lang="en-US" altLang="ko-KR" sz="1200" b="1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511C551-3EEC-446B-B01A-586EF9B45A3F}"/>
              </a:ext>
            </a:extLst>
          </p:cNvPr>
          <p:cNvSpPr txBox="1"/>
          <p:nvPr/>
        </p:nvSpPr>
        <p:spPr>
          <a:xfrm>
            <a:off x="179512" y="332656"/>
            <a:ext cx="2264706" cy="477054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r>
              <a:rPr lang="ko-KR" altLang="en-US" sz="25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게임 컨텐츠</a:t>
            </a:r>
            <a:endParaRPr lang="en-US" altLang="ko-KR" sz="25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A57CA1C-1206-4834-8C02-98A8991F86C3}"/>
              </a:ext>
            </a:extLst>
          </p:cNvPr>
          <p:cNvSpPr/>
          <p:nvPr/>
        </p:nvSpPr>
        <p:spPr>
          <a:xfrm flipH="1">
            <a:off x="138600" y="332655"/>
            <a:ext cx="45719" cy="47705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7C87CA2-551C-4A7F-A2A3-1B9D33F13653}"/>
              </a:ext>
            </a:extLst>
          </p:cNvPr>
          <p:cNvSpPr txBox="1"/>
          <p:nvPr/>
        </p:nvSpPr>
        <p:spPr>
          <a:xfrm flipH="1">
            <a:off x="653815" y="931228"/>
            <a:ext cx="4803373" cy="369332"/>
          </a:xfrm>
          <a:prstGeom prst="rect">
            <a:avLst/>
          </a:prstGeom>
          <a:noFill/>
          <a:ln>
            <a:noFill/>
            <a:prstDash val="sysDot"/>
          </a:ln>
        </p:spPr>
        <p:txBody>
          <a:bodyPr wrap="square" rtlCol="0">
            <a:spAutoFit/>
          </a:bodyPr>
          <a:lstStyle/>
          <a:p>
            <a:r>
              <a:rPr lang="en-US" altLang="ko-KR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PvE,</a:t>
            </a:r>
            <a:r>
              <a:rPr lang="ko-KR" altLang="en-US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PvP</a:t>
            </a:r>
            <a:r>
              <a:rPr lang="ko-KR" altLang="en-US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컨텐츠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1" name="이등변 삼각형 30">
            <a:extLst>
              <a:ext uri="{FF2B5EF4-FFF2-40B4-BE49-F238E27FC236}">
                <a16:creationId xmlns:a16="http://schemas.microsoft.com/office/drawing/2014/main" id="{6E3100D0-5036-4830-8369-84EA95AB4377}"/>
              </a:ext>
            </a:extLst>
          </p:cNvPr>
          <p:cNvSpPr/>
          <p:nvPr/>
        </p:nvSpPr>
        <p:spPr>
          <a:xfrm rot="5400000">
            <a:off x="479715" y="1030485"/>
            <a:ext cx="186996" cy="161203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0F6DE769-BD00-4F1B-8786-64239225468F}"/>
              </a:ext>
            </a:extLst>
          </p:cNvPr>
          <p:cNvCxnSpPr>
            <a:cxnSpLocks/>
          </p:cNvCxnSpPr>
          <p:nvPr/>
        </p:nvCxnSpPr>
        <p:spPr>
          <a:xfrm>
            <a:off x="1258713" y="3238500"/>
            <a:ext cx="982133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BFC301F4-02A0-4D9E-BB64-F6C9B597A392}"/>
              </a:ext>
            </a:extLst>
          </p:cNvPr>
          <p:cNvSpPr txBox="1"/>
          <p:nvPr/>
        </p:nvSpPr>
        <p:spPr>
          <a:xfrm>
            <a:off x="1209836" y="3390520"/>
            <a:ext cx="15664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※ </a:t>
            </a:r>
            <a:r>
              <a:rPr lang="ko-KR" altLang="en-US" sz="12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획득 가능한 룬 등급</a:t>
            </a:r>
            <a:endParaRPr lang="en-US" altLang="ko-KR" sz="1200" b="1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CD6A3E6-101C-42B5-9218-E6D179D3463F}"/>
              </a:ext>
            </a:extLst>
          </p:cNvPr>
          <p:cNvSpPr txBox="1"/>
          <p:nvPr/>
        </p:nvSpPr>
        <p:spPr>
          <a:xfrm>
            <a:off x="4784980" y="1208568"/>
            <a:ext cx="2015312" cy="3077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룬 획득 경로 </a:t>
            </a: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788837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7" name="표 136">
            <a:extLst>
              <a:ext uri="{FF2B5EF4-FFF2-40B4-BE49-F238E27FC236}">
                <a16:creationId xmlns:a16="http://schemas.microsoft.com/office/drawing/2014/main" id="{73B429BB-9F7C-498C-BADF-7FF1FE426A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5109703"/>
              </p:ext>
            </p:extLst>
          </p:nvPr>
        </p:nvGraphicFramePr>
        <p:xfrm>
          <a:off x="1912201" y="3748144"/>
          <a:ext cx="3707907" cy="2514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9701">
                  <a:extLst>
                    <a:ext uri="{9D8B030D-6E8A-4147-A177-3AD203B41FA5}">
                      <a16:colId xmlns:a16="http://schemas.microsoft.com/office/drawing/2014/main" val="2770891136"/>
                    </a:ext>
                  </a:extLst>
                </a:gridCol>
                <a:gridCol w="529701">
                  <a:extLst>
                    <a:ext uri="{9D8B030D-6E8A-4147-A177-3AD203B41FA5}">
                      <a16:colId xmlns:a16="http://schemas.microsoft.com/office/drawing/2014/main" val="4094635373"/>
                    </a:ext>
                  </a:extLst>
                </a:gridCol>
                <a:gridCol w="529701">
                  <a:extLst>
                    <a:ext uri="{9D8B030D-6E8A-4147-A177-3AD203B41FA5}">
                      <a16:colId xmlns:a16="http://schemas.microsoft.com/office/drawing/2014/main" val="1089705000"/>
                    </a:ext>
                  </a:extLst>
                </a:gridCol>
                <a:gridCol w="529701">
                  <a:extLst>
                    <a:ext uri="{9D8B030D-6E8A-4147-A177-3AD203B41FA5}">
                      <a16:colId xmlns:a16="http://schemas.microsoft.com/office/drawing/2014/main" val="2151751073"/>
                    </a:ext>
                  </a:extLst>
                </a:gridCol>
                <a:gridCol w="529701">
                  <a:extLst>
                    <a:ext uri="{9D8B030D-6E8A-4147-A177-3AD203B41FA5}">
                      <a16:colId xmlns:a16="http://schemas.microsoft.com/office/drawing/2014/main" val="1911794920"/>
                    </a:ext>
                  </a:extLst>
                </a:gridCol>
                <a:gridCol w="529701">
                  <a:extLst>
                    <a:ext uri="{9D8B030D-6E8A-4147-A177-3AD203B41FA5}">
                      <a16:colId xmlns:a16="http://schemas.microsoft.com/office/drawing/2014/main" val="3751920225"/>
                    </a:ext>
                  </a:extLst>
                </a:gridCol>
                <a:gridCol w="529701">
                  <a:extLst>
                    <a:ext uri="{9D8B030D-6E8A-4147-A177-3AD203B41FA5}">
                      <a16:colId xmlns:a16="http://schemas.microsoft.com/office/drawing/2014/main" val="3817273995"/>
                    </a:ext>
                  </a:extLst>
                </a:gridCol>
              </a:tblGrid>
              <a:tr h="189281"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</a:t>
                      </a:r>
                      <a:r>
                        <a:rPr lang="ko-KR" altLang="en-US" sz="9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성룬</a:t>
                      </a:r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</a:t>
                      </a:r>
                      <a:r>
                        <a:rPr lang="ko-KR" altLang="en-US" sz="9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성룬</a:t>
                      </a:r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3</a:t>
                      </a:r>
                      <a:r>
                        <a:rPr lang="ko-KR" altLang="en-US" sz="9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성룬</a:t>
                      </a:r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4</a:t>
                      </a:r>
                      <a:r>
                        <a:rPr lang="ko-KR" altLang="en-US" sz="9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성룬</a:t>
                      </a:r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5</a:t>
                      </a:r>
                      <a:r>
                        <a:rPr lang="ko-KR" altLang="en-US" sz="9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성룬</a:t>
                      </a:r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6</a:t>
                      </a:r>
                      <a:r>
                        <a:rPr lang="ko-KR" altLang="en-US" sz="9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성룬</a:t>
                      </a:r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3044001"/>
                  </a:ext>
                </a:extLst>
              </a:tr>
              <a:tr h="1892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층</a:t>
                      </a:r>
                      <a:endParaRPr lang="en-US" altLang="ko-KR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X</a:t>
                      </a:r>
                      <a:endParaRPr lang="ko-KR" altLang="en-US" sz="800" dirty="0">
                        <a:solidFill>
                          <a:schemeClr val="bg1">
                            <a:lumMod val="7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O</a:t>
                      </a:r>
                      <a:endParaRPr lang="ko-KR" altLang="en-US" sz="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O</a:t>
                      </a:r>
                      <a:endParaRPr lang="ko-KR" altLang="en-US" sz="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X</a:t>
                      </a:r>
                      <a:endParaRPr lang="ko-KR" altLang="en-US" sz="800" dirty="0">
                        <a:solidFill>
                          <a:schemeClr val="bg1">
                            <a:lumMod val="7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X</a:t>
                      </a:r>
                      <a:endParaRPr lang="ko-KR" altLang="en-US" sz="800" dirty="0">
                        <a:solidFill>
                          <a:schemeClr val="bg1">
                            <a:lumMod val="7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X</a:t>
                      </a:r>
                      <a:endParaRPr lang="ko-KR" altLang="en-US" sz="800" dirty="0">
                        <a:solidFill>
                          <a:schemeClr val="bg1">
                            <a:lumMod val="7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7358655"/>
                  </a:ext>
                </a:extLst>
              </a:tr>
              <a:tr h="1892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층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X</a:t>
                      </a:r>
                      <a:endParaRPr lang="ko-KR" altLang="en-US" sz="800" dirty="0">
                        <a:solidFill>
                          <a:schemeClr val="bg1">
                            <a:lumMod val="7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O</a:t>
                      </a:r>
                      <a:endParaRPr lang="ko-KR" altLang="en-US" sz="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O</a:t>
                      </a:r>
                      <a:endParaRPr lang="ko-KR" altLang="en-US" sz="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X</a:t>
                      </a:r>
                      <a:endParaRPr lang="ko-KR" altLang="en-US" sz="800" dirty="0">
                        <a:solidFill>
                          <a:schemeClr val="bg1">
                            <a:lumMod val="7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X</a:t>
                      </a:r>
                      <a:endParaRPr lang="ko-KR" altLang="en-US" sz="800" dirty="0">
                        <a:solidFill>
                          <a:schemeClr val="bg1">
                            <a:lumMod val="7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X</a:t>
                      </a:r>
                      <a:endParaRPr lang="ko-KR" altLang="en-US" sz="800" dirty="0">
                        <a:solidFill>
                          <a:schemeClr val="bg1">
                            <a:lumMod val="7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654880"/>
                  </a:ext>
                </a:extLst>
              </a:tr>
              <a:tr h="1892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3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층</a:t>
                      </a:r>
                      <a:endParaRPr lang="en-US" altLang="ko-KR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X</a:t>
                      </a:r>
                      <a:endParaRPr lang="ko-KR" altLang="en-US" sz="800" dirty="0">
                        <a:solidFill>
                          <a:schemeClr val="bg1">
                            <a:lumMod val="7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O</a:t>
                      </a:r>
                      <a:endParaRPr lang="ko-KR" altLang="en-US" sz="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O</a:t>
                      </a:r>
                      <a:endParaRPr lang="ko-KR" altLang="en-US" sz="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O</a:t>
                      </a:r>
                      <a:endParaRPr lang="ko-KR" altLang="en-US" sz="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X</a:t>
                      </a:r>
                      <a:endParaRPr lang="ko-KR" altLang="en-US" sz="800" dirty="0">
                        <a:solidFill>
                          <a:schemeClr val="bg1">
                            <a:lumMod val="7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X</a:t>
                      </a:r>
                      <a:endParaRPr lang="ko-KR" altLang="en-US" sz="800" dirty="0">
                        <a:solidFill>
                          <a:schemeClr val="bg1">
                            <a:lumMod val="7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9127646"/>
                  </a:ext>
                </a:extLst>
              </a:tr>
              <a:tr h="1892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4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층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X</a:t>
                      </a:r>
                      <a:endParaRPr lang="ko-KR" altLang="en-US" sz="800" dirty="0">
                        <a:solidFill>
                          <a:schemeClr val="bg1">
                            <a:lumMod val="7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X</a:t>
                      </a:r>
                      <a:endParaRPr lang="ko-KR" altLang="en-US" sz="800" dirty="0">
                        <a:solidFill>
                          <a:schemeClr val="bg1">
                            <a:lumMod val="7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O</a:t>
                      </a:r>
                      <a:endParaRPr lang="ko-KR" altLang="en-US" sz="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O</a:t>
                      </a:r>
                      <a:endParaRPr lang="ko-KR" altLang="en-US" sz="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X</a:t>
                      </a:r>
                      <a:endParaRPr lang="ko-KR" altLang="en-US" sz="800" dirty="0">
                        <a:solidFill>
                          <a:schemeClr val="bg1">
                            <a:lumMod val="7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X</a:t>
                      </a:r>
                      <a:endParaRPr lang="ko-KR" altLang="en-US" sz="800" dirty="0">
                        <a:solidFill>
                          <a:schemeClr val="bg1">
                            <a:lumMod val="7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0070170"/>
                  </a:ext>
                </a:extLst>
              </a:tr>
              <a:tr h="1892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5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층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X</a:t>
                      </a:r>
                      <a:endParaRPr lang="ko-KR" altLang="en-US" sz="800" dirty="0">
                        <a:solidFill>
                          <a:schemeClr val="bg1">
                            <a:lumMod val="7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X</a:t>
                      </a:r>
                      <a:endParaRPr lang="ko-KR" altLang="en-US" sz="800" dirty="0">
                        <a:solidFill>
                          <a:schemeClr val="bg1">
                            <a:lumMod val="7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O</a:t>
                      </a:r>
                      <a:endParaRPr lang="ko-KR" altLang="en-US" sz="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O</a:t>
                      </a:r>
                      <a:endParaRPr lang="ko-KR" altLang="en-US" sz="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O</a:t>
                      </a:r>
                      <a:endParaRPr lang="ko-KR" altLang="en-US" sz="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X</a:t>
                      </a:r>
                      <a:endParaRPr lang="ko-KR" altLang="en-US" sz="800" dirty="0">
                        <a:solidFill>
                          <a:schemeClr val="bg1">
                            <a:lumMod val="7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377462"/>
                  </a:ext>
                </a:extLst>
              </a:tr>
              <a:tr h="1892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6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층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X</a:t>
                      </a:r>
                      <a:endParaRPr lang="ko-KR" altLang="en-US" sz="800" dirty="0">
                        <a:solidFill>
                          <a:schemeClr val="bg1">
                            <a:lumMod val="7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X</a:t>
                      </a:r>
                      <a:endParaRPr lang="ko-KR" altLang="en-US" sz="800" dirty="0">
                        <a:solidFill>
                          <a:schemeClr val="bg1">
                            <a:lumMod val="7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O</a:t>
                      </a:r>
                      <a:endParaRPr lang="ko-KR" altLang="en-US" sz="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O</a:t>
                      </a:r>
                      <a:endParaRPr lang="ko-KR" altLang="en-US" sz="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O</a:t>
                      </a:r>
                      <a:endParaRPr lang="ko-KR" altLang="en-US" sz="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X</a:t>
                      </a:r>
                      <a:endParaRPr lang="ko-KR" altLang="en-US" sz="800" dirty="0">
                        <a:solidFill>
                          <a:schemeClr val="bg1">
                            <a:lumMod val="7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8891012"/>
                  </a:ext>
                </a:extLst>
              </a:tr>
              <a:tr h="1892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7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층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X</a:t>
                      </a:r>
                      <a:endParaRPr lang="ko-KR" altLang="en-US" sz="800" dirty="0">
                        <a:solidFill>
                          <a:schemeClr val="bg1">
                            <a:lumMod val="7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X</a:t>
                      </a:r>
                      <a:endParaRPr lang="ko-KR" altLang="en-US" sz="800" dirty="0">
                        <a:solidFill>
                          <a:schemeClr val="bg1">
                            <a:lumMod val="7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X</a:t>
                      </a:r>
                      <a:endParaRPr lang="ko-KR" altLang="en-US" sz="800" dirty="0">
                        <a:solidFill>
                          <a:schemeClr val="bg1">
                            <a:lumMod val="7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O</a:t>
                      </a:r>
                      <a:endParaRPr lang="ko-KR" altLang="en-US" sz="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O</a:t>
                      </a:r>
                      <a:endParaRPr lang="ko-KR" altLang="en-US" sz="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O</a:t>
                      </a:r>
                      <a:endParaRPr lang="ko-KR" altLang="en-US" sz="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60545"/>
                  </a:ext>
                </a:extLst>
              </a:tr>
              <a:tr h="1892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8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층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X</a:t>
                      </a:r>
                      <a:endParaRPr lang="ko-KR" altLang="en-US" sz="800" dirty="0">
                        <a:solidFill>
                          <a:schemeClr val="bg1">
                            <a:lumMod val="7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X</a:t>
                      </a:r>
                      <a:endParaRPr lang="ko-KR" altLang="en-US" sz="800" dirty="0">
                        <a:solidFill>
                          <a:schemeClr val="bg1">
                            <a:lumMod val="7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X</a:t>
                      </a:r>
                      <a:endParaRPr lang="ko-KR" altLang="en-US" sz="800" dirty="0">
                        <a:solidFill>
                          <a:schemeClr val="bg1">
                            <a:lumMod val="7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O</a:t>
                      </a:r>
                      <a:endParaRPr lang="ko-KR" altLang="en-US" sz="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O</a:t>
                      </a:r>
                      <a:endParaRPr lang="ko-KR" altLang="en-US" sz="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O</a:t>
                      </a:r>
                      <a:endParaRPr lang="ko-KR" altLang="en-US" sz="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1391121"/>
                  </a:ext>
                </a:extLst>
              </a:tr>
              <a:tr h="1892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9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층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X</a:t>
                      </a:r>
                      <a:endParaRPr lang="ko-KR" altLang="en-US" sz="800" dirty="0">
                        <a:solidFill>
                          <a:schemeClr val="bg1">
                            <a:lumMod val="7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X</a:t>
                      </a:r>
                      <a:endParaRPr lang="ko-KR" altLang="en-US" sz="800" dirty="0">
                        <a:solidFill>
                          <a:schemeClr val="bg1">
                            <a:lumMod val="7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X</a:t>
                      </a:r>
                      <a:endParaRPr lang="ko-KR" altLang="en-US" sz="800" dirty="0">
                        <a:solidFill>
                          <a:schemeClr val="bg1">
                            <a:lumMod val="7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O</a:t>
                      </a:r>
                      <a:endParaRPr lang="ko-KR" altLang="en-US" sz="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O</a:t>
                      </a:r>
                      <a:endParaRPr lang="ko-KR" altLang="en-US" sz="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O</a:t>
                      </a:r>
                      <a:endParaRPr lang="ko-KR" altLang="en-US" sz="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9530470"/>
                  </a:ext>
                </a:extLst>
              </a:tr>
              <a:tr h="1892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10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층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X</a:t>
                      </a:r>
                      <a:endParaRPr lang="ko-KR" altLang="en-US" sz="800" dirty="0">
                        <a:solidFill>
                          <a:schemeClr val="bg1">
                            <a:lumMod val="7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X</a:t>
                      </a:r>
                      <a:endParaRPr lang="ko-KR" altLang="en-US" sz="800" dirty="0">
                        <a:solidFill>
                          <a:schemeClr val="bg1">
                            <a:lumMod val="7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X</a:t>
                      </a:r>
                      <a:endParaRPr lang="ko-KR" altLang="en-US" sz="800" dirty="0">
                        <a:solidFill>
                          <a:schemeClr val="bg1">
                            <a:lumMod val="7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X</a:t>
                      </a:r>
                      <a:endParaRPr lang="ko-KR" altLang="en-US" sz="800" dirty="0">
                        <a:solidFill>
                          <a:schemeClr val="bg1">
                            <a:lumMod val="7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O</a:t>
                      </a:r>
                      <a:endParaRPr lang="ko-KR" altLang="en-US" sz="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O</a:t>
                      </a:r>
                      <a:endParaRPr lang="ko-KR" altLang="en-US" sz="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6808013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BE50FD81-0750-471B-98B0-6F370CBE2A6E}"/>
              </a:ext>
            </a:extLst>
          </p:cNvPr>
          <p:cNvSpPr txBox="1"/>
          <p:nvPr/>
        </p:nvSpPr>
        <p:spPr>
          <a:xfrm>
            <a:off x="4784980" y="1208568"/>
            <a:ext cx="2015312" cy="3077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룬 획득 경로 </a:t>
            </a: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38" name="직선 연결선 137">
            <a:extLst>
              <a:ext uri="{FF2B5EF4-FFF2-40B4-BE49-F238E27FC236}">
                <a16:creationId xmlns:a16="http://schemas.microsoft.com/office/drawing/2014/main" id="{CF9E0D5B-8806-4C4B-BF41-3B437A2D47D4}"/>
              </a:ext>
            </a:extLst>
          </p:cNvPr>
          <p:cNvCxnSpPr>
            <a:cxnSpLocks/>
          </p:cNvCxnSpPr>
          <p:nvPr/>
        </p:nvCxnSpPr>
        <p:spPr>
          <a:xfrm>
            <a:off x="1258713" y="3238500"/>
            <a:ext cx="982133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TextBox 143">
            <a:extLst>
              <a:ext uri="{FF2B5EF4-FFF2-40B4-BE49-F238E27FC236}">
                <a16:creationId xmlns:a16="http://schemas.microsoft.com/office/drawing/2014/main" id="{BCF57E2A-1360-4A70-BC4A-DADBD403CF4B}"/>
              </a:ext>
            </a:extLst>
          </p:cNvPr>
          <p:cNvSpPr txBox="1"/>
          <p:nvPr/>
        </p:nvSpPr>
        <p:spPr>
          <a:xfrm>
            <a:off x="1209836" y="3390520"/>
            <a:ext cx="15664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※ </a:t>
            </a:r>
            <a:r>
              <a:rPr lang="ko-KR" altLang="en-US" sz="12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획득 가능한 룬 등급</a:t>
            </a:r>
            <a:endParaRPr lang="en-US" altLang="ko-KR" sz="1200" b="1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467DEE5-5956-460C-812A-59F563F14076}"/>
              </a:ext>
            </a:extLst>
          </p:cNvPr>
          <p:cNvSpPr txBox="1"/>
          <p:nvPr/>
        </p:nvSpPr>
        <p:spPr>
          <a:xfrm>
            <a:off x="6096001" y="4505451"/>
            <a:ext cx="4485740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오직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해당 던전에서만 구할 수 있는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룬 종류 존재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0051F23-0D76-4D5E-917A-8722FE73EDDC}"/>
              </a:ext>
            </a:extLst>
          </p:cNvPr>
          <p:cNvSpPr txBox="1"/>
          <p:nvPr/>
        </p:nvSpPr>
        <p:spPr>
          <a:xfrm>
            <a:off x="6096000" y="3828510"/>
            <a:ext cx="4485740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높은 층에 올라갈 수록 높은 태생 등급의 룬 획득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8F294BB-8F59-4198-9B0C-A0925E63EFC0}"/>
              </a:ext>
            </a:extLst>
          </p:cNvPr>
          <p:cNvSpPr txBox="1"/>
          <p:nvPr/>
        </p:nvSpPr>
        <p:spPr>
          <a:xfrm>
            <a:off x="6096000" y="4168380"/>
            <a:ext cx="4485740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카이로스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던전에서는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희귀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’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단계 이상의 룬 획득 가능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F813FCC-ED43-42DB-B3A3-1A8799C1C9DA}"/>
              </a:ext>
            </a:extLst>
          </p:cNvPr>
          <p:cNvSpPr txBox="1"/>
          <p:nvPr/>
        </p:nvSpPr>
        <p:spPr>
          <a:xfrm>
            <a:off x="6398071" y="5262387"/>
            <a:ext cx="1289549" cy="27699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거인의 던전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B8F62EF-AA24-45FE-9C56-B1613DFCB4B8}"/>
              </a:ext>
            </a:extLst>
          </p:cNvPr>
          <p:cNvSpPr txBox="1"/>
          <p:nvPr/>
        </p:nvSpPr>
        <p:spPr>
          <a:xfrm>
            <a:off x="9761923" y="5262386"/>
            <a:ext cx="1289549" cy="27699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죽음의 던전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6FF3EFB-6EA6-44C9-8A8D-3A0046209935}"/>
              </a:ext>
            </a:extLst>
          </p:cNvPr>
          <p:cNvSpPr txBox="1"/>
          <p:nvPr/>
        </p:nvSpPr>
        <p:spPr>
          <a:xfrm>
            <a:off x="8082998" y="5262386"/>
            <a:ext cx="1289549" cy="27699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용의 던전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BA4D77E5-6E9D-4602-AE6C-FEBB0080AD24}"/>
              </a:ext>
            </a:extLst>
          </p:cNvPr>
          <p:cNvGrpSpPr/>
          <p:nvPr/>
        </p:nvGrpSpPr>
        <p:grpSpPr>
          <a:xfrm>
            <a:off x="6493216" y="5625109"/>
            <a:ext cx="1089962" cy="643365"/>
            <a:chOff x="1052339" y="4479704"/>
            <a:chExt cx="1199360" cy="643365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A5583A2-8941-41D2-8082-522F1E1BC3DB}"/>
                </a:ext>
              </a:extLst>
            </p:cNvPr>
            <p:cNvSpPr txBox="1"/>
            <p:nvPr/>
          </p:nvSpPr>
          <p:spPr>
            <a:xfrm>
              <a:off x="1052339" y="4479704"/>
              <a:ext cx="1199360" cy="24622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절망</a:t>
              </a:r>
              <a:endPara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FB136BA-13AF-42D6-A657-48FD4CA263C3}"/>
                </a:ext>
              </a:extLst>
            </p:cNvPr>
            <p:cNvSpPr txBox="1"/>
            <p:nvPr/>
          </p:nvSpPr>
          <p:spPr>
            <a:xfrm>
              <a:off x="1052339" y="4722959"/>
              <a:ext cx="1199360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기절 확률 </a:t>
              </a:r>
              <a:endParaRPr lang="en-US" altLang="ko-KR" sz="10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en-US" altLang="ko-KR" sz="10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+25%</a:t>
              </a:r>
              <a:endPara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3F91F4DB-A486-4196-BF50-1D06AC264040}"/>
              </a:ext>
            </a:extLst>
          </p:cNvPr>
          <p:cNvGrpSpPr/>
          <p:nvPr/>
        </p:nvGrpSpPr>
        <p:grpSpPr>
          <a:xfrm>
            <a:off x="8182791" y="5623015"/>
            <a:ext cx="1089962" cy="643365"/>
            <a:chOff x="1052339" y="4479704"/>
            <a:chExt cx="1199360" cy="643365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CA14D1EF-147E-49E9-9433-5C9F528EF97D}"/>
                </a:ext>
              </a:extLst>
            </p:cNvPr>
            <p:cNvSpPr txBox="1"/>
            <p:nvPr/>
          </p:nvSpPr>
          <p:spPr>
            <a:xfrm>
              <a:off x="1052339" y="4479704"/>
              <a:ext cx="1199360" cy="24622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폭주</a:t>
              </a:r>
              <a:endPara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D202C5B4-13DA-4DB6-8769-6333B3A9ABC4}"/>
                </a:ext>
              </a:extLst>
            </p:cNvPr>
            <p:cNvSpPr txBox="1"/>
            <p:nvPr/>
          </p:nvSpPr>
          <p:spPr>
            <a:xfrm>
              <a:off x="1052339" y="4722959"/>
              <a:ext cx="1199360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추가 턴 획득</a:t>
              </a:r>
              <a:endParaRPr lang="en-US" altLang="ko-KR" sz="10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en-US" altLang="ko-KR" sz="10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+22%</a:t>
              </a:r>
              <a:endPara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5D094BD4-EF34-4A75-A257-024E8047433F}"/>
              </a:ext>
            </a:extLst>
          </p:cNvPr>
          <p:cNvGrpSpPr/>
          <p:nvPr/>
        </p:nvGrpSpPr>
        <p:grpSpPr>
          <a:xfrm>
            <a:off x="9862923" y="5623015"/>
            <a:ext cx="1089962" cy="643365"/>
            <a:chOff x="1052339" y="4479704"/>
            <a:chExt cx="1199360" cy="643365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EAA90C84-5CA6-46F6-93F3-5FB88C9B1E8F}"/>
                </a:ext>
              </a:extLst>
            </p:cNvPr>
            <p:cNvSpPr txBox="1"/>
            <p:nvPr/>
          </p:nvSpPr>
          <p:spPr>
            <a:xfrm>
              <a:off x="1052339" y="4479704"/>
              <a:ext cx="1199360" cy="24622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격노</a:t>
              </a:r>
              <a:endPara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A392871E-01A5-47C2-BEA1-0DA955A0C5B2}"/>
                </a:ext>
              </a:extLst>
            </p:cNvPr>
            <p:cNvSpPr txBox="1"/>
            <p:nvPr/>
          </p:nvSpPr>
          <p:spPr>
            <a:xfrm>
              <a:off x="1052339" y="4722959"/>
              <a:ext cx="1199360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치명 피해</a:t>
              </a:r>
              <a:endParaRPr lang="en-US" altLang="ko-KR" sz="10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en-US" altLang="ko-KR" sz="10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+40%</a:t>
              </a:r>
              <a:endPara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7B0EA784-D7DB-4735-ACC4-C0898D345AFC}"/>
              </a:ext>
            </a:extLst>
          </p:cNvPr>
          <p:cNvSpPr txBox="1"/>
          <p:nvPr/>
        </p:nvSpPr>
        <p:spPr>
          <a:xfrm>
            <a:off x="6096000" y="4899665"/>
            <a:ext cx="1222020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※ </a:t>
            </a:r>
            <a:r>
              <a:rPr lang="ko-KR" altLang="en-US" sz="12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대표 룬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11E5674-6DF6-412A-B7D6-C3C55379012F}"/>
              </a:ext>
            </a:extLst>
          </p:cNvPr>
          <p:cNvSpPr txBox="1"/>
          <p:nvPr/>
        </p:nvSpPr>
        <p:spPr>
          <a:xfrm>
            <a:off x="179512" y="332656"/>
            <a:ext cx="2264706" cy="477054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r>
              <a:rPr lang="ko-KR" altLang="en-US" sz="25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게임 컨텐츠</a:t>
            </a:r>
            <a:endParaRPr lang="en-US" altLang="ko-KR" sz="25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BE9A9F68-9B3F-49E5-BB3E-33808C1F024A}"/>
              </a:ext>
            </a:extLst>
          </p:cNvPr>
          <p:cNvSpPr/>
          <p:nvPr/>
        </p:nvSpPr>
        <p:spPr>
          <a:xfrm flipH="1">
            <a:off x="138600" y="332655"/>
            <a:ext cx="45719" cy="47705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297D89C-92C5-4562-8B83-A5DF65A933C3}"/>
              </a:ext>
            </a:extLst>
          </p:cNvPr>
          <p:cNvSpPr txBox="1"/>
          <p:nvPr/>
        </p:nvSpPr>
        <p:spPr>
          <a:xfrm flipH="1">
            <a:off x="653815" y="931228"/>
            <a:ext cx="1927460" cy="369332"/>
          </a:xfrm>
          <a:prstGeom prst="rect">
            <a:avLst/>
          </a:prstGeom>
          <a:noFill/>
          <a:ln>
            <a:noFill/>
            <a:prstDash val="sysDot"/>
          </a:ln>
        </p:spPr>
        <p:txBody>
          <a:bodyPr wrap="square" rtlCol="0">
            <a:spAutoFit/>
          </a:bodyPr>
          <a:lstStyle/>
          <a:p>
            <a:r>
              <a:rPr lang="en-US" altLang="ko-KR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PvE,</a:t>
            </a:r>
            <a:r>
              <a:rPr lang="ko-KR" altLang="en-US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PvP</a:t>
            </a:r>
            <a:r>
              <a:rPr lang="ko-KR" altLang="en-US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컨텐츠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8" name="이등변 삼각형 57">
            <a:extLst>
              <a:ext uri="{FF2B5EF4-FFF2-40B4-BE49-F238E27FC236}">
                <a16:creationId xmlns:a16="http://schemas.microsoft.com/office/drawing/2014/main" id="{19542E03-0A7E-49EE-8E71-04BBB4182D26}"/>
              </a:ext>
            </a:extLst>
          </p:cNvPr>
          <p:cNvSpPr/>
          <p:nvPr/>
        </p:nvSpPr>
        <p:spPr>
          <a:xfrm rot="5400000">
            <a:off x="479715" y="1030485"/>
            <a:ext cx="186996" cy="161203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17E65BC4-0A44-44AD-9E89-0625D4A5660D}"/>
              </a:ext>
            </a:extLst>
          </p:cNvPr>
          <p:cNvGrpSpPr/>
          <p:nvPr/>
        </p:nvGrpSpPr>
        <p:grpSpPr>
          <a:xfrm>
            <a:off x="3082518" y="1595612"/>
            <a:ext cx="5432036" cy="1543677"/>
            <a:chOff x="3082518" y="1185969"/>
            <a:chExt cx="5432036" cy="1543677"/>
          </a:xfrm>
        </p:grpSpPr>
        <p:sp>
          <p:nvSpPr>
            <p:cNvPr id="67" name="사각형: 둥근 모서리 66">
              <a:extLst>
                <a:ext uri="{FF2B5EF4-FFF2-40B4-BE49-F238E27FC236}">
                  <a16:creationId xmlns:a16="http://schemas.microsoft.com/office/drawing/2014/main" id="{FC40A7FF-D4AF-4266-9073-2C25B98B4CA3}"/>
                </a:ext>
              </a:extLst>
            </p:cNvPr>
            <p:cNvSpPr/>
            <p:nvPr/>
          </p:nvSpPr>
          <p:spPr>
            <a:xfrm>
              <a:off x="3082518" y="1185969"/>
              <a:ext cx="5432036" cy="1543677"/>
            </a:xfrm>
            <a:prstGeom prst="roundRect">
              <a:avLst>
                <a:gd name="adj" fmla="val 1171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163F3B05-DBF5-4A85-BF48-7ED2E3BC5AC7}"/>
                </a:ext>
              </a:extLst>
            </p:cNvPr>
            <p:cNvGrpSpPr/>
            <p:nvPr/>
          </p:nvGrpSpPr>
          <p:grpSpPr>
            <a:xfrm>
              <a:off x="3717293" y="1303452"/>
              <a:ext cx="4173420" cy="1347889"/>
              <a:chOff x="1860571" y="1591003"/>
              <a:chExt cx="4173420" cy="1347889"/>
            </a:xfrm>
          </p:grpSpPr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AEE74C4A-64C1-444A-B308-7CEFC9FC51B5}"/>
                  </a:ext>
                </a:extLst>
              </p:cNvPr>
              <p:cNvSpPr txBox="1"/>
              <p:nvPr/>
            </p:nvSpPr>
            <p:spPr>
              <a:xfrm flipH="1">
                <a:off x="1860573" y="1591003"/>
                <a:ext cx="1319674" cy="2769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시나리오 진입</a:t>
                </a:r>
                <a:endPara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13F32788-5915-4CDC-B006-103076939394}"/>
                  </a:ext>
                </a:extLst>
              </p:cNvPr>
              <p:cNvSpPr txBox="1"/>
              <p:nvPr/>
            </p:nvSpPr>
            <p:spPr>
              <a:xfrm flipH="1">
                <a:off x="1860571" y="2491805"/>
                <a:ext cx="1319672" cy="276999"/>
              </a:xfrm>
              <a:prstGeom prst="rect">
                <a:avLst/>
              </a:prstGeom>
              <a:solidFill>
                <a:srgbClr val="FFD9D9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던전 진입</a:t>
                </a:r>
                <a:endPara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289429EC-E47C-4442-9571-76CB083C0D1C}"/>
                  </a:ext>
                </a:extLst>
              </p:cNvPr>
              <p:cNvSpPr txBox="1"/>
              <p:nvPr/>
            </p:nvSpPr>
            <p:spPr>
              <a:xfrm flipH="1">
                <a:off x="3447035" y="1600217"/>
                <a:ext cx="985015" cy="25391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05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각 지역별 드롭</a:t>
                </a:r>
                <a:endParaRPr lang="ko-KR" alt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cxnSp>
            <p:nvCxnSpPr>
              <p:cNvPr id="72" name="직선 화살표 연결선 71">
                <a:extLst>
                  <a:ext uri="{FF2B5EF4-FFF2-40B4-BE49-F238E27FC236}">
                    <a16:creationId xmlns:a16="http://schemas.microsoft.com/office/drawing/2014/main" id="{9661E953-0591-4957-9930-97F461AED72E}"/>
                  </a:ext>
                </a:extLst>
              </p:cNvPr>
              <p:cNvCxnSpPr>
                <a:cxnSpLocks/>
                <a:stCxn id="69" idx="2"/>
                <a:endCxn id="78" idx="0"/>
              </p:cNvCxnSpPr>
              <p:nvPr/>
            </p:nvCxnSpPr>
            <p:spPr>
              <a:xfrm flipH="1">
                <a:off x="2520406" y="1868002"/>
                <a:ext cx="4" cy="182338"/>
              </a:xfrm>
              <a:prstGeom prst="straightConnector1">
                <a:avLst/>
              </a:prstGeom>
              <a:ln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연결선: 꺾임 72">
                <a:extLst>
                  <a:ext uri="{FF2B5EF4-FFF2-40B4-BE49-F238E27FC236}">
                    <a16:creationId xmlns:a16="http://schemas.microsoft.com/office/drawing/2014/main" id="{4C2B1182-7AAF-4D7C-AAF6-A951AC02B732}"/>
                  </a:ext>
                </a:extLst>
              </p:cNvPr>
              <p:cNvCxnSpPr>
                <a:cxnSpLocks/>
                <a:stCxn id="70" idx="1"/>
                <a:endCxn id="74" idx="3"/>
              </p:cNvCxnSpPr>
              <p:nvPr/>
            </p:nvCxnSpPr>
            <p:spPr>
              <a:xfrm flipV="1">
                <a:off x="3180243" y="2442602"/>
                <a:ext cx="263200" cy="187703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EE79231E-0AC3-49C8-B80F-3E7B3B49F854}"/>
                  </a:ext>
                </a:extLst>
              </p:cNvPr>
              <p:cNvSpPr txBox="1"/>
              <p:nvPr/>
            </p:nvSpPr>
            <p:spPr>
              <a:xfrm flipH="1">
                <a:off x="3443443" y="2315644"/>
                <a:ext cx="984942" cy="25391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05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거인의 던전</a:t>
                </a:r>
                <a:endParaRPr lang="en-US" altLang="ko-KR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94BF0609-6564-4833-BBEB-01B04EAAAD97}"/>
                  </a:ext>
                </a:extLst>
              </p:cNvPr>
              <p:cNvSpPr txBox="1"/>
              <p:nvPr/>
            </p:nvSpPr>
            <p:spPr>
              <a:xfrm flipH="1">
                <a:off x="3443443" y="2684976"/>
                <a:ext cx="984942" cy="25391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05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용의 던전</a:t>
                </a:r>
                <a:endParaRPr lang="en-US" altLang="ko-KR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cxnSp>
            <p:nvCxnSpPr>
              <p:cNvPr id="76" name="연결선: 꺾임 75">
                <a:extLst>
                  <a:ext uri="{FF2B5EF4-FFF2-40B4-BE49-F238E27FC236}">
                    <a16:creationId xmlns:a16="http://schemas.microsoft.com/office/drawing/2014/main" id="{05ECE786-38D6-4D81-AD06-549BC147C518}"/>
                  </a:ext>
                </a:extLst>
              </p:cNvPr>
              <p:cNvCxnSpPr>
                <a:cxnSpLocks/>
                <a:stCxn id="70" idx="1"/>
                <a:endCxn id="75" idx="3"/>
              </p:cNvCxnSpPr>
              <p:nvPr/>
            </p:nvCxnSpPr>
            <p:spPr>
              <a:xfrm>
                <a:off x="3180243" y="2630305"/>
                <a:ext cx="263200" cy="181629"/>
              </a:xfrm>
              <a:prstGeom prst="bentConnector3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직선 화살표 연결선 76">
                <a:extLst>
                  <a:ext uri="{FF2B5EF4-FFF2-40B4-BE49-F238E27FC236}">
                    <a16:creationId xmlns:a16="http://schemas.microsoft.com/office/drawing/2014/main" id="{913716E7-F6EC-4241-9407-FA9FC37042C9}"/>
                  </a:ext>
                </a:extLst>
              </p:cNvPr>
              <p:cNvCxnSpPr>
                <a:cxnSpLocks/>
                <a:stCxn id="69" idx="1"/>
                <a:endCxn id="71" idx="3"/>
              </p:cNvCxnSpPr>
              <p:nvPr/>
            </p:nvCxnSpPr>
            <p:spPr>
              <a:xfrm flipV="1">
                <a:off x="3180247" y="1727175"/>
                <a:ext cx="266788" cy="2328"/>
              </a:xfrm>
              <a:prstGeom prst="straightConnector1">
                <a:avLst/>
              </a:prstGeom>
              <a:ln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2D3E787E-E751-48BF-8679-C52D4BAD4C5F}"/>
                  </a:ext>
                </a:extLst>
              </p:cNvPr>
              <p:cNvSpPr txBox="1"/>
              <p:nvPr/>
            </p:nvSpPr>
            <p:spPr>
              <a:xfrm flipH="1">
                <a:off x="1909433" y="2050340"/>
                <a:ext cx="1221947" cy="261610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7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05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몬스터 </a:t>
                </a:r>
                <a:r>
                  <a:rPr lang="en-US" altLang="ko-KR" sz="105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5</a:t>
                </a:r>
                <a:r>
                  <a:rPr lang="ko-KR" altLang="en-US" sz="105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마리 준비</a:t>
                </a:r>
                <a:endParaRPr lang="en-US" altLang="ko-KR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01D418A0-207B-4502-AD2B-BFBA250E4117}"/>
                  </a:ext>
                </a:extLst>
              </p:cNvPr>
              <p:cNvSpPr txBox="1"/>
              <p:nvPr/>
            </p:nvSpPr>
            <p:spPr>
              <a:xfrm flipH="1">
                <a:off x="4701236" y="2491804"/>
                <a:ext cx="1332752" cy="253916"/>
              </a:xfrm>
              <a:prstGeom prst="rect">
                <a:avLst/>
              </a:prstGeom>
              <a:solidFill>
                <a:srgbClr val="FFD9D9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05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높은 등급의 룬 획득</a:t>
                </a:r>
                <a:endParaRPr lang="en-US" altLang="ko-KR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cxnSp>
            <p:nvCxnSpPr>
              <p:cNvPr id="80" name="연결선: 꺾임 79">
                <a:extLst>
                  <a:ext uri="{FF2B5EF4-FFF2-40B4-BE49-F238E27FC236}">
                    <a16:creationId xmlns:a16="http://schemas.microsoft.com/office/drawing/2014/main" id="{FD5A5436-E55F-4A19-8D92-ABC9A76101F7}"/>
                  </a:ext>
                </a:extLst>
              </p:cNvPr>
              <p:cNvCxnSpPr>
                <a:cxnSpLocks/>
                <a:stCxn id="74" idx="1"/>
                <a:endCxn id="79" idx="3"/>
              </p:cNvCxnSpPr>
              <p:nvPr/>
            </p:nvCxnSpPr>
            <p:spPr>
              <a:xfrm>
                <a:off x="4428385" y="2442602"/>
                <a:ext cx="272851" cy="176160"/>
              </a:xfrm>
              <a:prstGeom prst="bentConnector3">
                <a:avLst/>
              </a:prstGeom>
              <a:ln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연결선: 꺾임 80">
                <a:extLst>
                  <a:ext uri="{FF2B5EF4-FFF2-40B4-BE49-F238E27FC236}">
                    <a16:creationId xmlns:a16="http://schemas.microsoft.com/office/drawing/2014/main" id="{689D1545-CD2C-413B-9C5D-DCECD32BD58B}"/>
                  </a:ext>
                </a:extLst>
              </p:cNvPr>
              <p:cNvCxnSpPr>
                <a:cxnSpLocks/>
                <a:stCxn id="75" idx="1"/>
                <a:endCxn id="79" idx="3"/>
              </p:cNvCxnSpPr>
              <p:nvPr/>
            </p:nvCxnSpPr>
            <p:spPr>
              <a:xfrm flipV="1">
                <a:off x="4428385" y="2618762"/>
                <a:ext cx="272851" cy="193172"/>
              </a:xfrm>
              <a:prstGeom prst="bentConnector3">
                <a:avLst/>
              </a:prstGeom>
              <a:ln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직선 화살표 연결선 81">
                <a:extLst>
                  <a:ext uri="{FF2B5EF4-FFF2-40B4-BE49-F238E27FC236}">
                    <a16:creationId xmlns:a16="http://schemas.microsoft.com/office/drawing/2014/main" id="{0A8F8342-3715-4A8C-9B3C-C3E680F9C1E1}"/>
                  </a:ext>
                </a:extLst>
              </p:cNvPr>
              <p:cNvCxnSpPr>
                <a:cxnSpLocks/>
                <a:stCxn id="78" idx="2"/>
                <a:endCxn id="70" idx="0"/>
              </p:cNvCxnSpPr>
              <p:nvPr/>
            </p:nvCxnSpPr>
            <p:spPr>
              <a:xfrm>
                <a:off x="2520406" y="2311950"/>
                <a:ext cx="1" cy="179855"/>
              </a:xfrm>
              <a:prstGeom prst="straightConnector1">
                <a:avLst/>
              </a:prstGeom>
              <a:ln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3B64148F-80D0-46B1-87A7-D872C525CBE5}"/>
                  </a:ext>
                </a:extLst>
              </p:cNvPr>
              <p:cNvSpPr txBox="1"/>
              <p:nvPr/>
            </p:nvSpPr>
            <p:spPr>
              <a:xfrm flipH="1">
                <a:off x="4701237" y="1600217"/>
                <a:ext cx="1332754" cy="25391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05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최대 </a:t>
                </a:r>
                <a:r>
                  <a:rPr lang="en-US" altLang="ko-KR" sz="105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5</a:t>
                </a:r>
                <a:r>
                  <a:rPr lang="ko-KR" altLang="en-US" sz="105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성 마법룬 획득</a:t>
                </a:r>
                <a:endParaRPr lang="en-US" altLang="ko-KR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cxnSp>
            <p:nvCxnSpPr>
              <p:cNvPr id="84" name="직선 화살표 연결선 83">
                <a:extLst>
                  <a:ext uri="{FF2B5EF4-FFF2-40B4-BE49-F238E27FC236}">
                    <a16:creationId xmlns:a16="http://schemas.microsoft.com/office/drawing/2014/main" id="{B563C06D-6ED5-4667-AC32-8D595BCE316C}"/>
                  </a:ext>
                </a:extLst>
              </p:cNvPr>
              <p:cNvCxnSpPr>
                <a:cxnSpLocks/>
                <a:stCxn id="71" idx="1"/>
                <a:endCxn id="83" idx="3"/>
              </p:cNvCxnSpPr>
              <p:nvPr/>
            </p:nvCxnSpPr>
            <p:spPr>
              <a:xfrm>
                <a:off x="4432050" y="1727175"/>
                <a:ext cx="269187" cy="0"/>
              </a:xfrm>
              <a:prstGeom prst="straightConnector1">
                <a:avLst/>
              </a:prstGeom>
              <a:ln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6735731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1608E00-7380-45E0-88AD-5C314A25920E}"/>
              </a:ext>
            </a:extLst>
          </p:cNvPr>
          <p:cNvSpPr txBox="1"/>
          <p:nvPr/>
        </p:nvSpPr>
        <p:spPr>
          <a:xfrm>
            <a:off x="179512" y="332656"/>
            <a:ext cx="3725738" cy="477054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r>
              <a:rPr lang="ko-KR" altLang="en-US" sz="25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몬스터 성장 구조도</a:t>
            </a:r>
            <a:endParaRPr lang="en-US" altLang="ko-KR" sz="25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397A10C-F29D-48F7-8F4F-3A727635F8EB}"/>
              </a:ext>
            </a:extLst>
          </p:cNvPr>
          <p:cNvSpPr/>
          <p:nvPr/>
        </p:nvSpPr>
        <p:spPr>
          <a:xfrm flipH="1">
            <a:off x="138600" y="332655"/>
            <a:ext cx="45719" cy="47705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487082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1608E00-7380-45E0-88AD-5C314A25920E}"/>
              </a:ext>
            </a:extLst>
          </p:cNvPr>
          <p:cNvSpPr txBox="1"/>
          <p:nvPr/>
        </p:nvSpPr>
        <p:spPr>
          <a:xfrm>
            <a:off x="179512" y="332656"/>
            <a:ext cx="3725738" cy="477054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r>
              <a:rPr lang="ko-KR" altLang="en-US" sz="25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룬 성장 구조도</a:t>
            </a:r>
            <a:endParaRPr lang="en-US" altLang="ko-KR" sz="25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397A10C-F29D-48F7-8F4F-3A727635F8EB}"/>
              </a:ext>
            </a:extLst>
          </p:cNvPr>
          <p:cNvSpPr/>
          <p:nvPr/>
        </p:nvSpPr>
        <p:spPr>
          <a:xfrm flipH="1">
            <a:off x="138600" y="332655"/>
            <a:ext cx="45719" cy="47705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873458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593F70DC-7C36-41AA-8505-5B6939B327D9}"/>
              </a:ext>
            </a:extLst>
          </p:cNvPr>
          <p:cNvCxnSpPr/>
          <p:nvPr/>
        </p:nvCxnSpPr>
        <p:spPr>
          <a:xfrm>
            <a:off x="3937429" y="2900263"/>
            <a:ext cx="403244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A2ABA36-90FD-4B66-B3C5-F332FE5CC1E1}"/>
              </a:ext>
            </a:extLst>
          </p:cNvPr>
          <p:cNvCxnSpPr/>
          <p:nvPr/>
        </p:nvCxnSpPr>
        <p:spPr>
          <a:xfrm>
            <a:off x="3937429" y="3908375"/>
            <a:ext cx="403244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8BC90302-7515-48F3-82BB-7561650EA27A}"/>
              </a:ext>
            </a:extLst>
          </p:cNvPr>
          <p:cNvSpPr txBox="1"/>
          <p:nvPr/>
        </p:nvSpPr>
        <p:spPr>
          <a:xfrm>
            <a:off x="3865421" y="3044279"/>
            <a:ext cx="410445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유료화 구조</a:t>
            </a:r>
            <a:endParaRPr lang="en-US" altLang="ko-KR" sz="440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606E29-BC40-409A-9388-EE95DF04A30F}"/>
              </a:ext>
            </a:extLst>
          </p:cNvPr>
          <p:cNvSpPr txBox="1"/>
          <p:nvPr/>
        </p:nvSpPr>
        <p:spPr>
          <a:xfrm>
            <a:off x="6686550" y="981075"/>
            <a:ext cx="43685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필요하면 나중에 이런 페이지 다 지우기 </a:t>
            </a:r>
            <a:endParaRPr lang="en-US" altLang="ko-KR"/>
          </a:p>
          <a:p>
            <a:r>
              <a:rPr lang="ko-KR" altLang="en-US"/>
              <a:t>일단은 정리용으로</a:t>
            </a:r>
          </a:p>
        </p:txBody>
      </p:sp>
    </p:spTree>
    <p:extLst>
      <p:ext uri="{BB962C8B-B14F-4D97-AF65-F5344CB8AC3E}">
        <p14:creationId xmlns:p14="http://schemas.microsoft.com/office/powerpoint/2010/main" val="4237135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9A897C3-325B-405D-90E1-D8FE679F1EAA}"/>
              </a:ext>
            </a:extLst>
          </p:cNvPr>
          <p:cNvSpPr txBox="1"/>
          <p:nvPr/>
        </p:nvSpPr>
        <p:spPr>
          <a:xfrm>
            <a:off x="179512" y="332656"/>
            <a:ext cx="3725738" cy="477054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r>
              <a:rPr lang="ko-KR" altLang="en-US" sz="25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컨텐츠 진행 구조</a:t>
            </a:r>
            <a:endParaRPr lang="en-US" altLang="ko-KR" sz="25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25D4193-9974-4335-89CD-BD7E89C4AFEE}"/>
              </a:ext>
            </a:extLst>
          </p:cNvPr>
          <p:cNvSpPr/>
          <p:nvPr/>
        </p:nvSpPr>
        <p:spPr>
          <a:xfrm flipH="1">
            <a:off x="138600" y="332655"/>
            <a:ext cx="45719" cy="47705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3C9826-6237-4CC2-B875-F35922F1D4C8}"/>
              </a:ext>
            </a:extLst>
          </p:cNvPr>
          <p:cNvSpPr txBox="1"/>
          <p:nvPr/>
        </p:nvSpPr>
        <p:spPr>
          <a:xfrm>
            <a:off x="179512" y="828580"/>
            <a:ext cx="54072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일반적으로 다음과 같은 흐름으로 컨텐츠 진행</a:t>
            </a:r>
            <a:r>
              <a:rPr lang="en-US" altLang="ko-KR" sz="140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해당 과정에서 유료화 발생</a:t>
            </a:r>
            <a:endParaRPr lang="ko-KR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30" name="그룹 129">
            <a:extLst>
              <a:ext uri="{FF2B5EF4-FFF2-40B4-BE49-F238E27FC236}">
                <a16:creationId xmlns:a16="http://schemas.microsoft.com/office/drawing/2014/main" id="{0C78F58C-4472-4532-AF07-CBF756E1E7B1}"/>
              </a:ext>
            </a:extLst>
          </p:cNvPr>
          <p:cNvGrpSpPr/>
          <p:nvPr/>
        </p:nvGrpSpPr>
        <p:grpSpPr>
          <a:xfrm>
            <a:off x="3012378" y="3458183"/>
            <a:ext cx="1807113" cy="2323621"/>
            <a:chOff x="3015342" y="3458183"/>
            <a:chExt cx="1807113" cy="2323621"/>
          </a:xfrm>
        </p:grpSpPr>
        <p:sp>
          <p:nvSpPr>
            <p:cNvPr id="125" name="화살표: 아래쪽 124">
              <a:extLst>
                <a:ext uri="{FF2B5EF4-FFF2-40B4-BE49-F238E27FC236}">
                  <a16:creationId xmlns:a16="http://schemas.microsoft.com/office/drawing/2014/main" id="{3C6705B2-2642-489F-8368-1B8BD35B1E96}"/>
                </a:ext>
              </a:extLst>
            </p:cNvPr>
            <p:cNvSpPr/>
            <p:nvPr/>
          </p:nvSpPr>
          <p:spPr>
            <a:xfrm>
              <a:off x="3819452" y="3458183"/>
              <a:ext cx="279735" cy="484192"/>
            </a:xfrm>
            <a:prstGeom prst="downArrow">
              <a:avLst/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464324FC-5789-4ED0-837B-C8FF8B4B45A6}"/>
                </a:ext>
              </a:extLst>
            </p:cNvPr>
            <p:cNvSpPr/>
            <p:nvPr/>
          </p:nvSpPr>
          <p:spPr>
            <a:xfrm>
              <a:off x="3015342" y="4418075"/>
              <a:ext cx="1807113" cy="461665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ko-KR" sz="1200" err="1">
                  <a:solidFill>
                    <a:schemeClr val="tx1">
                      <a:lumMod val="75000"/>
                      <a:lumOff val="25000"/>
                    </a:schemeClr>
                  </a:solidFill>
                  <a:ea typeface="나눔바른고딕" panose="020B0603020101020101" pitchFamily="50" charset="-127"/>
                </a:rPr>
                <a:t>PvE</a:t>
              </a:r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ea typeface="나눔바른고딕" panose="020B0603020101020101" pitchFamily="50" charset="-127"/>
                </a:rPr>
                <a:t> </a:t>
              </a:r>
              <a:r>
                <a:rPr lang="ko-KR" alt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ea typeface="나눔바른고딕" panose="020B0603020101020101" pitchFamily="50" charset="-127"/>
                </a:rPr>
                <a:t>컨텐츠 진입 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ea typeface="나눔바른고딕" panose="020B0603020101020101" pitchFamily="50" charset="-127"/>
              </a:endParaRPr>
            </a:p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나눔바른고딕" panose="020B0603020101020101" pitchFamily="50" charset="-127"/>
                </a:rPr>
                <a:t>(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나눔바른고딕" panose="020B0603020101020101" pitchFamily="50" charset="-127"/>
                </a:rPr>
                <a:t>시나리오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나눔바른고딕" panose="020B0603020101020101" pitchFamily="50" charset="-127"/>
                </a:rPr>
                <a:t>, </a:t>
              </a:r>
              <a:r>
                <a:rPr lang="ko-KR" alt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ea typeface="나눔바른고딕" panose="020B0603020101020101" pitchFamily="50" charset="-127"/>
                </a:rPr>
                <a:t>던전</a:t>
              </a:r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ea typeface="나눔바른고딕" panose="020B0603020101020101" pitchFamily="50" charset="-127"/>
                </a:rPr>
                <a:t>)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4CA0B6E2-3847-4BA1-8331-16DFA81D8A3F}"/>
                </a:ext>
              </a:extLst>
            </p:cNvPr>
            <p:cNvSpPr/>
            <p:nvPr/>
          </p:nvSpPr>
          <p:spPr>
            <a:xfrm>
              <a:off x="3015342" y="4946205"/>
              <a:ext cx="1800024" cy="461665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ea typeface="나눔바른고딕" panose="020B0603020101020101" pitchFamily="50" charset="-127"/>
                </a:rPr>
                <a:t>덱 구성을 위한</a:t>
              </a:r>
              <a:endPara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ea typeface="나눔바른고딕" panose="020B0603020101020101" pitchFamily="50" charset="-127"/>
              </a:endParaRPr>
            </a:p>
            <a:p>
              <a:pPr algn="ctr"/>
              <a:r>
                <a:rPr lang="ko-KR" alt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ea typeface="나눔바른고딕" panose="020B0603020101020101" pitchFamily="50" charset="-127"/>
                </a:rPr>
                <a:t>재화 소모</a:t>
              </a:r>
              <a:endPara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18" name="사각형: 둥근 모서리 117">
              <a:extLst>
                <a:ext uri="{FF2B5EF4-FFF2-40B4-BE49-F238E27FC236}">
                  <a16:creationId xmlns:a16="http://schemas.microsoft.com/office/drawing/2014/main" id="{2F01DC37-E9DA-4110-A6BE-C5C54BEC21A4}"/>
                </a:ext>
              </a:extLst>
            </p:cNvPr>
            <p:cNvSpPr/>
            <p:nvPr/>
          </p:nvSpPr>
          <p:spPr>
            <a:xfrm>
              <a:off x="3020144" y="3973467"/>
              <a:ext cx="1800024" cy="1808337"/>
            </a:xfrm>
            <a:prstGeom prst="roundRect">
              <a:avLst/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31" name="그룹 130">
            <a:extLst>
              <a:ext uri="{FF2B5EF4-FFF2-40B4-BE49-F238E27FC236}">
                <a16:creationId xmlns:a16="http://schemas.microsoft.com/office/drawing/2014/main" id="{E7454A18-4044-47A2-995B-1AA1C540044F}"/>
              </a:ext>
            </a:extLst>
          </p:cNvPr>
          <p:cNvGrpSpPr/>
          <p:nvPr/>
        </p:nvGrpSpPr>
        <p:grpSpPr>
          <a:xfrm>
            <a:off x="5152308" y="3456734"/>
            <a:ext cx="1804826" cy="2332085"/>
            <a:chOff x="5152308" y="3456734"/>
            <a:chExt cx="1804826" cy="2332085"/>
          </a:xfrm>
        </p:grpSpPr>
        <p:sp>
          <p:nvSpPr>
            <p:cNvPr id="126" name="화살표: 아래쪽 125">
              <a:extLst>
                <a:ext uri="{FF2B5EF4-FFF2-40B4-BE49-F238E27FC236}">
                  <a16:creationId xmlns:a16="http://schemas.microsoft.com/office/drawing/2014/main" id="{ED1B9C24-650C-4AD0-89CD-CFD8D09F68AF}"/>
                </a:ext>
              </a:extLst>
            </p:cNvPr>
            <p:cNvSpPr/>
            <p:nvPr/>
          </p:nvSpPr>
          <p:spPr>
            <a:xfrm>
              <a:off x="5956132" y="3456734"/>
              <a:ext cx="279735" cy="484192"/>
            </a:xfrm>
            <a:prstGeom prst="downArrow">
              <a:avLst/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9E08DCDA-8FF4-43D7-B9CB-C179F4BCA445}"/>
                </a:ext>
              </a:extLst>
            </p:cNvPr>
            <p:cNvSpPr/>
            <p:nvPr/>
          </p:nvSpPr>
          <p:spPr>
            <a:xfrm>
              <a:off x="5158237" y="4525572"/>
              <a:ext cx="1798897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ea typeface="나눔바른고딕" panose="020B0603020101020101" pitchFamily="50" charset="-127"/>
                </a:rPr>
                <a:t>룬 획득 및 강화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FBF62868-60E8-4C35-82B7-F53B6BE13281}"/>
                </a:ext>
              </a:extLst>
            </p:cNvPr>
            <p:cNvSpPr/>
            <p:nvPr/>
          </p:nvSpPr>
          <p:spPr>
            <a:xfrm>
              <a:off x="5152308" y="4948087"/>
              <a:ext cx="1804825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ea typeface="나눔바른고딕" panose="020B0603020101020101" pitchFamily="50" charset="-127"/>
                </a:rPr>
                <a:t>룬 획득을 위한</a:t>
              </a:r>
              <a:endPara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ea typeface="나눔바른고딕" panose="020B0603020101020101" pitchFamily="50" charset="-127"/>
              </a:endParaRPr>
            </a:p>
            <a:p>
              <a:pPr algn="ctr"/>
              <a:r>
                <a:rPr lang="ko-KR" alt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ea typeface="나눔바른고딕" panose="020B0603020101020101" pitchFamily="50" charset="-127"/>
                </a:rPr>
                <a:t>유료화 발생</a:t>
              </a:r>
              <a:endPara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19" name="사각형: 둥근 모서리 118">
              <a:extLst>
                <a:ext uri="{FF2B5EF4-FFF2-40B4-BE49-F238E27FC236}">
                  <a16:creationId xmlns:a16="http://schemas.microsoft.com/office/drawing/2014/main" id="{D5D04D1F-1C8C-491C-A291-89018F53AAE7}"/>
                </a:ext>
              </a:extLst>
            </p:cNvPr>
            <p:cNvSpPr/>
            <p:nvPr/>
          </p:nvSpPr>
          <p:spPr>
            <a:xfrm>
              <a:off x="5157110" y="3980482"/>
              <a:ext cx="1800024" cy="1808337"/>
            </a:xfrm>
            <a:prstGeom prst="roundRect">
              <a:avLst/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29" name="그룹 128">
            <a:extLst>
              <a:ext uri="{FF2B5EF4-FFF2-40B4-BE49-F238E27FC236}">
                <a16:creationId xmlns:a16="http://schemas.microsoft.com/office/drawing/2014/main" id="{8CC63C3A-72C3-4413-B640-0BFEEFE1411F}"/>
              </a:ext>
            </a:extLst>
          </p:cNvPr>
          <p:cNvGrpSpPr/>
          <p:nvPr/>
        </p:nvGrpSpPr>
        <p:grpSpPr>
          <a:xfrm>
            <a:off x="884338" y="3458925"/>
            <a:ext cx="1801151" cy="2323194"/>
            <a:chOff x="884338" y="3458925"/>
            <a:chExt cx="1801151" cy="2323194"/>
          </a:xfrm>
        </p:grpSpPr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9BD69502-372B-4DD0-AE22-C2FA527AF4DD}"/>
                </a:ext>
              </a:extLst>
            </p:cNvPr>
            <p:cNvSpPr/>
            <p:nvPr/>
          </p:nvSpPr>
          <p:spPr>
            <a:xfrm>
              <a:off x="884338" y="3973782"/>
              <a:ext cx="1800024" cy="1808337"/>
            </a:xfrm>
            <a:prstGeom prst="roundRect">
              <a:avLst/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E397A148-E0BE-48DC-8A7D-EED2E256C462}"/>
                </a:ext>
              </a:extLst>
            </p:cNvPr>
            <p:cNvSpPr/>
            <p:nvPr/>
          </p:nvSpPr>
          <p:spPr>
            <a:xfrm>
              <a:off x="885465" y="4653817"/>
              <a:ext cx="1800024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몬스터 확보를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위한 유료 뽑기</a:t>
              </a:r>
            </a:p>
          </p:txBody>
        </p:sp>
        <p:sp>
          <p:nvSpPr>
            <p:cNvPr id="123" name="화살표: 아래쪽 122">
              <a:extLst>
                <a:ext uri="{FF2B5EF4-FFF2-40B4-BE49-F238E27FC236}">
                  <a16:creationId xmlns:a16="http://schemas.microsoft.com/office/drawing/2014/main" id="{EB8362D7-C4DF-44FB-AC7C-2B8B061BBEB1}"/>
                </a:ext>
              </a:extLst>
            </p:cNvPr>
            <p:cNvSpPr/>
            <p:nvPr/>
          </p:nvSpPr>
          <p:spPr>
            <a:xfrm>
              <a:off x="1644482" y="3458925"/>
              <a:ext cx="279735" cy="484192"/>
            </a:xfrm>
            <a:prstGeom prst="downArrow">
              <a:avLst/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32" name="그룹 131">
            <a:extLst>
              <a:ext uri="{FF2B5EF4-FFF2-40B4-BE49-F238E27FC236}">
                <a16:creationId xmlns:a16="http://schemas.microsoft.com/office/drawing/2014/main" id="{64751A64-F4E2-4C68-BBD8-6953B9110477}"/>
              </a:ext>
            </a:extLst>
          </p:cNvPr>
          <p:cNvGrpSpPr/>
          <p:nvPr/>
        </p:nvGrpSpPr>
        <p:grpSpPr>
          <a:xfrm>
            <a:off x="7291788" y="3452937"/>
            <a:ext cx="1800026" cy="2335882"/>
            <a:chOff x="7291788" y="3452937"/>
            <a:chExt cx="1800026" cy="2335882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CB5DA885-CA6C-4F56-ABD3-5DDE2D209386}"/>
                </a:ext>
              </a:extLst>
            </p:cNvPr>
            <p:cNvSpPr/>
            <p:nvPr/>
          </p:nvSpPr>
          <p:spPr>
            <a:xfrm>
              <a:off x="7291788" y="4371908"/>
              <a:ext cx="1800026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ea typeface="나눔바른고딕" panose="020B0603020101020101" pitchFamily="50" charset="-127"/>
                </a:rPr>
                <a:t>PvP</a:t>
              </a:r>
              <a:r>
                <a:rPr lang="ko-KR" alt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ea typeface="나눔바른고딕" panose="020B0603020101020101" pitchFamily="50" charset="-127"/>
                </a:rPr>
                <a:t> 컨텐츠 진입</a:t>
              </a:r>
              <a:endPara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ea typeface="나눔바른고딕" panose="020B0603020101020101" pitchFamily="50" charset="-127"/>
              </a:endParaRPr>
            </a:p>
            <a:p>
              <a:pPr algn="ctr"/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ea typeface="나눔바른고딕" panose="020B0603020101020101" pitchFamily="50" charset="-127"/>
                </a:rPr>
                <a:t>(</a:t>
              </a:r>
              <a:r>
                <a:rPr lang="ko-KR" alt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ea typeface="나눔바른고딕" panose="020B0603020101020101" pitchFamily="50" charset="-127"/>
                </a:rPr>
                <a:t>아레나</a:t>
              </a:r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ea typeface="나눔바른고딕" panose="020B0603020101020101" pitchFamily="50" charset="-127"/>
                </a:rPr>
                <a:t>, </a:t>
              </a:r>
              <a:r>
                <a:rPr lang="ko-KR" alt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ea typeface="나눔바른고딕" panose="020B0603020101020101" pitchFamily="50" charset="-127"/>
                </a:rPr>
                <a:t>길드전</a:t>
              </a:r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ea typeface="나눔바른고딕" panose="020B0603020101020101" pitchFamily="50" charset="-127"/>
                </a:rPr>
                <a:t>)</a:t>
              </a:r>
            </a:p>
            <a:p>
              <a:pPr algn="ctr"/>
              <a:endPara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ea typeface="나눔바른고딕" panose="020B0603020101020101" pitchFamily="50" charset="-127"/>
              </a:endParaRPr>
            </a:p>
            <a:p>
              <a:pPr algn="ctr"/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ea typeface="나눔바른고딕" panose="020B0603020101020101" pitchFamily="50" charset="-127"/>
                </a:rPr>
                <a:t>PvE </a:t>
              </a:r>
              <a:r>
                <a:rPr lang="ko-KR" alt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ea typeface="나눔바른고딕" panose="020B0603020101020101" pitchFamily="50" charset="-127"/>
                </a:rPr>
                <a:t>컨텐츠 진입</a:t>
              </a:r>
              <a:endPara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ea typeface="나눔바른고딕" panose="020B0603020101020101" pitchFamily="50" charset="-127"/>
              </a:endParaRPr>
            </a:p>
            <a:p>
              <a:pPr algn="ctr"/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ea typeface="나눔바른고딕" panose="020B0603020101020101" pitchFamily="50" charset="-127"/>
                </a:rPr>
                <a:t>(</a:t>
              </a:r>
              <a:r>
                <a:rPr lang="ko-KR" alt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ea typeface="나눔바른고딕" panose="020B0603020101020101" pitchFamily="50" charset="-127"/>
                </a:rPr>
                <a:t>이계의 틈</a:t>
              </a:r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ea typeface="나눔바른고딕" panose="020B0603020101020101" pitchFamily="50" charset="-127"/>
                </a:rPr>
                <a:t>, </a:t>
              </a:r>
              <a:r>
                <a:rPr lang="ko-KR" alt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ea typeface="나눔바른고딕" panose="020B0603020101020101" pitchFamily="50" charset="-127"/>
                </a:rPr>
                <a:t>시험의 탑</a:t>
              </a:r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ea typeface="나눔바른고딕" panose="020B0603020101020101" pitchFamily="50" charset="-127"/>
                </a:rPr>
                <a:t>)</a:t>
              </a:r>
            </a:p>
          </p:txBody>
        </p:sp>
        <p:sp>
          <p:nvSpPr>
            <p:cNvPr id="120" name="사각형: 둥근 모서리 119">
              <a:extLst>
                <a:ext uri="{FF2B5EF4-FFF2-40B4-BE49-F238E27FC236}">
                  <a16:creationId xmlns:a16="http://schemas.microsoft.com/office/drawing/2014/main" id="{547AD588-D9BC-4EAD-B39F-34EC59F2B346}"/>
                </a:ext>
              </a:extLst>
            </p:cNvPr>
            <p:cNvSpPr/>
            <p:nvPr/>
          </p:nvSpPr>
          <p:spPr>
            <a:xfrm>
              <a:off x="7291789" y="3980482"/>
              <a:ext cx="1800024" cy="1808337"/>
            </a:xfrm>
            <a:prstGeom prst="roundRect">
              <a:avLst/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27" name="화살표: 아래쪽 126">
              <a:extLst>
                <a:ext uri="{FF2B5EF4-FFF2-40B4-BE49-F238E27FC236}">
                  <a16:creationId xmlns:a16="http://schemas.microsoft.com/office/drawing/2014/main" id="{4A3B4F0E-4B52-402D-911B-80EE2BA259B1}"/>
                </a:ext>
              </a:extLst>
            </p:cNvPr>
            <p:cNvSpPr/>
            <p:nvPr/>
          </p:nvSpPr>
          <p:spPr>
            <a:xfrm>
              <a:off x="8051933" y="3452937"/>
              <a:ext cx="279735" cy="484192"/>
            </a:xfrm>
            <a:prstGeom prst="downArrow">
              <a:avLst/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33" name="그룹 132">
            <a:extLst>
              <a:ext uri="{FF2B5EF4-FFF2-40B4-BE49-F238E27FC236}">
                <a16:creationId xmlns:a16="http://schemas.microsoft.com/office/drawing/2014/main" id="{5A6F9CAD-A1BA-41CD-AB21-60F0357AB20A}"/>
              </a:ext>
            </a:extLst>
          </p:cNvPr>
          <p:cNvGrpSpPr/>
          <p:nvPr/>
        </p:nvGrpSpPr>
        <p:grpSpPr>
          <a:xfrm>
            <a:off x="9426467" y="3448470"/>
            <a:ext cx="1800025" cy="2333333"/>
            <a:chOff x="9426467" y="3448470"/>
            <a:chExt cx="1800025" cy="2333333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A7DCA0F1-B4F3-4214-883B-B06569C13547}"/>
                </a:ext>
              </a:extLst>
            </p:cNvPr>
            <p:cNvSpPr/>
            <p:nvPr/>
          </p:nvSpPr>
          <p:spPr>
            <a:xfrm>
              <a:off x="9426467" y="4653817"/>
              <a:ext cx="1800025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ea typeface="나눔바른고딕" panose="020B0603020101020101" pitchFamily="50" charset="-127"/>
                </a:rPr>
                <a:t>외형 판매</a:t>
              </a:r>
              <a:endPara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ea typeface="나눔바른고딕" panose="020B0603020101020101" pitchFamily="50" charset="-127"/>
              </a:endParaRPr>
            </a:p>
            <a:p>
              <a:pPr algn="ctr"/>
              <a:r>
                <a:rPr lang="ko-KR" alt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ea typeface="나눔바른고딕" panose="020B0603020101020101" pitchFamily="50" charset="-127"/>
                </a:rPr>
                <a:t>한정 판매</a:t>
              </a:r>
              <a:endPara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21" name="사각형: 둥근 모서리 120">
              <a:extLst>
                <a:ext uri="{FF2B5EF4-FFF2-40B4-BE49-F238E27FC236}">
                  <a16:creationId xmlns:a16="http://schemas.microsoft.com/office/drawing/2014/main" id="{8BE79FB4-923E-4B5D-ADEB-27BA8D45291A}"/>
                </a:ext>
              </a:extLst>
            </p:cNvPr>
            <p:cNvSpPr/>
            <p:nvPr/>
          </p:nvSpPr>
          <p:spPr>
            <a:xfrm>
              <a:off x="9426468" y="3973466"/>
              <a:ext cx="1800024" cy="1808337"/>
            </a:xfrm>
            <a:prstGeom prst="roundRect">
              <a:avLst/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28" name="화살표: 아래쪽 127">
              <a:extLst>
                <a:ext uri="{FF2B5EF4-FFF2-40B4-BE49-F238E27FC236}">
                  <a16:creationId xmlns:a16="http://schemas.microsoft.com/office/drawing/2014/main" id="{7660EF93-54BA-4CCE-B91A-76ECA7AC10A7}"/>
                </a:ext>
              </a:extLst>
            </p:cNvPr>
            <p:cNvSpPr/>
            <p:nvPr/>
          </p:nvSpPr>
          <p:spPr>
            <a:xfrm>
              <a:off x="10186611" y="3448470"/>
              <a:ext cx="279735" cy="484192"/>
            </a:xfrm>
            <a:prstGeom prst="downArrow">
              <a:avLst/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14" name="그룹 113">
            <a:extLst>
              <a:ext uri="{FF2B5EF4-FFF2-40B4-BE49-F238E27FC236}">
                <a16:creationId xmlns:a16="http://schemas.microsoft.com/office/drawing/2014/main" id="{74F11EA6-5856-45AE-8EF9-7AB7AB72E23C}"/>
              </a:ext>
            </a:extLst>
          </p:cNvPr>
          <p:cNvGrpSpPr/>
          <p:nvPr/>
        </p:nvGrpSpPr>
        <p:grpSpPr>
          <a:xfrm>
            <a:off x="669314" y="1615176"/>
            <a:ext cx="10853372" cy="1824790"/>
            <a:chOff x="669314" y="2061185"/>
            <a:chExt cx="10853372" cy="1824790"/>
          </a:xfrm>
        </p:grpSpPr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B35684E7-0DD7-480A-A4C6-F69F882A80FC}"/>
                </a:ext>
              </a:extLst>
            </p:cNvPr>
            <p:cNvSpPr/>
            <p:nvPr/>
          </p:nvSpPr>
          <p:spPr>
            <a:xfrm>
              <a:off x="1491915" y="2570612"/>
              <a:ext cx="572170" cy="5652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02020A6A-EAD4-468D-833B-9EF2C2850C47}"/>
                </a:ext>
              </a:extLst>
            </p:cNvPr>
            <p:cNvSpPr/>
            <p:nvPr/>
          </p:nvSpPr>
          <p:spPr>
            <a:xfrm>
              <a:off x="3634071" y="2571160"/>
              <a:ext cx="572170" cy="5652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C4BD0434-00A4-43E5-8882-E91E383B9ACC}"/>
                </a:ext>
              </a:extLst>
            </p:cNvPr>
            <p:cNvSpPr/>
            <p:nvPr/>
          </p:nvSpPr>
          <p:spPr>
            <a:xfrm>
              <a:off x="5850415" y="2570612"/>
              <a:ext cx="572170" cy="5652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80D55730-E234-455F-96A0-709D6C04B345}"/>
                </a:ext>
              </a:extLst>
            </p:cNvPr>
            <p:cNvSpPr/>
            <p:nvPr/>
          </p:nvSpPr>
          <p:spPr>
            <a:xfrm>
              <a:off x="7966067" y="2570612"/>
              <a:ext cx="572170" cy="5652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28055D67-CDB0-4300-A85B-031148EF7A0F}"/>
                </a:ext>
              </a:extLst>
            </p:cNvPr>
            <p:cNvSpPr/>
            <p:nvPr/>
          </p:nvSpPr>
          <p:spPr>
            <a:xfrm>
              <a:off x="10077375" y="2570612"/>
              <a:ext cx="572170" cy="5652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화살표: 오각형 6">
              <a:extLst>
                <a:ext uri="{FF2B5EF4-FFF2-40B4-BE49-F238E27FC236}">
                  <a16:creationId xmlns:a16="http://schemas.microsoft.com/office/drawing/2014/main" id="{64DFF475-4819-4CDE-879F-B3311E62AC9D}"/>
                </a:ext>
              </a:extLst>
            </p:cNvPr>
            <p:cNvSpPr/>
            <p:nvPr/>
          </p:nvSpPr>
          <p:spPr>
            <a:xfrm>
              <a:off x="669314" y="2564498"/>
              <a:ext cx="2440892" cy="579119"/>
            </a:xfrm>
            <a:prstGeom prst="homePlat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6" name="화살표: 갈매기형 수장 5">
              <a:extLst>
                <a:ext uri="{FF2B5EF4-FFF2-40B4-BE49-F238E27FC236}">
                  <a16:creationId xmlns:a16="http://schemas.microsoft.com/office/drawing/2014/main" id="{58A7B96F-137F-4F48-AC1E-5F0780ADF5FF}"/>
                </a:ext>
              </a:extLst>
            </p:cNvPr>
            <p:cNvSpPr/>
            <p:nvPr/>
          </p:nvSpPr>
          <p:spPr>
            <a:xfrm>
              <a:off x="2886686" y="2564064"/>
              <a:ext cx="2326640" cy="579600"/>
            </a:xfrm>
            <a:prstGeom prst="chevron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8" name="화살표: 갈매기형 수장 7">
              <a:extLst>
                <a:ext uri="{FF2B5EF4-FFF2-40B4-BE49-F238E27FC236}">
                  <a16:creationId xmlns:a16="http://schemas.microsoft.com/office/drawing/2014/main" id="{B9DFB3E5-C79C-4D38-A061-5377F54EED07}"/>
                </a:ext>
              </a:extLst>
            </p:cNvPr>
            <p:cNvSpPr/>
            <p:nvPr/>
          </p:nvSpPr>
          <p:spPr>
            <a:xfrm>
              <a:off x="4989806" y="2564497"/>
              <a:ext cx="2326640" cy="579119"/>
            </a:xfrm>
            <a:prstGeom prst="chevron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9" name="화살표: 갈매기형 수장 8">
              <a:extLst>
                <a:ext uri="{FF2B5EF4-FFF2-40B4-BE49-F238E27FC236}">
                  <a16:creationId xmlns:a16="http://schemas.microsoft.com/office/drawing/2014/main" id="{64D98FB0-1097-480A-AC85-C1AF0808E888}"/>
                </a:ext>
              </a:extLst>
            </p:cNvPr>
            <p:cNvSpPr/>
            <p:nvPr/>
          </p:nvSpPr>
          <p:spPr>
            <a:xfrm>
              <a:off x="7092926" y="2564496"/>
              <a:ext cx="2326640" cy="579119"/>
            </a:xfrm>
            <a:prstGeom prst="chevron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10" name="화살표: 갈매기형 수장 9">
              <a:extLst>
                <a:ext uri="{FF2B5EF4-FFF2-40B4-BE49-F238E27FC236}">
                  <a16:creationId xmlns:a16="http://schemas.microsoft.com/office/drawing/2014/main" id="{60E490D1-4294-475E-8059-1C3FE5349026}"/>
                </a:ext>
              </a:extLst>
            </p:cNvPr>
            <p:cNvSpPr/>
            <p:nvPr/>
          </p:nvSpPr>
          <p:spPr>
            <a:xfrm>
              <a:off x="9196046" y="2564495"/>
              <a:ext cx="2326640" cy="579119"/>
            </a:xfrm>
            <a:prstGeom prst="chevron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6A63F39-C3A8-4713-81B7-551F54741060}"/>
                </a:ext>
              </a:extLst>
            </p:cNvPr>
            <p:cNvSpPr txBox="1"/>
            <p:nvPr/>
          </p:nvSpPr>
          <p:spPr>
            <a:xfrm>
              <a:off x="1214791" y="2665143"/>
              <a:ext cx="12618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>
                  <a:solidFill>
                    <a:schemeClr val="bg1">
                      <a:lumMod val="9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몬스터 육성</a:t>
              </a:r>
              <a:endParaRPr lang="ko-KR" altLang="en-US" b="1" dirty="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642369-B30A-491A-9CD1-A5FA544794AE}"/>
                </a:ext>
              </a:extLst>
            </p:cNvPr>
            <p:cNvSpPr txBox="1"/>
            <p:nvPr/>
          </p:nvSpPr>
          <p:spPr>
            <a:xfrm>
              <a:off x="3223497" y="2672338"/>
              <a:ext cx="16530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>
                  <a:solidFill>
                    <a:schemeClr val="bg1">
                      <a:lumMod val="9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</a:t>
              </a:r>
              <a:r>
                <a:rPr lang="ko-KR" altLang="en-US" b="1">
                  <a:solidFill>
                    <a:schemeClr val="bg1">
                      <a:lumMod val="9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차 컨텐츠 진입</a:t>
              </a:r>
              <a:endParaRPr lang="ko-KR" altLang="en-US" b="1" dirty="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C19DAD6-782E-45C1-A601-EB344BD27117}"/>
                </a:ext>
              </a:extLst>
            </p:cNvPr>
            <p:cNvSpPr txBox="1"/>
            <p:nvPr/>
          </p:nvSpPr>
          <p:spPr>
            <a:xfrm>
              <a:off x="5369741" y="2663874"/>
              <a:ext cx="1569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>
                  <a:solidFill>
                    <a:schemeClr val="bg1">
                      <a:lumMod val="9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룬 획득 및 강화</a:t>
              </a:r>
              <a:endParaRPr lang="ko-KR" altLang="en-US" b="1" dirty="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8492092-9F3C-4E6C-9994-2CC8E55C7513}"/>
                </a:ext>
              </a:extLst>
            </p:cNvPr>
            <p:cNvSpPr txBox="1"/>
            <p:nvPr/>
          </p:nvSpPr>
          <p:spPr>
            <a:xfrm>
              <a:off x="7425644" y="2663874"/>
              <a:ext cx="16530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>
                  <a:solidFill>
                    <a:schemeClr val="bg1">
                      <a:lumMod val="9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</a:t>
              </a:r>
              <a:r>
                <a:rPr lang="ko-KR" altLang="en-US" b="1">
                  <a:solidFill>
                    <a:schemeClr val="bg1">
                      <a:lumMod val="9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차 컨텐츠 진입</a:t>
              </a:r>
              <a:endParaRPr lang="ko-KR" altLang="en-US" b="1" dirty="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F41559E-A531-4C41-9FB7-CC0493AFEF1C}"/>
                </a:ext>
              </a:extLst>
            </p:cNvPr>
            <p:cNvSpPr txBox="1"/>
            <p:nvPr/>
          </p:nvSpPr>
          <p:spPr>
            <a:xfrm>
              <a:off x="10024210" y="2672387"/>
              <a:ext cx="6703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chemeClr val="bg1">
                      <a:lumMod val="9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ETC.</a:t>
              </a:r>
              <a:endParaRPr lang="ko-KR" altLang="en-US" b="1" dirty="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44" name="연결선: 구부러짐 43">
              <a:extLst>
                <a:ext uri="{FF2B5EF4-FFF2-40B4-BE49-F238E27FC236}">
                  <a16:creationId xmlns:a16="http://schemas.microsoft.com/office/drawing/2014/main" id="{2CB9CA19-9716-411E-BDFA-717F2E1E7F6D}"/>
                </a:ext>
              </a:extLst>
            </p:cNvPr>
            <p:cNvCxnSpPr>
              <a:cxnSpLocks/>
              <a:stCxn id="7" idx="0"/>
              <a:endCxn id="6" idx="0"/>
            </p:cNvCxnSpPr>
            <p:nvPr/>
          </p:nvCxnSpPr>
          <p:spPr>
            <a:xfrm rot="5400000" flipH="1" flipV="1">
              <a:off x="2824826" y="1484218"/>
              <a:ext cx="434" cy="2160126"/>
            </a:xfrm>
            <a:prstGeom prst="curvedConnector3">
              <a:avLst>
                <a:gd name="adj1" fmla="val 52772811"/>
              </a:avLst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24E1725E-EC7F-45FF-A73E-E013EAD8E785}"/>
                </a:ext>
              </a:extLst>
            </p:cNvPr>
            <p:cNvSpPr txBox="1"/>
            <p:nvPr/>
          </p:nvSpPr>
          <p:spPr>
            <a:xfrm>
              <a:off x="2421318" y="2061185"/>
              <a:ext cx="77136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동시 진행</a:t>
              </a:r>
            </a:p>
          </p:txBody>
        </p:sp>
        <p:cxnSp>
          <p:nvCxnSpPr>
            <p:cNvPr id="87" name="연결선: 구부러짐 86">
              <a:extLst>
                <a:ext uri="{FF2B5EF4-FFF2-40B4-BE49-F238E27FC236}">
                  <a16:creationId xmlns:a16="http://schemas.microsoft.com/office/drawing/2014/main" id="{1EF956B1-87F6-432E-A3C4-13992876881E}"/>
                </a:ext>
              </a:extLst>
            </p:cNvPr>
            <p:cNvCxnSpPr>
              <a:cxnSpLocks/>
              <a:stCxn id="108" idx="0"/>
              <a:endCxn id="80" idx="2"/>
            </p:cNvCxnSpPr>
            <p:nvPr/>
          </p:nvCxnSpPr>
          <p:spPr>
            <a:xfrm rot="5400000" flipH="1" flipV="1">
              <a:off x="5768519" y="1125344"/>
              <a:ext cx="473164" cy="4494101"/>
            </a:xfrm>
            <a:prstGeom prst="curvedConnector3">
              <a:avLst>
                <a:gd name="adj1" fmla="val -63470"/>
              </a:avLst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연결선: 꺾임 93">
              <a:extLst>
                <a:ext uri="{FF2B5EF4-FFF2-40B4-BE49-F238E27FC236}">
                  <a16:creationId xmlns:a16="http://schemas.microsoft.com/office/drawing/2014/main" id="{4961CCC0-78C6-4E2E-BC1B-372D5FADA6F6}"/>
                </a:ext>
              </a:extLst>
            </p:cNvPr>
            <p:cNvCxnSpPr>
              <a:stCxn id="68" idx="2"/>
              <a:endCxn id="79" idx="2"/>
            </p:cNvCxnSpPr>
            <p:nvPr/>
          </p:nvCxnSpPr>
          <p:spPr>
            <a:xfrm rot="16200000" flipH="1">
              <a:off x="3957250" y="956562"/>
              <a:ext cx="12700" cy="4358500"/>
            </a:xfrm>
            <a:prstGeom prst="bentConnector3">
              <a:avLst>
                <a:gd name="adj1" fmla="val 3187157"/>
              </a:avLst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892A9F80-71BF-4C08-85AB-5945F456D8D8}"/>
                </a:ext>
              </a:extLst>
            </p:cNvPr>
            <p:cNvSpPr/>
            <p:nvPr/>
          </p:nvSpPr>
          <p:spPr>
            <a:xfrm>
              <a:off x="3533957" y="3411535"/>
              <a:ext cx="448189" cy="2249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05" name="그룹 104">
              <a:extLst>
                <a:ext uri="{FF2B5EF4-FFF2-40B4-BE49-F238E27FC236}">
                  <a16:creationId xmlns:a16="http://schemas.microsoft.com/office/drawing/2014/main" id="{F2D4EB92-8E96-4C12-A4E7-6112A3058EE6}"/>
                </a:ext>
              </a:extLst>
            </p:cNvPr>
            <p:cNvGrpSpPr/>
            <p:nvPr/>
          </p:nvGrpSpPr>
          <p:grpSpPr>
            <a:xfrm>
              <a:off x="3601675" y="3411371"/>
              <a:ext cx="294207" cy="211295"/>
              <a:chOff x="3055193" y="3433564"/>
              <a:chExt cx="294207" cy="211295"/>
            </a:xfrm>
          </p:grpSpPr>
          <p:sp>
            <p:nvSpPr>
              <p:cNvPr id="103" name="화살표: 오른쪽으로 구부러짐 102">
                <a:extLst>
                  <a:ext uri="{FF2B5EF4-FFF2-40B4-BE49-F238E27FC236}">
                    <a16:creationId xmlns:a16="http://schemas.microsoft.com/office/drawing/2014/main" id="{5B6016D3-5B29-4FB6-A8C1-366276DDCFDD}"/>
                  </a:ext>
                </a:extLst>
              </p:cNvPr>
              <p:cNvSpPr/>
              <p:nvPr/>
            </p:nvSpPr>
            <p:spPr>
              <a:xfrm>
                <a:off x="3055193" y="3450497"/>
                <a:ext cx="132325" cy="194362"/>
              </a:xfrm>
              <a:prstGeom prst="curvedRightArrow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4" name="화살표: 오른쪽으로 구부러짐 103">
                <a:extLst>
                  <a:ext uri="{FF2B5EF4-FFF2-40B4-BE49-F238E27FC236}">
                    <a16:creationId xmlns:a16="http://schemas.microsoft.com/office/drawing/2014/main" id="{737090A3-2F5E-46AD-A29C-2550EB16AF86}"/>
                  </a:ext>
                </a:extLst>
              </p:cNvPr>
              <p:cNvSpPr/>
              <p:nvPr/>
            </p:nvSpPr>
            <p:spPr>
              <a:xfrm rot="10800000">
                <a:off x="3217075" y="3433564"/>
                <a:ext cx="132325" cy="194362"/>
              </a:xfrm>
              <a:prstGeom prst="curvedRightArrow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746D87B2-4A2A-4FCB-BA3B-D3D48C03023E}"/>
                </a:ext>
              </a:extLst>
            </p:cNvPr>
            <p:cNvSpPr txBox="1"/>
            <p:nvPr/>
          </p:nvSpPr>
          <p:spPr>
            <a:xfrm>
              <a:off x="3372368" y="3608976"/>
              <a:ext cx="771365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반복 과정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903633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E89EDDC-1688-4B82-8880-8F0115A3952F}"/>
              </a:ext>
            </a:extLst>
          </p:cNvPr>
          <p:cNvSpPr txBox="1"/>
          <p:nvPr/>
        </p:nvSpPr>
        <p:spPr>
          <a:xfrm>
            <a:off x="179512" y="332656"/>
            <a:ext cx="3725738" cy="477054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r>
              <a:rPr lang="ko-KR" altLang="en-US" sz="25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컨텐츠 진행 구조</a:t>
            </a:r>
            <a:endParaRPr lang="en-US" altLang="ko-KR" sz="25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B0B650A-4337-48C3-97BD-9C2D0C2DD49D}"/>
              </a:ext>
            </a:extLst>
          </p:cNvPr>
          <p:cNvSpPr/>
          <p:nvPr/>
        </p:nvSpPr>
        <p:spPr>
          <a:xfrm flipH="1">
            <a:off x="138600" y="332655"/>
            <a:ext cx="45719" cy="47705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DC7A607E-887E-4F4E-AE9D-82D6AE1129B6}"/>
              </a:ext>
            </a:extLst>
          </p:cNvPr>
          <p:cNvGrpSpPr/>
          <p:nvPr/>
        </p:nvGrpSpPr>
        <p:grpSpPr>
          <a:xfrm>
            <a:off x="18288" y="791452"/>
            <a:ext cx="7020790" cy="390991"/>
            <a:chOff x="701040" y="253998"/>
            <a:chExt cx="10853372" cy="579122"/>
          </a:xfrm>
          <a:solidFill>
            <a:schemeClr val="bg1">
              <a:lumMod val="50000"/>
            </a:schemeClr>
          </a:solidFill>
        </p:grpSpPr>
        <p:sp>
          <p:nvSpPr>
            <p:cNvPr id="7" name="화살표: 갈매기형 수장 6">
              <a:extLst>
                <a:ext uri="{FF2B5EF4-FFF2-40B4-BE49-F238E27FC236}">
                  <a16:creationId xmlns:a16="http://schemas.microsoft.com/office/drawing/2014/main" id="{925E45D9-6E4A-4C3B-9F58-346013FDF615}"/>
                </a:ext>
              </a:extLst>
            </p:cNvPr>
            <p:cNvSpPr/>
            <p:nvPr/>
          </p:nvSpPr>
          <p:spPr>
            <a:xfrm>
              <a:off x="2918412" y="254000"/>
              <a:ext cx="2326640" cy="579119"/>
            </a:xfrm>
            <a:prstGeom prst="chevr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8" name="화살표: 오각형 7">
              <a:extLst>
                <a:ext uri="{FF2B5EF4-FFF2-40B4-BE49-F238E27FC236}">
                  <a16:creationId xmlns:a16="http://schemas.microsoft.com/office/drawing/2014/main" id="{7345885E-2CC3-4AFF-A207-A0FD2A8AD460}"/>
                </a:ext>
              </a:extLst>
            </p:cNvPr>
            <p:cNvSpPr/>
            <p:nvPr/>
          </p:nvSpPr>
          <p:spPr>
            <a:xfrm>
              <a:off x="701040" y="254001"/>
              <a:ext cx="2440892" cy="579119"/>
            </a:xfrm>
            <a:prstGeom prst="homePlat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9" name="화살표: 갈매기형 수장 8">
              <a:extLst>
                <a:ext uri="{FF2B5EF4-FFF2-40B4-BE49-F238E27FC236}">
                  <a16:creationId xmlns:a16="http://schemas.microsoft.com/office/drawing/2014/main" id="{D0B8AD30-E83F-4870-ABC1-44EF84B61DE0}"/>
                </a:ext>
              </a:extLst>
            </p:cNvPr>
            <p:cNvSpPr/>
            <p:nvPr/>
          </p:nvSpPr>
          <p:spPr>
            <a:xfrm>
              <a:off x="5021532" y="254000"/>
              <a:ext cx="2326640" cy="579119"/>
            </a:xfrm>
            <a:prstGeom prst="chevr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10" name="화살표: 갈매기형 수장 9">
              <a:extLst>
                <a:ext uri="{FF2B5EF4-FFF2-40B4-BE49-F238E27FC236}">
                  <a16:creationId xmlns:a16="http://schemas.microsoft.com/office/drawing/2014/main" id="{4ED6C62A-6980-4B35-99B7-67B6DD7BEC73}"/>
                </a:ext>
              </a:extLst>
            </p:cNvPr>
            <p:cNvSpPr/>
            <p:nvPr/>
          </p:nvSpPr>
          <p:spPr>
            <a:xfrm>
              <a:off x="7124652" y="253999"/>
              <a:ext cx="2326640" cy="579119"/>
            </a:xfrm>
            <a:prstGeom prst="chevr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11" name="화살표: 갈매기형 수장 10">
              <a:extLst>
                <a:ext uri="{FF2B5EF4-FFF2-40B4-BE49-F238E27FC236}">
                  <a16:creationId xmlns:a16="http://schemas.microsoft.com/office/drawing/2014/main" id="{32690DE8-BAB6-41AC-B976-30EC34F4740D}"/>
                </a:ext>
              </a:extLst>
            </p:cNvPr>
            <p:cNvSpPr/>
            <p:nvPr/>
          </p:nvSpPr>
          <p:spPr>
            <a:xfrm>
              <a:off x="9227772" y="253998"/>
              <a:ext cx="2326640" cy="579119"/>
            </a:xfrm>
            <a:prstGeom prst="chevr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ED7558C-9345-423C-802A-9EDB0A1648AB}"/>
                </a:ext>
              </a:extLst>
            </p:cNvPr>
            <p:cNvSpPr txBox="1"/>
            <p:nvPr/>
          </p:nvSpPr>
          <p:spPr>
            <a:xfrm>
              <a:off x="1091017" y="314668"/>
              <a:ext cx="1660936" cy="4558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b="1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몬스터 육성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6E79590-E2A0-4CDD-89CF-0E33D85F6ABA}"/>
                </a:ext>
              </a:extLst>
            </p:cNvPr>
            <p:cNvSpPr txBox="1"/>
            <p:nvPr/>
          </p:nvSpPr>
          <p:spPr>
            <a:xfrm>
              <a:off x="2962712" y="338395"/>
              <a:ext cx="2223497" cy="4102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>
                      <a:lumMod val="9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</a:t>
              </a:r>
              <a:r>
                <a:rPr lang="ko-KR" altLang="en-US" sz="1200" dirty="0">
                  <a:solidFill>
                    <a:schemeClr val="bg1">
                      <a:lumMod val="9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차 컨텐츠 진입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4584103-07B0-4863-A29C-B2954DCF673F}"/>
                </a:ext>
              </a:extLst>
            </p:cNvPr>
            <p:cNvSpPr txBox="1"/>
            <p:nvPr/>
          </p:nvSpPr>
          <p:spPr>
            <a:xfrm>
              <a:off x="5358344" y="338415"/>
              <a:ext cx="1727709" cy="4102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bg1">
                      <a:lumMod val="9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룬 획득 및 강화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DECE460-9ADC-47BB-970A-AF3B15080D37}"/>
                </a:ext>
              </a:extLst>
            </p:cNvPr>
            <p:cNvSpPr txBox="1"/>
            <p:nvPr/>
          </p:nvSpPr>
          <p:spPr>
            <a:xfrm>
              <a:off x="7461463" y="338415"/>
              <a:ext cx="1811963" cy="4102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>
                      <a:lumMod val="9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</a:t>
              </a:r>
              <a:r>
                <a:rPr lang="ko-KR" altLang="en-US" sz="1200" dirty="0">
                  <a:solidFill>
                    <a:schemeClr val="bg1">
                      <a:lumMod val="9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차 컨텐츠 진입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AD8C327-71E7-4F11-A843-C310C1F7BCD8}"/>
                </a:ext>
              </a:extLst>
            </p:cNvPr>
            <p:cNvSpPr txBox="1"/>
            <p:nvPr/>
          </p:nvSpPr>
          <p:spPr>
            <a:xfrm>
              <a:off x="9906969" y="338395"/>
              <a:ext cx="786738" cy="4102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>
                      <a:lumMod val="9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ETC.</a:t>
              </a:r>
              <a:endParaRPr lang="ko-KR" altLang="en-US" sz="1200" dirty="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F4AEED1A-CF73-40E9-A01E-FCC402C69058}"/>
              </a:ext>
            </a:extLst>
          </p:cNvPr>
          <p:cNvGrpSpPr/>
          <p:nvPr/>
        </p:nvGrpSpPr>
        <p:grpSpPr>
          <a:xfrm>
            <a:off x="798636" y="1553265"/>
            <a:ext cx="4982750" cy="2592618"/>
            <a:chOff x="1075129" y="1863984"/>
            <a:chExt cx="4982750" cy="2592618"/>
          </a:xfrm>
        </p:grpSpPr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489A256F-B726-4C43-8E6F-727F166E8E83}"/>
                </a:ext>
              </a:extLst>
            </p:cNvPr>
            <p:cNvGrpSpPr/>
            <p:nvPr/>
          </p:nvGrpSpPr>
          <p:grpSpPr>
            <a:xfrm>
              <a:off x="1075129" y="1863984"/>
              <a:ext cx="4982750" cy="2109299"/>
              <a:chOff x="762067" y="1740220"/>
              <a:chExt cx="4982750" cy="2109299"/>
            </a:xfrm>
          </p:grpSpPr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0F8BC0AA-4E2B-4C27-8E21-44355DA5DCA6}"/>
                  </a:ext>
                </a:extLst>
              </p:cNvPr>
              <p:cNvSpPr/>
              <p:nvPr/>
            </p:nvSpPr>
            <p:spPr>
              <a:xfrm>
                <a:off x="1519946" y="2706519"/>
                <a:ext cx="3180522" cy="1143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0C9A5A72-C4F0-4686-A985-2D6EF113C2B6}"/>
                  </a:ext>
                </a:extLst>
              </p:cNvPr>
              <p:cNvSpPr txBox="1"/>
              <p:nvPr/>
            </p:nvSpPr>
            <p:spPr>
              <a:xfrm flipH="1">
                <a:off x="1636520" y="2748814"/>
                <a:ext cx="1395383" cy="2769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몬스터 강화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(Lv.)</a:t>
                </a:r>
                <a:endPara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2063A8E8-8C52-4FC0-90E1-983572D7AF13}"/>
                  </a:ext>
                </a:extLst>
              </p:cNvPr>
              <p:cNvSpPr txBox="1"/>
              <p:nvPr/>
            </p:nvSpPr>
            <p:spPr>
              <a:xfrm flipH="1">
                <a:off x="1634299" y="3447725"/>
                <a:ext cx="1395382" cy="2769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나눔바른고딕" panose="020B0603020101020101" pitchFamily="50" charset="-127"/>
                  </a:rPr>
                  <a:t>몬스터 진화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나눔바른고딕" panose="020B0603020101020101" pitchFamily="50" charset="-127"/>
                  </a:rPr>
                  <a:t>(</a:t>
                </a:r>
                <a:r>
                  <a:rPr lang="ko-KR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나눔바른고딕" panose="020B0603020101020101" pitchFamily="50" charset="-127"/>
                  </a:rPr>
                  <a:t>★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나눔바른고딕" panose="020B0603020101020101" pitchFamily="50" charset="-127"/>
                  </a:rPr>
                  <a:t>)</a:t>
                </a:r>
                <a:endPara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나눔바른고딕" panose="020B0603020101020101" pitchFamily="50" charset="-127"/>
                </a:endParaRPr>
              </a:p>
            </p:txBody>
          </p:sp>
          <p:cxnSp>
            <p:nvCxnSpPr>
              <p:cNvPr id="47" name="직선 화살표 연결선 46">
                <a:extLst>
                  <a:ext uri="{FF2B5EF4-FFF2-40B4-BE49-F238E27FC236}">
                    <a16:creationId xmlns:a16="http://schemas.microsoft.com/office/drawing/2014/main" id="{1C240BBD-1591-4EBC-9D69-54F9C551C9DD}"/>
                  </a:ext>
                </a:extLst>
              </p:cNvPr>
              <p:cNvCxnSpPr>
                <a:cxnSpLocks/>
                <a:stCxn id="45" idx="2"/>
                <a:endCxn id="46" idx="0"/>
              </p:cNvCxnSpPr>
              <p:nvPr/>
            </p:nvCxnSpPr>
            <p:spPr>
              <a:xfrm flipH="1">
                <a:off x="2331990" y="3025813"/>
                <a:ext cx="2221" cy="421912"/>
              </a:xfrm>
              <a:prstGeom prst="straightConnector1">
                <a:avLst/>
              </a:prstGeom>
              <a:ln>
                <a:solidFill>
                  <a:schemeClr val="bg1">
                    <a:lumMod val="6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D741AF93-0452-48E7-B81D-0FE57E7FEA1C}"/>
                  </a:ext>
                </a:extLst>
              </p:cNvPr>
              <p:cNvSpPr txBox="1"/>
              <p:nvPr/>
            </p:nvSpPr>
            <p:spPr>
              <a:xfrm flipH="1">
                <a:off x="762067" y="1994853"/>
                <a:ext cx="1395384" cy="276999"/>
              </a:xfrm>
              <a:prstGeom prst="rect">
                <a:avLst/>
              </a:prstGeom>
              <a:noFill/>
              <a:ln w="9525">
                <a:solidFill>
                  <a:schemeClr val="bg1">
                    <a:lumMod val="5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소환</a:t>
                </a:r>
                <a:r>
                  <a:rPr lang="ko-KR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을 통해 획득</a:t>
                </a: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564BF488-C57A-4002-81A9-DB5662997401}"/>
                  </a:ext>
                </a:extLst>
              </p:cNvPr>
              <p:cNvSpPr txBox="1"/>
              <p:nvPr/>
            </p:nvSpPr>
            <p:spPr>
              <a:xfrm flipH="1">
                <a:off x="3200231" y="2748814"/>
                <a:ext cx="1395383" cy="2769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스킬 강화</a:t>
                </a:r>
                <a:endPara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AFA5E2DE-0DB1-456D-BD44-492108C1A142}"/>
                  </a:ext>
                </a:extLst>
              </p:cNvPr>
              <p:cNvSpPr txBox="1"/>
              <p:nvPr/>
            </p:nvSpPr>
            <p:spPr>
              <a:xfrm flipH="1">
                <a:off x="3200232" y="3447725"/>
                <a:ext cx="1395383" cy="2769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몬스터 각성</a:t>
                </a:r>
              </a:p>
            </p:txBody>
          </p:sp>
          <p:cxnSp>
            <p:nvCxnSpPr>
              <p:cNvPr id="51" name="직선 연결선 50">
                <a:extLst>
                  <a:ext uri="{FF2B5EF4-FFF2-40B4-BE49-F238E27FC236}">
                    <a16:creationId xmlns:a16="http://schemas.microsoft.com/office/drawing/2014/main" id="{5B945F02-953B-4A17-ADF7-42C98E2C2420}"/>
                  </a:ext>
                </a:extLst>
              </p:cNvPr>
              <p:cNvCxnSpPr>
                <a:stCxn id="49" idx="2"/>
                <a:endCxn id="50" idx="0"/>
              </p:cNvCxnSpPr>
              <p:nvPr/>
            </p:nvCxnSpPr>
            <p:spPr>
              <a:xfrm>
                <a:off x="3897922" y="3025813"/>
                <a:ext cx="1" cy="421912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5EBA3AE2-5AAC-4F5E-A44A-E4F0B751D01E}"/>
                  </a:ext>
                </a:extLst>
              </p:cNvPr>
              <p:cNvSpPr txBox="1"/>
              <p:nvPr/>
            </p:nvSpPr>
            <p:spPr>
              <a:xfrm flipH="1">
                <a:off x="2412514" y="1994852"/>
                <a:ext cx="1395384" cy="276999"/>
              </a:xfrm>
              <a:prstGeom prst="rect">
                <a:avLst/>
              </a:prstGeom>
              <a:noFill/>
              <a:ln w="9525">
                <a:solidFill>
                  <a:schemeClr val="bg1">
                    <a:lumMod val="5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드롭</a:t>
                </a:r>
                <a:r>
                  <a:rPr lang="ko-KR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을 통해 획득</a:t>
                </a:r>
              </a:p>
            </p:txBody>
          </p:sp>
          <p:cxnSp>
            <p:nvCxnSpPr>
              <p:cNvPr id="53" name="연결선: 꺾임 52">
                <a:extLst>
                  <a:ext uri="{FF2B5EF4-FFF2-40B4-BE49-F238E27FC236}">
                    <a16:creationId xmlns:a16="http://schemas.microsoft.com/office/drawing/2014/main" id="{E6841C46-D822-4C6A-A9EB-681D89EC4FD9}"/>
                  </a:ext>
                </a:extLst>
              </p:cNvPr>
              <p:cNvCxnSpPr>
                <a:stCxn id="48" idx="2"/>
                <a:endCxn id="44" idx="0"/>
              </p:cNvCxnSpPr>
              <p:nvPr/>
            </p:nvCxnSpPr>
            <p:spPr>
              <a:xfrm rot="16200000" flipH="1">
                <a:off x="2067650" y="1663961"/>
                <a:ext cx="434667" cy="1650448"/>
              </a:xfrm>
              <a:prstGeom prst="bentConnector3">
                <a:avLst/>
              </a:prstGeom>
              <a:ln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연결선: 꺾임 53">
                <a:extLst>
                  <a:ext uri="{FF2B5EF4-FFF2-40B4-BE49-F238E27FC236}">
                    <a16:creationId xmlns:a16="http://schemas.microsoft.com/office/drawing/2014/main" id="{25DC6BBB-ED1E-4EE0-990A-CEB0F04613CD}"/>
                  </a:ext>
                </a:extLst>
              </p:cNvPr>
              <p:cNvCxnSpPr>
                <a:stCxn id="52" idx="2"/>
                <a:endCxn id="44" idx="0"/>
              </p:cNvCxnSpPr>
              <p:nvPr/>
            </p:nvCxnSpPr>
            <p:spPr>
              <a:xfrm rot="16200000" flipH="1">
                <a:off x="2892872" y="2489184"/>
                <a:ext cx="434668" cy="1"/>
              </a:xfrm>
              <a:prstGeom prst="bentConnector3">
                <a:avLst/>
              </a:prstGeom>
              <a:ln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A71A2AE7-19A3-4BEF-BCE0-33F6BDFDE74F}"/>
                  </a:ext>
                </a:extLst>
              </p:cNvPr>
              <p:cNvSpPr txBox="1"/>
              <p:nvPr/>
            </p:nvSpPr>
            <p:spPr>
              <a:xfrm flipH="1">
                <a:off x="4050005" y="1994852"/>
                <a:ext cx="1694812" cy="276997"/>
              </a:xfrm>
              <a:prstGeom prst="rect">
                <a:avLst/>
              </a:prstGeom>
              <a:noFill/>
              <a:ln w="9525">
                <a:solidFill>
                  <a:schemeClr val="bg1">
                    <a:lumMod val="5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특별한 경로를 통해 획득</a:t>
                </a:r>
                <a:endPara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cxnSp>
            <p:nvCxnSpPr>
              <p:cNvPr id="56" name="연결선: 꺾임 55">
                <a:extLst>
                  <a:ext uri="{FF2B5EF4-FFF2-40B4-BE49-F238E27FC236}">
                    <a16:creationId xmlns:a16="http://schemas.microsoft.com/office/drawing/2014/main" id="{003778DF-3D02-47F6-AEF4-CFFD422D086D}"/>
                  </a:ext>
                </a:extLst>
              </p:cNvPr>
              <p:cNvCxnSpPr>
                <a:cxnSpLocks/>
                <a:stCxn id="55" idx="2"/>
                <a:endCxn id="44" idx="0"/>
              </p:cNvCxnSpPr>
              <p:nvPr/>
            </p:nvCxnSpPr>
            <p:spPr>
              <a:xfrm rot="5400000">
                <a:off x="3786474" y="1595582"/>
                <a:ext cx="434670" cy="1787204"/>
              </a:xfrm>
              <a:prstGeom prst="bentConnector3">
                <a:avLst/>
              </a:prstGeom>
              <a:ln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7C45A16F-AE3C-49FD-8217-9E2B7E8F67B0}"/>
                  </a:ext>
                </a:extLst>
              </p:cNvPr>
              <p:cNvSpPr txBox="1"/>
              <p:nvPr/>
            </p:nvSpPr>
            <p:spPr>
              <a:xfrm flipH="1">
                <a:off x="4050005" y="1740220"/>
                <a:ext cx="327599" cy="25391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(a)</a:t>
                </a:r>
              </a:p>
            </p:txBody>
          </p:sp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55FD3B1A-0AC6-40C9-91E8-AAE71C032A16}"/>
                </a:ext>
              </a:extLst>
            </p:cNvPr>
            <p:cNvSpPr txBox="1"/>
            <p:nvPr/>
          </p:nvSpPr>
          <p:spPr>
            <a:xfrm flipH="1">
              <a:off x="2331717" y="4179603"/>
              <a:ext cx="2183099" cy="276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몬스터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6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성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★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 Max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레벨 달성</a:t>
              </a:r>
            </a:p>
          </p:txBody>
        </p:sp>
        <p:cxnSp>
          <p:nvCxnSpPr>
            <p:cNvPr id="43" name="직선 화살표 연결선 42">
              <a:extLst>
                <a:ext uri="{FF2B5EF4-FFF2-40B4-BE49-F238E27FC236}">
                  <a16:creationId xmlns:a16="http://schemas.microsoft.com/office/drawing/2014/main" id="{00AE30BF-F1EE-4EC5-83C1-57834D1C8CA5}"/>
                </a:ext>
              </a:extLst>
            </p:cNvPr>
            <p:cNvCxnSpPr>
              <a:cxnSpLocks/>
              <a:stCxn id="44" idx="2"/>
              <a:endCxn id="42" idx="0"/>
            </p:cNvCxnSpPr>
            <p:nvPr/>
          </p:nvCxnSpPr>
          <p:spPr>
            <a:xfrm flipH="1">
              <a:off x="3423266" y="3973283"/>
              <a:ext cx="3" cy="206320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3AC0CC89-B7EA-4E10-814F-FD7DC1AD36EC}"/>
              </a:ext>
            </a:extLst>
          </p:cNvPr>
          <p:cNvCxnSpPr/>
          <p:nvPr/>
        </p:nvCxnSpPr>
        <p:spPr>
          <a:xfrm>
            <a:off x="6094932" y="1619854"/>
            <a:ext cx="0" cy="463856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FB538611-3F71-4D41-BCFD-8F028D5A90AD}"/>
              </a:ext>
            </a:extLst>
          </p:cNvPr>
          <p:cNvSpPr txBox="1"/>
          <p:nvPr/>
        </p:nvSpPr>
        <p:spPr>
          <a:xfrm flipH="1">
            <a:off x="6482308" y="4893643"/>
            <a:ext cx="5364659" cy="276999"/>
          </a:xfrm>
          <a:prstGeom prst="rect">
            <a:avLst/>
          </a:prstGeom>
          <a:noFill/>
          <a:ln>
            <a:noFill/>
            <a:prstDash val="sysDot"/>
          </a:ln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모든 컨텐츠의 시작에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앞서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몬스터를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소환하고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육성하는 과정이 요구됨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0" name="Picture 4" descr="ê´ë ¨ ì´ë¯¸ì§">
            <a:extLst>
              <a:ext uri="{FF2B5EF4-FFF2-40B4-BE49-F238E27FC236}">
                <a16:creationId xmlns:a16="http://schemas.microsoft.com/office/drawing/2014/main" id="{896664EC-EC9D-495D-A578-631EC086F6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75" b="-1"/>
          <a:stretch/>
        </p:blipFill>
        <p:spPr bwMode="auto">
          <a:xfrm>
            <a:off x="7368699" y="2262187"/>
            <a:ext cx="3216094" cy="1942483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AF8C8A34-63F0-4A87-A393-6F3F86D1DB22}"/>
              </a:ext>
            </a:extLst>
          </p:cNvPr>
          <p:cNvSpPr txBox="1"/>
          <p:nvPr/>
        </p:nvSpPr>
        <p:spPr>
          <a:xfrm>
            <a:off x="6958389" y="4225114"/>
            <a:ext cx="40312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</a:t>
            </a: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소환서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’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및 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</a:t>
            </a: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경험치 </a:t>
            </a:r>
            <a:r>
              <a:rPr lang="ko-KR" altLang="en-US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부스터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’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포함하여 패키지 판매 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486C1B8D-46A2-4405-8086-4C1D83010B88}"/>
              </a:ext>
            </a:extLst>
          </p:cNvPr>
          <p:cNvSpPr txBox="1"/>
          <p:nvPr/>
        </p:nvSpPr>
        <p:spPr>
          <a:xfrm>
            <a:off x="6348159" y="1759038"/>
            <a:ext cx="21611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대표 유료화 상품 </a:t>
            </a:r>
            <a:r>
              <a:rPr lang="en-US" altLang="ko-KR" sz="1400" b="1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1400" b="1" dirty="0" err="1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스타터팩</a:t>
            </a:r>
            <a:endParaRPr lang="ko-KR" altLang="en-US" sz="1400" b="1" dirty="0">
              <a:solidFill>
                <a:srgbClr val="C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92099804-F886-49D4-910D-046E7BF6D391}"/>
              </a:ext>
            </a:extLst>
          </p:cNvPr>
          <p:cNvGrpSpPr/>
          <p:nvPr/>
        </p:nvGrpSpPr>
        <p:grpSpPr>
          <a:xfrm>
            <a:off x="602190" y="4379002"/>
            <a:ext cx="4711024" cy="1675615"/>
            <a:chOff x="560509" y="4664889"/>
            <a:chExt cx="4711024" cy="1675615"/>
          </a:xfrm>
        </p:grpSpPr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6611E892-3A74-493A-8CEC-C23CCAD374A1}"/>
                </a:ext>
              </a:extLst>
            </p:cNvPr>
            <p:cNvSpPr/>
            <p:nvPr/>
          </p:nvSpPr>
          <p:spPr>
            <a:xfrm>
              <a:off x="560509" y="4934101"/>
              <a:ext cx="4711024" cy="140640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A4B7DFFA-37E6-4C6F-9619-456306889CC3}"/>
                </a:ext>
              </a:extLst>
            </p:cNvPr>
            <p:cNvSpPr txBox="1"/>
            <p:nvPr/>
          </p:nvSpPr>
          <p:spPr>
            <a:xfrm flipH="1">
              <a:off x="696429" y="5037046"/>
              <a:ext cx="825594" cy="2462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이벤트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FA8FC1A7-DD53-4F81-82F7-8D4B1B76D2AF}"/>
                </a:ext>
              </a:extLst>
            </p:cNvPr>
            <p:cNvSpPr txBox="1"/>
            <p:nvPr/>
          </p:nvSpPr>
          <p:spPr>
            <a:xfrm flipH="1">
              <a:off x="3294984" y="5048056"/>
              <a:ext cx="1875468" cy="2462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빛 </a:t>
              </a:r>
              <a:r>
                <a:rPr lang="ko-KR" altLang="en-US" sz="1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이프리트</a:t>
              </a:r>
              <a:r>
                <a:rPr lang="ko-KR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획득 가능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7666B525-633A-43F2-9E93-F05D05C35636}"/>
                </a:ext>
              </a:extLst>
            </p:cNvPr>
            <p:cNvSpPr txBox="1"/>
            <p:nvPr/>
          </p:nvSpPr>
          <p:spPr>
            <a:xfrm flipH="1">
              <a:off x="696429" y="5345835"/>
              <a:ext cx="825594" cy="2462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길드전</a:t>
              </a:r>
              <a:endPara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DC696DA7-02E2-4F46-9D46-0517F27E4622}"/>
                </a:ext>
              </a:extLst>
            </p:cNvPr>
            <p:cNvSpPr txBox="1"/>
            <p:nvPr/>
          </p:nvSpPr>
          <p:spPr>
            <a:xfrm flipH="1">
              <a:off x="3301375" y="5350528"/>
              <a:ext cx="1875469" cy="2462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</a:t>
              </a:r>
              <a:r>
                <a:rPr lang="ko-KR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속성 </a:t>
              </a:r>
              <a:r>
                <a:rPr lang="ko-KR" altLang="en-US" sz="1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이프리트</a:t>
              </a:r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/</a:t>
              </a:r>
              <a:r>
                <a:rPr lang="ko-KR" altLang="en-US" sz="1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카우걸</a:t>
              </a:r>
              <a:r>
                <a:rPr lang="ko-KR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획득 가능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78163E5D-2028-4C93-A5D3-1B13CBEEC179}"/>
                </a:ext>
              </a:extLst>
            </p:cNvPr>
            <p:cNvSpPr txBox="1"/>
            <p:nvPr/>
          </p:nvSpPr>
          <p:spPr>
            <a:xfrm flipH="1">
              <a:off x="696430" y="5645456"/>
              <a:ext cx="820147" cy="2462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조합 </a:t>
              </a:r>
              <a:r>
                <a:rPr lang="ko-KR" altLang="en-US" sz="1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마법진</a:t>
              </a:r>
              <a:endPara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704A43C5-C03E-4D92-8D05-3E00260D3FB0}"/>
                </a:ext>
              </a:extLst>
            </p:cNvPr>
            <p:cNvSpPr txBox="1"/>
            <p:nvPr/>
          </p:nvSpPr>
          <p:spPr>
            <a:xfrm flipH="1">
              <a:off x="3301378" y="5654675"/>
              <a:ext cx="1870268" cy="2462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6</a:t>
              </a:r>
              <a:r>
                <a:rPr lang="ko-KR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종의 태생</a:t>
              </a:r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5</a:t>
              </a:r>
              <a:r>
                <a:rPr lang="ko-KR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성 몬스터 획득 가능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ED74D892-0AE8-45DE-B545-89C6A48BBC30}"/>
                </a:ext>
              </a:extLst>
            </p:cNvPr>
            <p:cNvSpPr txBox="1"/>
            <p:nvPr/>
          </p:nvSpPr>
          <p:spPr>
            <a:xfrm flipH="1">
              <a:off x="696430" y="5958822"/>
              <a:ext cx="820147" cy="2462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소환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006C8C39-8285-4D9D-8712-383F098F2F85}"/>
                </a:ext>
              </a:extLst>
            </p:cNvPr>
            <p:cNvSpPr txBox="1"/>
            <p:nvPr/>
          </p:nvSpPr>
          <p:spPr>
            <a:xfrm flipH="1">
              <a:off x="3294981" y="5957076"/>
              <a:ext cx="1875469" cy="2462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빛</a:t>
              </a:r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/</a:t>
              </a:r>
              <a:r>
                <a:rPr lang="ko-KR" altLang="en-US" sz="1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암속성</a:t>
              </a:r>
              <a:r>
                <a:rPr lang="ko-KR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몬스터 획득 가능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79D2A3E1-0E88-4437-A448-98CD135FB50F}"/>
                </a:ext>
              </a:extLst>
            </p:cNvPr>
            <p:cNvSpPr txBox="1"/>
            <p:nvPr/>
          </p:nvSpPr>
          <p:spPr>
            <a:xfrm flipH="1">
              <a:off x="1784457" y="5042887"/>
              <a:ext cx="1220400" cy="2462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고대의 주화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31649123-B056-45BD-86DF-CFA00B0DD037}"/>
                </a:ext>
              </a:extLst>
            </p:cNvPr>
            <p:cNvSpPr txBox="1"/>
            <p:nvPr/>
          </p:nvSpPr>
          <p:spPr>
            <a:xfrm flipH="1">
              <a:off x="1784457" y="5345836"/>
              <a:ext cx="1220400" cy="2462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길드 포인트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B87B99F1-C10F-467C-926C-C4EDEC6E173B}"/>
                </a:ext>
              </a:extLst>
            </p:cNvPr>
            <p:cNvSpPr txBox="1"/>
            <p:nvPr/>
          </p:nvSpPr>
          <p:spPr>
            <a:xfrm flipH="1">
              <a:off x="1784457" y="5648713"/>
              <a:ext cx="1220400" cy="2462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특정 재료 몬스터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7EBF4B3D-8D3E-4047-8C1B-D5BC18D11409}"/>
                </a:ext>
              </a:extLst>
            </p:cNvPr>
            <p:cNvSpPr txBox="1"/>
            <p:nvPr/>
          </p:nvSpPr>
          <p:spPr>
            <a:xfrm flipH="1">
              <a:off x="1784457" y="5957078"/>
              <a:ext cx="1220400" cy="2462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빛과 어둠의 소환서</a:t>
              </a:r>
            </a:p>
          </p:txBody>
        </p:sp>
        <p:cxnSp>
          <p:nvCxnSpPr>
            <p:cNvPr id="77" name="직선 화살표 연결선 76">
              <a:extLst>
                <a:ext uri="{FF2B5EF4-FFF2-40B4-BE49-F238E27FC236}">
                  <a16:creationId xmlns:a16="http://schemas.microsoft.com/office/drawing/2014/main" id="{C475DE8F-C3AC-461D-899E-F86C51F13D92}"/>
                </a:ext>
              </a:extLst>
            </p:cNvPr>
            <p:cNvCxnSpPr>
              <a:cxnSpLocks/>
              <a:stCxn id="65" idx="1"/>
              <a:endCxn id="73" idx="3"/>
            </p:cNvCxnSpPr>
            <p:nvPr/>
          </p:nvCxnSpPr>
          <p:spPr>
            <a:xfrm>
              <a:off x="1522023" y="5160157"/>
              <a:ext cx="262434" cy="5841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화살표 연결선 77">
              <a:extLst>
                <a:ext uri="{FF2B5EF4-FFF2-40B4-BE49-F238E27FC236}">
                  <a16:creationId xmlns:a16="http://schemas.microsoft.com/office/drawing/2014/main" id="{8EE1ADC8-A3BB-4850-AC1D-6D7D64C589B7}"/>
                </a:ext>
              </a:extLst>
            </p:cNvPr>
            <p:cNvCxnSpPr>
              <a:cxnSpLocks/>
              <a:stCxn id="67" idx="1"/>
              <a:endCxn id="74" idx="3"/>
            </p:cNvCxnSpPr>
            <p:nvPr/>
          </p:nvCxnSpPr>
          <p:spPr>
            <a:xfrm>
              <a:off x="1522023" y="5468946"/>
              <a:ext cx="262434" cy="1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화살표 연결선 78">
              <a:extLst>
                <a:ext uri="{FF2B5EF4-FFF2-40B4-BE49-F238E27FC236}">
                  <a16:creationId xmlns:a16="http://schemas.microsoft.com/office/drawing/2014/main" id="{DD214CD0-E248-4996-B8C7-DF37604CAFD8}"/>
                </a:ext>
              </a:extLst>
            </p:cNvPr>
            <p:cNvCxnSpPr>
              <a:cxnSpLocks/>
              <a:stCxn id="69" idx="1"/>
              <a:endCxn id="75" idx="3"/>
            </p:cNvCxnSpPr>
            <p:nvPr/>
          </p:nvCxnSpPr>
          <p:spPr>
            <a:xfrm>
              <a:off x="1516577" y="5768567"/>
              <a:ext cx="267880" cy="3257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직선 화살표 연결선 79">
              <a:extLst>
                <a:ext uri="{FF2B5EF4-FFF2-40B4-BE49-F238E27FC236}">
                  <a16:creationId xmlns:a16="http://schemas.microsoft.com/office/drawing/2014/main" id="{C82C0D73-CBF2-4561-8007-A1F8CAD5C8AC}"/>
                </a:ext>
              </a:extLst>
            </p:cNvPr>
            <p:cNvCxnSpPr>
              <a:cxnSpLocks/>
              <a:stCxn id="71" idx="1"/>
              <a:endCxn id="76" idx="3"/>
            </p:cNvCxnSpPr>
            <p:nvPr/>
          </p:nvCxnSpPr>
          <p:spPr>
            <a:xfrm flipV="1">
              <a:off x="1516577" y="6080189"/>
              <a:ext cx="267880" cy="1744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직선 화살표 연결선 80">
              <a:extLst>
                <a:ext uri="{FF2B5EF4-FFF2-40B4-BE49-F238E27FC236}">
                  <a16:creationId xmlns:a16="http://schemas.microsoft.com/office/drawing/2014/main" id="{A39211B8-30C2-41E7-A2E3-F67BEDD1C949}"/>
                </a:ext>
              </a:extLst>
            </p:cNvPr>
            <p:cNvCxnSpPr>
              <a:cxnSpLocks/>
              <a:stCxn id="73" idx="1"/>
              <a:endCxn id="66" idx="3"/>
            </p:cNvCxnSpPr>
            <p:nvPr/>
          </p:nvCxnSpPr>
          <p:spPr>
            <a:xfrm>
              <a:off x="3004857" y="5165998"/>
              <a:ext cx="290127" cy="5169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화살표 연결선 81">
              <a:extLst>
                <a:ext uri="{FF2B5EF4-FFF2-40B4-BE49-F238E27FC236}">
                  <a16:creationId xmlns:a16="http://schemas.microsoft.com/office/drawing/2014/main" id="{8CB9B93C-8E98-4E9F-9EB0-1FE50D011ADE}"/>
                </a:ext>
              </a:extLst>
            </p:cNvPr>
            <p:cNvCxnSpPr>
              <a:cxnSpLocks/>
              <a:stCxn id="74" idx="1"/>
              <a:endCxn id="68" idx="3"/>
            </p:cNvCxnSpPr>
            <p:nvPr/>
          </p:nvCxnSpPr>
          <p:spPr>
            <a:xfrm>
              <a:off x="3004857" y="5468947"/>
              <a:ext cx="296518" cy="4692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화살표 연결선 82">
              <a:extLst>
                <a:ext uri="{FF2B5EF4-FFF2-40B4-BE49-F238E27FC236}">
                  <a16:creationId xmlns:a16="http://schemas.microsoft.com/office/drawing/2014/main" id="{2D003CAF-DA3A-42BC-9CD9-EDA01B7CC12E}"/>
                </a:ext>
              </a:extLst>
            </p:cNvPr>
            <p:cNvCxnSpPr>
              <a:cxnSpLocks/>
              <a:stCxn id="75" idx="1"/>
              <a:endCxn id="70" idx="3"/>
            </p:cNvCxnSpPr>
            <p:nvPr/>
          </p:nvCxnSpPr>
          <p:spPr>
            <a:xfrm>
              <a:off x="3004857" y="5771824"/>
              <a:ext cx="296521" cy="5962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직선 화살표 연결선 83">
              <a:extLst>
                <a:ext uri="{FF2B5EF4-FFF2-40B4-BE49-F238E27FC236}">
                  <a16:creationId xmlns:a16="http://schemas.microsoft.com/office/drawing/2014/main" id="{BE285193-8939-447D-8B0E-7AB453DBA254}"/>
                </a:ext>
              </a:extLst>
            </p:cNvPr>
            <p:cNvCxnSpPr>
              <a:cxnSpLocks/>
              <a:stCxn id="76" idx="1"/>
              <a:endCxn id="72" idx="3"/>
            </p:cNvCxnSpPr>
            <p:nvPr/>
          </p:nvCxnSpPr>
          <p:spPr>
            <a:xfrm flipV="1">
              <a:off x="3004857" y="6080187"/>
              <a:ext cx="290124" cy="2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8133D917-3D96-4837-BAE9-1AFC0391A51A}"/>
                </a:ext>
              </a:extLst>
            </p:cNvPr>
            <p:cNvSpPr txBox="1"/>
            <p:nvPr/>
          </p:nvSpPr>
          <p:spPr>
            <a:xfrm flipH="1">
              <a:off x="674755" y="4664889"/>
              <a:ext cx="327599" cy="25391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(a)</a:t>
              </a:r>
            </a:p>
          </p:txBody>
        </p:sp>
      </p:grpSp>
      <p:sp>
        <p:nvSpPr>
          <p:cNvPr id="86" name="TextBox 85">
            <a:extLst>
              <a:ext uri="{FF2B5EF4-FFF2-40B4-BE49-F238E27FC236}">
                <a16:creationId xmlns:a16="http://schemas.microsoft.com/office/drawing/2014/main" id="{554D7817-D81C-464A-B49F-1A6981ED78E7}"/>
              </a:ext>
            </a:extLst>
          </p:cNvPr>
          <p:cNvSpPr txBox="1"/>
          <p:nvPr/>
        </p:nvSpPr>
        <p:spPr>
          <a:xfrm flipH="1">
            <a:off x="6482308" y="5328790"/>
            <a:ext cx="5107500" cy="276999"/>
          </a:xfrm>
          <a:prstGeom prst="rect">
            <a:avLst/>
          </a:prstGeom>
          <a:noFill/>
          <a:ln>
            <a:noFill/>
            <a:prstDash val="sysDot"/>
          </a:ln>
        </p:spPr>
        <p:txBody>
          <a:bodyPr wrap="square" rtlCol="0">
            <a:spAutoFit/>
          </a:bodyPr>
          <a:lstStyle/>
          <a:p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초반 성장에 필요한 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소환서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’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와 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부스터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’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 중점을 둔 패키지를 판매하여 구매 유도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32348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203E456D-5FD4-4C74-8935-B48FE1576FC4}"/>
              </a:ext>
            </a:extLst>
          </p:cNvPr>
          <p:cNvSpPr txBox="1"/>
          <p:nvPr/>
        </p:nvSpPr>
        <p:spPr>
          <a:xfrm>
            <a:off x="6501804" y="1826034"/>
            <a:ext cx="5052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소환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4ACF7B6F-BB14-42B8-A894-8DD9CE7690B5}"/>
              </a:ext>
            </a:extLst>
          </p:cNvPr>
          <p:cNvSpPr txBox="1"/>
          <p:nvPr/>
        </p:nvSpPr>
        <p:spPr>
          <a:xfrm flipH="1">
            <a:off x="7685193" y="1841422"/>
            <a:ext cx="2947829" cy="276999"/>
          </a:xfrm>
          <a:prstGeom prst="rect">
            <a:avLst/>
          </a:prstGeom>
          <a:noFill/>
          <a:ln>
            <a:noFill/>
            <a:prstDash val="sysDot"/>
          </a:ln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 소환  </a:t>
            </a:r>
            <a:r>
              <a:rPr lang="en-US" altLang="ko-KR" sz="1200" b="1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75 </a:t>
            </a:r>
            <a:r>
              <a:rPr lang="ko-KR" altLang="en-US" sz="1200" b="1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크리스탈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소모 </a:t>
            </a:r>
            <a:r>
              <a:rPr lang="en-US" altLang="ko-KR" sz="110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10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한화 약 </a:t>
            </a:r>
            <a:r>
              <a:rPr lang="en-US" altLang="ko-KR" sz="110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3,400</a:t>
            </a:r>
            <a:r>
              <a:rPr lang="ko-KR" altLang="en-US" sz="110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원</a:t>
            </a:r>
            <a:r>
              <a:rPr lang="en-US" altLang="ko-KR" sz="110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en-US" altLang="ko-KR" sz="1200" dirty="0">
              <a:solidFill>
                <a:srgbClr val="C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DEA8B9D5-41F3-46A9-9558-A528969DD21C}"/>
              </a:ext>
            </a:extLst>
          </p:cNvPr>
          <p:cNvSpPr txBox="1"/>
          <p:nvPr/>
        </p:nvSpPr>
        <p:spPr>
          <a:xfrm>
            <a:off x="6501804" y="2497049"/>
            <a:ext cx="5052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드롭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BC0A58BC-DDDD-4B52-BBE3-F39DA8356952}"/>
              </a:ext>
            </a:extLst>
          </p:cNvPr>
          <p:cNvSpPr txBox="1"/>
          <p:nvPr/>
        </p:nvSpPr>
        <p:spPr>
          <a:xfrm flipH="1">
            <a:off x="7685194" y="2497049"/>
            <a:ext cx="3411698" cy="461665"/>
          </a:xfrm>
          <a:prstGeom prst="rect">
            <a:avLst/>
          </a:prstGeom>
          <a:noFill/>
          <a:ln>
            <a:noFill/>
            <a:prstDash val="sysDot"/>
          </a:ln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시나리오에서 특정 몬스터 드롭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원하는 몬스터를 얻기 위해선 대량의 에너지가 소모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BA918D0B-FE0F-426E-909F-88A1EDD2D1A8}"/>
              </a:ext>
            </a:extLst>
          </p:cNvPr>
          <p:cNvSpPr txBox="1"/>
          <p:nvPr/>
        </p:nvSpPr>
        <p:spPr>
          <a:xfrm>
            <a:off x="6501804" y="3415893"/>
            <a:ext cx="10262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특별한 경로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C8F4DBA9-4420-49AA-A770-E86D533F3CEB}"/>
              </a:ext>
            </a:extLst>
          </p:cNvPr>
          <p:cNvSpPr txBox="1"/>
          <p:nvPr/>
        </p:nvSpPr>
        <p:spPr>
          <a:xfrm flipH="1">
            <a:off x="7685194" y="3415892"/>
            <a:ext cx="2804418" cy="461665"/>
          </a:xfrm>
          <a:prstGeom prst="rect">
            <a:avLst/>
          </a:prstGeom>
          <a:noFill/>
          <a:ln>
            <a:noFill/>
            <a:prstDash val="sysDot"/>
          </a:ln>
        </p:spPr>
        <p:txBody>
          <a:bodyPr wrap="square" rtlCol="0">
            <a:spAutoFit/>
          </a:bodyPr>
          <a:lstStyle/>
          <a:p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일반 소환으로 통해 얻을 수 없는 몬스터로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특정 조건을 만족해야 획득 가능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332963A2-E61D-4125-B126-3B92674A97FC}"/>
              </a:ext>
            </a:extLst>
          </p:cNvPr>
          <p:cNvSpPr txBox="1"/>
          <p:nvPr/>
        </p:nvSpPr>
        <p:spPr>
          <a:xfrm flipH="1">
            <a:off x="6799700" y="4489573"/>
            <a:ext cx="1472486" cy="26161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고대의 주화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3C44480F-AAD5-4AEC-ACE7-6C7415ED0AC4}"/>
              </a:ext>
            </a:extLst>
          </p:cNvPr>
          <p:cNvSpPr txBox="1"/>
          <p:nvPr/>
        </p:nvSpPr>
        <p:spPr>
          <a:xfrm flipH="1">
            <a:off x="6799700" y="4880133"/>
            <a:ext cx="1472486" cy="26161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길드 포인트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8B3D681-A62A-477B-95BA-2106A5095213}"/>
              </a:ext>
            </a:extLst>
          </p:cNvPr>
          <p:cNvSpPr txBox="1"/>
          <p:nvPr/>
        </p:nvSpPr>
        <p:spPr>
          <a:xfrm flipH="1">
            <a:off x="6799700" y="5279789"/>
            <a:ext cx="1472486" cy="26161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특정 재료 몬스터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A43949A0-904C-4C8B-8861-A35FC1119723}"/>
              </a:ext>
            </a:extLst>
          </p:cNvPr>
          <p:cNvSpPr txBox="1"/>
          <p:nvPr/>
        </p:nvSpPr>
        <p:spPr>
          <a:xfrm flipH="1">
            <a:off x="6799700" y="5671189"/>
            <a:ext cx="1472486" cy="26161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빛과 어둠의 소환서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5454A6FF-B8E4-4C49-A3A1-20CBA0740B9A}"/>
              </a:ext>
            </a:extLst>
          </p:cNvPr>
          <p:cNvSpPr txBox="1"/>
          <p:nvPr/>
        </p:nvSpPr>
        <p:spPr>
          <a:xfrm flipH="1">
            <a:off x="8530493" y="4489572"/>
            <a:ext cx="2566399" cy="26161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빛 이프리트 </a:t>
            </a:r>
            <a:r>
              <a:rPr lang="en-US" altLang="ko-KR" sz="11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500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주화 필요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322A773E-A5E8-46FB-919A-E30E1D3A7001}"/>
              </a:ext>
            </a:extLst>
          </p:cNvPr>
          <p:cNvSpPr txBox="1"/>
          <p:nvPr/>
        </p:nvSpPr>
        <p:spPr>
          <a:xfrm flipH="1">
            <a:off x="8530496" y="4880133"/>
            <a:ext cx="2566403" cy="26161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이프리트 </a:t>
            </a:r>
            <a:r>
              <a:rPr lang="en-US" altLang="ko-KR" sz="11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4500</a:t>
            </a:r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포인트 필요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86FDB8A9-9D36-403B-BE71-B9DF04B89C66}"/>
              </a:ext>
            </a:extLst>
          </p:cNvPr>
          <p:cNvSpPr txBox="1"/>
          <p:nvPr/>
        </p:nvSpPr>
        <p:spPr>
          <a:xfrm flipH="1">
            <a:off x="8546242" y="5276205"/>
            <a:ext cx="2552730" cy="26161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조합 재료몬스터 필요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0E88BF85-5C21-46B3-B5F9-14AD141795A7}"/>
              </a:ext>
            </a:extLst>
          </p:cNvPr>
          <p:cNvSpPr txBox="1"/>
          <p:nvPr/>
        </p:nvSpPr>
        <p:spPr>
          <a:xfrm flipH="1">
            <a:off x="8530492" y="5671188"/>
            <a:ext cx="2566392" cy="26161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이벤트</a:t>
            </a:r>
            <a:r>
              <a:rPr lang="en-US" altLang="ko-KR" sz="11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유료구매로 소환서 </a:t>
            </a:r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획득</a:t>
            </a:r>
          </a:p>
        </p:txBody>
      </p:sp>
      <p:cxnSp>
        <p:nvCxnSpPr>
          <p:cNvPr id="126" name="직선 연결선 125">
            <a:extLst>
              <a:ext uri="{FF2B5EF4-FFF2-40B4-BE49-F238E27FC236}">
                <a16:creationId xmlns:a16="http://schemas.microsoft.com/office/drawing/2014/main" id="{F5822C24-0D05-400E-8652-52ACCF81BEE1}"/>
              </a:ext>
            </a:extLst>
          </p:cNvPr>
          <p:cNvCxnSpPr/>
          <p:nvPr/>
        </p:nvCxnSpPr>
        <p:spPr>
          <a:xfrm>
            <a:off x="6094932" y="1620554"/>
            <a:ext cx="0" cy="463856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4" name="그룹 173">
            <a:extLst>
              <a:ext uri="{FF2B5EF4-FFF2-40B4-BE49-F238E27FC236}">
                <a16:creationId xmlns:a16="http://schemas.microsoft.com/office/drawing/2014/main" id="{302C5D85-D32B-4547-97B4-44BA7CD4B215}"/>
              </a:ext>
            </a:extLst>
          </p:cNvPr>
          <p:cNvGrpSpPr/>
          <p:nvPr/>
        </p:nvGrpSpPr>
        <p:grpSpPr>
          <a:xfrm>
            <a:off x="798636" y="1553265"/>
            <a:ext cx="4982750" cy="2592618"/>
            <a:chOff x="1075129" y="1863984"/>
            <a:chExt cx="4982750" cy="2592618"/>
          </a:xfrm>
        </p:grpSpPr>
        <p:grpSp>
          <p:nvGrpSpPr>
            <p:cNvPr id="175" name="그룹 174">
              <a:extLst>
                <a:ext uri="{FF2B5EF4-FFF2-40B4-BE49-F238E27FC236}">
                  <a16:creationId xmlns:a16="http://schemas.microsoft.com/office/drawing/2014/main" id="{D524DDCF-A56F-43B0-B803-D7532E1D3A8A}"/>
                </a:ext>
              </a:extLst>
            </p:cNvPr>
            <p:cNvGrpSpPr/>
            <p:nvPr/>
          </p:nvGrpSpPr>
          <p:grpSpPr>
            <a:xfrm>
              <a:off x="1075129" y="1863984"/>
              <a:ext cx="4982750" cy="2109299"/>
              <a:chOff x="762067" y="1740220"/>
              <a:chExt cx="4982750" cy="2109299"/>
            </a:xfrm>
          </p:grpSpPr>
          <p:sp>
            <p:nvSpPr>
              <p:cNvPr id="178" name="직사각형 177">
                <a:extLst>
                  <a:ext uri="{FF2B5EF4-FFF2-40B4-BE49-F238E27FC236}">
                    <a16:creationId xmlns:a16="http://schemas.microsoft.com/office/drawing/2014/main" id="{CA01627A-9B40-47E1-994F-DAAC62BC054C}"/>
                  </a:ext>
                </a:extLst>
              </p:cNvPr>
              <p:cNvSpPr/>
              <p:nvPr/>
            </p:nvSpPr>
            <p:spPr>
              <a:xfrm>
                <a:off x="1519946" y="2706519"/>
                <a:ext cx="3180522" cy="1143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79" name="TextBox 178">
                <a:extLst>
                  <a:ext uri="{FF2B5EF4-FFF2-40B4-BE49-F238E27FC236}">
                    <a16:creationId xmlns:a16="http://schemas.microsoft.com/office/drawing/2014/main" id="{C19EBF32-0F6A-40A5-AECC-90D4AA089BF6}"/>
                  </a:ext>
                </a:extLst>
              </p:cNvPr>
              <p:cNvSpPr txBox="1"/>
              <p:nvPr/>
            </p:nvSpPr>
            <p:spPr>
              <a:xfrm flipH="1">
                <a:off x="1636520" y="2748814"/>
                <a:ext cx="1395383" cy="2769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몬스터 강화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(Lv.)</a:t>
                </a:r>
                <a:endPara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80" name="TextBox 179">
                <a:extLst>
                  <a:ext uri="{FF2B5EF4-FFF2-40B4-BE49-F238E27FC236}">
                    <a16:creationId xmlns:a16="http://schemas.microsoft.com/office/drawing/2014/main" id="{212B1C14-75DF-48AD-B89C-B084D8FCD72A}"/>
                  </a:ext>
                </a:extLst>
              </p:cNvPr>
              <p:cNvSpPr txBox="1"/>
              <p:nvPr/>
            </p:nvSpPr>
            <p:spPr>
              <a:xfrm flipH="1">
                <a:off x="1634299" y="3447725"/>
                <a:ext cx="1395382" cy="2769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나눔바른고딕" panose="020B0603020101020101" pitchFamily="50" charset="-127"/>
                  </a:rPr>
                  <a:t>몬스터 진화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나눔바른고딕" panose="020B0603020101020101" pitchFamily="50" charset="-127"/>
                  </a:rPr>
                  <a:t>(</a:t>
                </a:r>
                <a:r>
                  <a:rPr lang="ko-KR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나눔바른고딕" panose="020B0603020101020101" pitchFamily="50" charset="-127"/>
                  </a:rPr>
                  <a:t>★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나눔바른고딕" panose="020B0603020101020101" pitchFamily="50" charset="-127"/>
                  </a:rPr>
                  <a:t>)</a:t>
                </a:r>
                <a:endPara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나눔바른고딕" panose="020B0603020101020101" pitchFamily="50" charset="-127"/>
                </a:endParaRPr>
              </a:p>
            </p:txBody>
          </p:sp>
          <p:cxnSp>
            <p:nvCxnSpPr>
              <p:cNvPr id="181" name="직선 화살표 연결선 180">
                <a:extLst>
                  <a:ext uri="{FF2B5EF4-FFF2-40B4-BE49-F238E27FC236}">
                    <a16:creationId xmlns:a16="http://schemas.microsoft.com/office/drawing/2014/main" id="{48C16414-8AE2-4852-843F-E853ACC3BA36}"/>
                  </a:ext>
                </a:extLst>
              </p:cNvPr>
              <p:cNvCxnSpPr>
                <a:cxnSpLocks/>
                <a:stCxn id="179" idx="2"/>
                <a:endCxn id="180" idx="0"/>
              </p:cNvCxnSpPr>
              <p:nvPr/>
            </p:nvCxnSpPr>
            <p:spPr>
              <a:xfrm flipH="1">
                <a:off x="2331990" y="3025813"/>
                <a:ext cx="2221" cy="421912"/>
              </a:xfrm>
              <a:prstGeom prst="straightConnector1">
                <a:avLst/>
              </a:prstGeom>
              <a:ln>
                <a:solidFill>
                  <a:schemeClr val="bg1">
                    <a:lumMod val="6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2" name="TextBox 181">
                <a:extLst>
                  <a:ext uri="{FF2B5EF4-FFF2-40B4-BE49-F238E27FC236}">
                    <a16:creationId xmlns:a16="http://schemas.microsoft.com/office/drawing/2014/main" id="{0B5381FB-C753-4C7E-B67D-37AD9EB232E9}"/>
                  </a:ext>
                </a:extLst>
              </p:cNvPr>
              <p:cNvSpPr txBox="1"/>
              <p:nvPr/>
            </p:nvSpPr>
            <p:spPr>
              <a:xfrm flipH="1">
                <a:off x="762067" y="1994853"/>
                <a:ext cx="1395384" cy="276999"/>
              </a:xfrm>
              <a:prstGeom prst="rect">
                <a:avLst/>
              </a:prstGeom>
              <a:solidFill>
                <a:srgbClr val="FFD9D9"/>
              </a:solidFill>
              <a:ln w="1905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소환</a:t>
                </a:r>
                <a:r>
                  <a:rPr lang="ko-KR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을 통해 획득</a:t>
                </a:r>
              </a:p>
            </p:txBody>
          </p:sp>
          <p:sp>
            <p:nvSpPr>
              <p:cNvPr id="183" name="TextBox 182">
                <a:extLst>
                  <a:ext uri="{FF2B5EF4-FFF2-40B4-BE49-F238E27FC236}">
                    <a16:creationId xmlns:a16="http://schemas.microsoft.com/office/drawing/2014/main" id="{A3746F30-CA5F-4E50-876A-ADF8E5BCEC94}"/>
                  </a:ext>
                </a:extLst>
              </p:cNvPr>
              <p:cNvSpPr txBox="1"/>
              <p:nvPr/>
            </p:nvSpPr>
            <p:spPr>
              <a:xfrm flipH="1">
                <a:off x="3200231" y="2748814"/>
                <a:ext cx="1395383" cy="2769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스킬 강화</a:t>
                </a:r>
                <a:endPara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84" name="TextBox 183">
                <a:extLst>
                  <a:ext uri="{FF2B5EF4-FFF2-40B4-BE49-F238E27FC236}">
                    <a16:creationId xmlns:a16="http://schemas.microsoft.com/office/drawing/2014/main" id="{BE278781-7AAD-432A-8CCB-D7637A6904AC}"/>
                  </a:ext>
                </a:extLst>
              </p:cNvPr>
              <p:cNvSpPr txBox="1"/>
              <p:nvPr/>
            </p:nvSpPr>
            <p:spPr>
              <a:xfrm flipH="1">
                <a:off x="3200232" y="3447725"/>
                <a:ext cx="1395383" cy="2769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몬스터 각성</a:t>
                </a:r>
              </a:p>
            </p:txBody>
          </p:sp>
          <p:cxnSp>
            <p:nvCxnSpPr>
              <p:cNvPr id="185" name="직선 연결선 184">
                <a:extLst>
                  <a:ext uri="{FF2B5EF4-FFF2-40B4-BE49-F238E27FC236}">
                    <a16:creationId xmlns:a16="http://schemas.microsoft.com/office/drawing/2014/main" id="{F3C86C97-AF3C-44C0-8F17-F8AD830D19D9}"/>
                  </a:ext>
                </a:extLst>
              </p:cNvPr>
              <p:cNvCxnSpPr>
                <a:stCxn id="183" idx="2"/>
                <a:endCxn id="184" idx="0"/>
              </p:cNvCxnSpPr>
              <p:nvPr/>
            </p:nvCxnSpPr>
            <p:spPr>
              <a:xfrm>
                <a:off x="3897922" y="3025813"/>
                <a:ext cx="1" cy="421912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6" name="TextBox 185">
                <a:extLst>
                  <a:ext uri="{FF2B5EF4-FFF2-40B4-BE49-F238E27FC236}">
                    <a16:creationId xmlns:a16="http://schemas.microsoft.com/office/drawing/2014/main" id="{3D5C39C7-C984-4B00-B6AF-C3DC5E1BC3EE}"/>
                  </a:ext>
                </a:extLst>
              </p:cNvPr>
              <p:cNvSpPr txBox="1"/>
              <p:nvPr/>
            </p:nvSpPr>
            <p:spPr>
              <a:xfrm flipH="1">
                <a:off x="2412514" y="1994852"/>
                <a:ext cx="1395384" cy="276999"/>
              </a:xfrm>
              <a:prstGeom prst="rect">
                <a:avLst/>
              </a:prstGeom>
              <a:solidFill>
                <a:srgbClr val="FFD9D9"/>
              </a:solidFill>
              <a:ln w="1905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드롭</a:t>
                </a:r>
                <a:r>
                  <a:rPr lang="ko-KR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을 통해 획득</a:t>
                </a:r>
              </a:p>
            </p:txBody>
          </p:sp>
          <p:cxnSp>
            <p:nvCxnSpPr>
              <p:cNvPr id="187" name="연결선: 꺾임 186">
                <a:extLst>
                  <a:ext uri="{FF2B5EF4-FFF2-40B4-BE49-F238E27FC236}">
                    <a16:creationId xmlns:a16="http://schemas.microsoft.com/office/drawing/2014/main" id="{C9A8BCF7-7E87-46F5-9834-260F42F6B788}"/>
                  </a:ext>
                </a:extLst>
              </p:cNvPr>
              <p:cNvCxnSpPr>
                <a:stCxn id="182" idx="2"/>
                <a:endCxn id="178" idx="0"/>
              </p:cNvCxnSpPr>
              <p:nvPr/>
            </p:nvCxnSpPr>
            <p:spPr>
              <a:xfrm rot="16200000" flipH="1">
                <a:off x="2067650" y="1663961"/>
                <a:ext cx="434667" cy="1650448"/>
              </a:xfrm>
              <a:prstGeom prst="bentConnector3">
                <a:avLst/>
              </a:prstGeom>
              <a:ln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연결선: 꺾임 187">
                <a:extLst>
                  <a:ext uri="{FF2B5EF4-FFF2-40B4-BE49-F238E27FC236}">
                    <a16:creationId xmlns:a16="http://schemas.microsoft.com/office/drawing/2014/main" id="{B66093C4-DE19-4F91-9FCF-3E999339AFC5}"/>
                  </a:ext>
                </a:extLst>
              </p:cNvPr>
              <p:cNvCxnSpPr>
                <a:stCxn id="186" idx="2"/>
                <a:endCxn id="178" idx="0"/>
              </p:cNvCxnSpPr>
              <p:nvPr/>
            </p:nvCxnSpPr>
            <p:spPr>
              <a:xfrm rot="16200000" flipH="1">
                <a:off x="2892872" y="2489184"/>
                <a:ext cx="434668" cy="1"/>
              </a:xfrm>
              <a:prstGeom prst="bentConnector3">
                <a:avLst/>
              </a:prstGeom>
              <a:ln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9" name="TextBox 188">
                <a:extLst>
                  <a:ext uri="{FF2B5EF4-FFF2-40B4-BE49-F238E27FC236}">
                    <a16:creationId xmlns:a16="http://schemas.microsoft.com/office/drawing/2014/main" id="{17C77E5E-12CF-4783-BCA6-9CA49CD48CE9}"/>
                  </a:ext>
                </a:extLst>
              </p:cNvPr>
              <p:cNvSpPr txBox="1"/>
              <p:nvPr/>
            </p:nvSpPr>
            <p:spPr>
              <a:xfrm flipH="1">
                <a:off x="4050005" y="1994852"/>
                <a:ext cx="1694812" cy="276997"/>
              </a:xfrm>
              <a:prstGeom prst="rect">
                <a:avLst/>
              </a:prstGeom>
              <a:solidFill>
                <a:srgbClr val="FFD9D9"/>
              </a:solidFill>
              <a:ln w="1905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특별한 경로를 통해 획득</a:t>
                </a:r>
                <a:endPara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cxnSp>
            <p:nvCxnSpPr>
              <p:cNvPr id="190" name="연결선: 꺾임 189">
                <a:extLst>
                  <a:ext uri="{FF2B5EF4-FFF2-40B4-BE49-F238E27FC236}">
                    <a16:creationId xmlns:a16="http://schemas.microsoft.com/office/drawing/2014/main" id="{90A21C80-E762-4A99-ABEB-9A9DD89D09B6}"/>
                  </a:ext>
                </a:extLst>
              </p:cNvPr>
              <p:cNvCxnSpPr>
                <a:cxnSpLocks/>
                <a:stCxn id="189" idx="2"/>
                <a:endCxn id="178" idx="0"/>
              </p:cNvCxnSpPr>
              <p:nvPr/>
            </p:nvCxnSpPr>
            <p:spPr>
              <a:xfrm rot="5400000">
                <a:off x="3786474" y="1595582"/>
                <a:ext cx="434670" cy="1787204"/>
              </a:xfrm>
              <a:prstGeom prst="bentConnector3">
                <a:avLst/>
              </a:prstGeom>
              <a:ln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1" name="TextBox 190">
                <a:extLst>
                  <a:ext uri="{FF2B5EF4-FFF2-40B4-BE49-F238E27FC236}">
                    <a16:creationId xmlns:a16="http://schemas.microsoft.com/office/drawing/2014/main" id="{02A1E41D-B11F-41F5-83E4-01A8ABDA71B2}"/>
                  </a:ext>
                </a:extLst>
              </p:cNvPr>
              <p:cNvSpPr txBox="1"/>
              <p:nvPr/>
            </p:nvSpPr>
            <p:spPr>
              <a:xfrm flipH="1">
                <a:off x="4050005" y="1740220"/>
                <a:ext cx="327599" cy="25391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(a)</a:t>
                </a:r>
              </a:p>
            </p:txBody>
          </p:sp>
        </p:grpSp>
        <p:sp>
          <p:nvSpPr>
            <p:cNvPr id="176" name="TextBox 175">
              <a:extLst>
                <a:ext uri="{FF2B5EF4-FFF2-40B4-BE49-F238E27FC236}">
                  <a16:creationId xmlns:a16="http://schemas.microsoft.com/office/drawing/2014/main" id="{BF4ABC46-26E1-4C5C-BF04-A0D4F7754C41}"/>
                </a:ext>
              </a:extLst>
            </p:cNvPr>
            <p:cNvSpPr txBox="1"/>
            <p:nvPr/>
          </p:nvSpPr>
          <p:spPr>
            <a:xfrm flipH="1">
              <a:off x="2331717" y="4179603"/>
              <a:ext cx="2183099" cy="276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몬스터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6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성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★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 Max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레벨 달성</a:t>
              </a:r>
            </a:p>
          </p:txBody>
        </p:sp>
        <p:cxnSp>
          <p:nvCxnSpPr>
            <p:cNvPr id="177" name="직선 화살표 연결선 176">
              <a:extLst>
                <a:ext uri="{FF2B5EF4-FFF2-40B4-BE49-F238E27FC236}">
                  <a16:creationId xmlns:a16="http://schemas.microsoft.com/office/drawing/2014/main" id="{F5BC1C0C-9511-4F88-9397-51385A0F6EC6}"/>
                </a:ext>
              </a:extLst>
            </p:cNvPr>
            <p:cNvCxnSpPr>
              <a:cxnSpLocks/>
              <a:stCxn id="178" idx="2"/>
              <a:endCxn id="176" idx="0"/>
            </p:cNvCxnSpPr>
            <p:nvPr/>
          </p:nvCxnSpPr>
          <p:spPr>
            <a:xfrm flipH="1">
              <a:off x="3423266" y="3973283"/>
              <a:ext cx="3" cy="206320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92" name="직선 연결선 191">
            <a:extLst>
              <a:ext uri="{FF2B5EF4-FFF2-40B4-BE49-F238E27FC236}">
                <a16:creationId xmlns:a16="http://schemas.microsoft.com/office/drawing/2014/main" id="{682A084D-5118-4A77-8892-7794857AF9DD}"/>
              </a:ext>
            </a:extLst>
          </p:cNvPr>
          <p:cNvCxnSpPr/>
          <p:nvPr/>
        </p:nvCxnSpPr>
        <p:spPr>
          <a:xfrm>
            <a:off x="6094932" y="1619854"/>
            <a:ext cx="0" cy="463856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8D01D2F6-CD8D-4440-9B1D-FB09C5A8FB43}"/>
              </a:ext>
            </a:extLst>
          </p:cNvPr>
          <p:cNvCxnSpPr>
            <a:cxnSpLocks/>
            <a:stCxn id="72" idx="1"/>
            <a:endCxn id="78" idx="3"/>
          </p:cNvCxnSpPr>
          <p:nvPr/>
        </p:nvCxnSpPr>
        <p:spPr>
          <a:xfrm flipV="1">
            <a:off x="8272186" y="4620377"/>
            <a:ext cx="258307" cy="1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직선 화살표 연결선 192">
            <a:extLst>
              <a:ext uri="{FF2B5EF4-FFF2-40B4-BE49-F238E27FC236}">
                <a16:creationId xmlns:a16="http://schemas.microsoft.com/office/drawing/2014/main" id="{CAF28BFA-FFEB-4A34-A7F1-9F43A8EDDD54}"/>
              </a:ext>
            </a:extLst>
          </p:cNvPr>
          <p:cNvCxnSpPr>
            <a:cxnSpLocks/>
            <a:stCxn id="73" idx="1"/>
            <a:endCxn id="79" idx="3"/>
          </p:cNvCxnSpPr>
          <p:nvPr/>
        </p:nvCxnSpPr>
        <p:spPr>
          <a:xfrm>
            <a:off x="8272186" y="5010938"/>
            <a:ext cx="258310" cy="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직선 화살표 연결선 193">
            <a:extLst>
              <a:ext uri="{FF2B5EF4-FFF2-40B4-BE49-F238E27FC236}">
                <a16:creationId xmlns:a16="http://schemas.microsoft.com/office/drawing/2014/main" id="{83E1F6A7-833C-438F-8D1A-E2DCF1371151}"/>
              </a:ext>
            </a:extLst>
          </p:cNvPr>
          <p:cNvCxnSpPr>
            <a:cxnSpLocks/>
            <a:stCxn id="76" idx="1"/>
            <a:endCxn id="80" idx="3"/>
          </p:cNvCxnSpPr>
          <p:nvPr/>
        </p:nvCxnSpPr>
        <p:spPr>
          <a:xfrm flipV="1">
            <a:off x="8272186" y="5407010"/>
            <a:ext cx="274056" cy="3584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직선 화살표 연결선 194">
            <a:extLst>
              <a:ext uri="{FF2B5EF4-FFF2-40B4-BE49-F238E27FC236}">
                <a16:creationId xmlns:a16="http://schemas.microsoft.com/office/drawing/2014/main" id="{44CFD9FC-1EB8-466C-96A1-46B265F21A42}"/>
              </a:ext>
            </a:extLst>
          </p:cNvPr>
          <p:cNvCxnSpPr>
            <a:cxnSpLocks/>
            <a:stCxn id="77" idx="1"/>
            <a:endCxn id="81" idx="3"/>
          </p:cNvCxnSpPr>
          <p:nvPr/>
        </p:nvCxnSpPr>
        <p:spPr>
          <a:xfrm flipV="1">
            <a:off x="8272186" y="5801993"/>
            <a:ext cx="258306" cy="1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56DF4C22-BFC3-419E-9ED1-01FF3C4CF792}"/>
              </a:ext>
            </a:extLst>
          </p:cNvPr>
          <p:cNvSpPr txBox="1"/>
          <p:nvPr/>
        </p:nvSpPr>
        <p:spPr>
          <a:xfrm>
            <a:off x="179512" y="332656"/>
            <a:ext cx="3725738" cy="477054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r>
              <a:rPr lang="ko-KR" altLang="en-US" sz="25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컨텐츠 진행 구조</a:t>
            </a:r>
            <a:endParaRPr lang="en-US" altLang="ko-KR" sz="25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83C60185-A888-498F-AFD7-D7DE76E2C943}"/>
              </a:ext>
            </a:extLst>
          </p:cNvPr>
          <p:cNvSpPr/>
          <p:nvPr/>
        </p:nvSpPr>
        <p:spPr>
          <a:xfrm flipH="1">
            <a:off x="138600" y="332655"/>
            <a:ext cx="45719" cy="47705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628E0276-ACAB-4773-B70F-2B9DEB187BEA}"/>
              </a:ext>
            </a:extLst>
          </p:cNvPr>
          <p:cNvGrpSpPr/>
          <p:nvPr/>
        </p:nvGrpSpPr>
        <p:grpSpPr>
          <a:xfrm>
            <a:off x="18288" y="791452"/>
            <a:ext cx="7020790" cy="390991"/>
            <a:chOff x="701040" y="253998"/>
            <a:chExt cx="10853372" cy="579122"/>
          </a:xfrm>
          <a:solidFill>
            <a:schemeClr val="bg1">
              <a:lumMod val="50000"/>
            </a:schemeClr>
          </a:solidFill>
        </p:grpSpPr>
        <p:sp>
          <p:nvSpPr>
            <p:cNvPr id="67" name="화살표: 갈매기형 수장 66">
              <a:extLst>
                <a:ext uri="{FF2B5EF4-FFF2-40B4-BE49-F238E27FC236}">
                  <a16:creationId xmlns:a16="http://schemas.microsoft.com/office/drawing/2014/main" id="{6BAA8BE3-51BF-45EF-8A36-C3FFA07AD5FE}"/>
                </a:ext>
              </a:extLst>
            </p:cNvPr>
            <p:cNvSpPr/>
            <p:nvPr/>
          </p:nvSpPr>
          <p:spPr>
            <a:xfrm>
              <a:off x="2918412" y="254000"/>
              <a:ext cx="2326640" cy="579119"/>
            </a:xfrm>
            <a:prstGeom prst="chevr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69" name="화살표: 오각형 68">
              <a:extLst>
                <a:ext uri="{FF2B5EF4-FFF2-40B4-BE49-F238E27FC236}">
                  <a16:creationId xmlns:a16="http://schemas.microsoft.com/office/drawing/2014/main" id="{BA689451-5EE9-44C4-B27B-8BC03C7EA7E1}"/>
                </a:ext>
              </a:extLst>
            </p:cNvPr>
            <p:cNvSpPr/>
            <p:nvPr/>
          </p:nvSpPr>
          <p:spPr>
            <a:xfrm>
              <a:off x="701040" y="254001"/>
              <a:ext cx="2440892" cy="579119"/>
            </a:xfrm>
            <a:prstGeom prst="homePlat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82" name="화살표: 갈매기형 수장 81">
              <a:extLst>
                <a:ext uri="{FF2B5EF4-FFF2-40B4-BE49-F238E27FC236}">
                  <a16:creationId xmlns:a16="http://schemas.microsoft.com/office/drawing/2014/main" id="{0035EAAA-BB77-49CE-B9B3-8A6EF05D6A20}"/>
                </a:ext>
              </a:extLst>
            </p:cNvPr>
            <p:cNvSpPr/>
            <p:nvPr/>
          </p:nvSpPr>
          <p:spPr>
            <a:xfrm>
              <a:off x="5021532" y="254000"/>
              <a:ext cx="2326640" cy="579119"/>
            </a:xfrm>
            <a:prstGeom prst="chevr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83" name="화살표: 갈매기형 수장 82">
              <a:extLst>
                <a:ext uri="{FF2B5EF4-FFF2-40B4-BE49-F238E27FC236}">
                  <a16:creationId xmlns:a16="http://schemas.microsoft.com/office/drawing/2014/main" id="{5954E01E-8508-4535-824F-8AB8DE4929E6}"/>
                </a:ext>
              </a:extLst>
            </p:cNvPr>
            <p:cNvSpPr/>
            <p:nvPr/>
          </p:nvSpPr>
          <p:spPr>
            <a:xfrm>
              <a:off x="7124652" y="253999"/>
              <a:ext cx="2326640" cy="579119"/>
            </a:xfrm>
            <a:prstGeom prst="chevr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85" name="화살표: 갈매기형 수장 84">
              <a:extLst>
                <a:ext uri="{FF2B5EF4-FFF2-40B4-BE49-F238E27FC236}">
                  <a16:creationId xmlns:a16="http://schemas.microsoft.com/office/drawing/2014/main" id="{C3AAED72-0B3D-4BC0-9336-52ACE45CEFA9}"/>
                </a:ext>
              </a:extLst>
            </p:cNvPr>
            <p:cNvSpPr/>
            <p:nvPr/>
          </p:nvSpPr>
          <p:spPr>
            <a:xfrm>
              <a:off x="9227772" y="253998"/>
              <a:ext cx="2326640" cy="579119"/>
            </a:xfrm>
            <a:prstGeom prst="chevr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CE55B4DC-3526-4835-ABCA-DDC3CE938C15}"/>
                </a:ext>
              </a:extLst>
            </p:cNvPr>
            <p:cNvSpPr txBox="1"/>
            <p:nvPr/>
          </p:nvSpPr>
          <p:spPr>
            <a:xfrm>
              <a:off x="1091017" y="314668"/>
              <a:ext cx="1660936" cy="4558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b="1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몬스터 육성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8A1FF5AA-6242-4B5A-9B21-A28909AC99C2}"/>
                </a:ext>
              </a:extLst>
            </p:cNvPr>
            <p:cNvSpPr txBox="1"/>
            <p:nvPr/>
          </p:nvSpPr>
          <p:spPr>
            <a:xfrm>
              <a:off x="2962712" y="338395"/>
              <a:ext cx="2223497" cy="4102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>
                      <a:lumMod val="9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</a:t>
              </a:r>
              <a:r>
                <a:rPr lang="ko-KR" altLang="en-US" sz="1200" dirty="0">
                  <a:solidFill>
                    <a:schemeClr val="bg1">
                      <a:lumMod val="9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차 컨텐츠 진입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14CF3A10-CD21-46A6-B19E-A90FD6422DB9}"/>
                </a:ext>
              </a:extLst>
            </p:cNvPr>
            <p:cNvSpPr txBox="1"/>
            <p:nvPr/>
          </p:nvSpPr>
          <p:spPr>
            <a:xfrm>
              <a:off x="5358344" y="338415"/>
              <a:ext cx="1727709" cy="4102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bg1">
                      <a:lumMod val="9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룬 획득 및 강화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528581EE-91A5-4691-9D35-6319137BC976}"/>
                </a:ext>
              </a:extLst>
            </p:cNvPr>
            <p:cNvSpPr txBox="1"/>
            <p:nvPr/>
          </p:nvSpPr>
          <p:spPr>
            <a:xfrm>
              <a:off x="7461463" y="338415"/>
              <a:ext cx="1811963" cy="4102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>
                      <a:lumMod val="9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</a:t>
              </a:r>
              <a:r>
                <a:rPr lang="ko-KR" altLang="en-US" sz="1200" dirty="0">
                  <a:solidFill>
                    <a:schemeClr val="bg1">
                      <a:lumMod val="9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차 컨텐츠 진입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399AE7FD-26F3-4364-B1AB-5AFF0CFD6839}"/>
                </a:ext>
              </a:extLst>
            </p:cNvPr>
            <p:cNvSpPr txBox="1"/>
            <p:nvPr/>
          </p:nvSpPr>
          <p:spPr>
            <a:xfrm>
              <a:off x="9906969" y="338395"/>
              <a:ext cx="786738" cy="4102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>
                      <a:lumMod val="9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ETC.</a:t>
              </a:r>
              <a:endParaRPr lang="ko-KR" altLang="en-US" sz="1200" dirty="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3D9FD9BD-DB4E-403D-AB67-6E29B027E4C6}"/>
              </a:ext>
            </a:extLst>
          </p:cNvPr>
          <p:cNvGrpSpPr/>
          <p:nvPr/>
        </p:nvGrpSpPr>
        <p:grpSpPr>
          <a:xfrm>
            <a:off x="602190" y="4379002"/>
            <a:ext cx="4711024" cy="1675615"/>
            <a:chOff x="560509" y="4664889"/>
            <a:chExt cx="4711024" cy="1675615"/>
          </a:xfrm>
        </p:grpSpPr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EC6393E2-745C-46F2-A78E-4C5D80DE231D}"/>
                </a:ext>
              </a:extLst>
            </p:cNvPr>
            <p:cNvSpPr/>
            <p:nvPr/>
          </p:nvSpPr>
          <p:spPr>
            <a:xfrm>
              <a:off x="560509" y="4934101"/>
              <a:ext cx="4711024" cy="140640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5EA5A2F3-046A-429C-BA11-73FD07648127}"/>
                </a:ext>
              </a:extLst>
            </p:cNvPr>
            <p:cNvSpPr txBox="1"/>
            <p:nvPr/>
          </p:nvSpPr>
          <p:spPr>
            <a:xfrm flipH="1">
              <a:off x="696429" y="5037046"/>
              <a:ext cx="825594" cy="2462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이벤트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D99CAA7B-E885-4F1E-B1CE-52D98418C107}"/>
                </a:ext>
              </a:extLst>
            </p:cNvPr>
            <p:cNvSpPr txBox="1"/>
            <p:nvPr/>
          </p:nvSpPr>
          <p:spPr>
            <a:xfrm flipH="1">
              <a:off x="3294984" y="5048056"/>
              <a:ext cx="1875468" cy="2462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빛 </a:t>
              </a:r>
              <a:r>
                <a:rPr lang="ko-KR" altLang="en-US" sz="1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이프리트</a:t>
              </a:r>
              <a:r>
                <a:rPr lang="ko-KR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획득 가능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B19213EB-FF80-41A7-B99E-DA727BA39715}"/>
                </a:ext>
              </a:extLst>
            </p:cNvPr>
            <p:cNvSpPr txBox="1"/>
            <p:nvPr/>
          </p:nvSpPr>
          <p:spPr>
            <a:xfrm flipH="1">
              <a:off x="696429" y="5345835"/>
              <a:ext cx="825594" cy="2462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길드전</a:t>
              </a:r>
              <a:endPara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06B7B6E0-6BBA-4079-AD66-97EC847C3CDA}"/>
                </a:ext>
              </a:extLst>
            </p:cNvPr>
            <p:cNvSpPr txBox="1"/>
            <p:nvPr/>
          </p:nvSpPr>
          <p:spPr>
            <a:xfrm flipH="1">
              <a:off x="3301375" y="5350528"/>
              <a:ext cx="1875469" cy="2462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</a:t>
              </a:r>
              <a:r>
                <a:rPr lang="ko-KR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속성 </a:t>
              </a:r>
              <a:r>
                <a:rPr lang="ko-KR" altLang="en-US" sz="1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이프리트</a:t>
              </a:r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/</a:t>
              </a:r>
              <a:r>
                <a:rPr lang="ko-KR" altLang="en-US" sz="1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카우걸</a:t>
              </a:r>
              <a:r>
                <a:rPr lang="ko-KR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획득 가능</a:t>
              </a: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5593D12E-1599-45B2-A0F3-9C6573265CD9}"/>
                </a:ext>
              </a:extLst>
            </p:cNvPr>
            <p:cNvSpPr txBox="1"/>
            <p:nvPr/>
          </p:nvSpPr>
          <p:spPr>
            <a:xfrm flipH="1">
              <a:off x="696430" y="5645456"/>
              <a:ext cx="820147" cy="2462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조합 </a:t>
              </a:r>
              <a:r>
                <a:rPr lang="ko-KR" altLang="en-US" sz="1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마법진</a:t>
              </a:r>
              <a:endPara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70452A23-9305-45F2-A59A-28B464B1B3A5}"/>
                </a:ext>
              </a:extLst>
            </p:cNvPr>
            <p:cNvSpPr txBox="1"/>
            <p:nvPr/>
          </p:nvSpPr>
          <p:spPr>
            <a:xfrm flipH="1">
              <a:off x="3301378" y="5654675"/>
              <a:ext cx="1870268" cy="2462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6</a:t>
              </a:r>
              <a:r>
                <a:rPr lang="ko-KR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종의 태생</a:t>
              </a:r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5</a:t>
              </a:r>
              <a:r>
                <a:rPr lang="ko-KR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성 몬스터 획득 가능</a:t>
              </a: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BE92F415-389C-47A5-828F-177D75C6F62A}"/>
                </a:ext>
              </a:extLst>
            </p:cNvPr>
            <p:cNvSpPr txBox="1"/>
            <p:nvPr/>
          </p:nvSpPr>
          <p:spPr>
            <a:xfrm flipH="1">
              <a:off x="696430" y="5958822"/>
              <a:ext cx="820147" cy="2462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소환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61CDEE86-16C0-46A8-8065-5D43E3927CC7}"/>
                </a:ext>
              </a:extLst>
            </p:cNvPr>
            <p:cNvSpPr txBox="1"/>
            <p:nvPr/>
          </p:nvSpPr>
          <p:spPr>
            <a:xfrm flipH="1">
              <a:off x="3294981" y="5957076"/>
              <a:ext cx="1875469" cy="2462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빛</a:t>
              </a:r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/</a:t>
              </a:r>
              <a:r>
                <a:rPr lang="ko-KR" altLang="en-US" sz="1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암속성</a:t>
              </a:r>
              <a:r>
                <a:rPr lang="ko-KR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몬스터 획득 가능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FD14C908-83A4-46E4-959B-3417F55FCCAD}"/>
                </a:ext>
              </a:extLst>
            </p:cNvPr>
            <p:cNvSpPr txBox="1"/>
            <p:nvPr/>
          </p:nvSpPr>
          <p:spPr>
            <a:xfrm flipH="1">
              <a:off x="1784457" y="5042887"/>
              <a:ext cx="1220400" cy="2462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고대의 주화</a:t>
              </a: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172DF623-8B92-4F3C-B830-E9ED02D0E345}"/>
                </a:ext>
              </a:extLst>
            </p:cNvPr>
            <p:cNvSpPr txBox="1"/>
            <p:nvPr/>
          </p:nvSpPr>
          <p:spPr>
            <a:xfrm flipH="1">
              <a:off x="1784457" y="5345836"/>
              <a:ext cx="1220400" cy="2462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길드 포인트</a:t>
              </a: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435FE3DB-DF73-4043-88EE-6245CF0BEA71}"/>
                </a:ext>
              </a:extLst>
            </p:cNvPr>
            <p:cNvSpPr txBox="1"/>
            <p:nvPr/>
          </p:nvSpPr>
          <p:spPr>
            <a:xfrm flipH="1">
              <a:off x="1784457" y="5648713"/>
              <a:ext cx="1220400" cy="2462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특정 재료 몬스터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2B72D34F-A888-4F30-9D45-97A02D88278F}"/>
                </a:ext>
              </a:extLst>
            </p:cNvPr>
            <p:cNvSpPr txBox="1"/>
            <p:nvPr/>
          </p:nvSpPr>
          <p:spPr>
            <a:xfrm flipH="1">
              <a:off x="1784457" y="5957078"/>
              <a:ext cx="1220400" cy="2462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빛과 어둠의 소환서</a:t>
              </a:r>
            </a:p>
          </p:txBody>
        </p:sp>
        <p:cxnSp>
          <p:nvCxnSpPr>
            <p:cNvPr id="105" name="직선 화살표 연결선 104">
              <a:extLst>
                <a:ext uri="{FF2B5EF4-FFF2-40B4-BE49-F238E27FC236}">
                  <a16:creationId xmlns:a16="http://schemas.microsoft.com/office/drawing/2014/main" id="{079493F8-33AF-4C73-81A8-10FB766C1B17}"/>
                </a:ext>
              </a:extLst>
            </p:cNvPr>
            <p:cNvCxnSpPr>
              <a:cxnSpLocks/>
              <a:stCxn id="93" idx="1"/>
              <a:endCxn id="101" idx="3"/>
            </p:cNvCxnSpPr>
            <p:nvPr/>
          </p:nvCxnSpPr>
          <p:spPr>
            <a:xfrm>
              <a:off x="1522023" y="5160157"/>
              <a:ext cx="262434" cy="5841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화살표 연결선 105">
              <a:extLst>
                <a:ext uri="{FF2B5EF4-FFF2-40B4-BE49-F238E27FC236}">
                  <a16:creationId xmlns:a16="http://schemas.microsoft.com/office/drawing/2014/main" id="{127E9A36-3947-4F4E-B73C-5CD0C08188FF}"/>
                </a:ext>
              </a:extLst>
            </p:cNvPr>
            <p:cNvCxnSpPr>
              <a:cxnSpLocks/>
              <a:stCxn id="95" idx="1"/>
              <a:endCxn id="102" idx="3"/>
            </p:cNvCxnSpPr>
            <p:nvPr/>
          </p:nvCxnSpPr>
          <p:spPr>
            <a:xfrm>
              <a:off x="1522023" y="5468946"/>
              <a:ext cx="262434" cy="1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화살표 연결선 106">
              <a:extLst>
                <a:ext uri="{FF2B5EF4-FFF2-40B4-BE49-F238E27FC236}">
                  <a16:creationId xmlns:a16="http://schemas.microsoft.com/office/drawing/2014/main" id="{0E609DA6-02B7-437C-A974-B67070EE7A9F}"/>
                </a:ext>
              </a:extLst>
            </p:cNvPr>
            <p:cNvCxnSpPr>
              <a:cxnSpLocks/>
              <a:stCxn id="97" idx="1"/>
              <a:endCxn id="103" idx="3"/>
            </p:cNvCxnSpPr>
            <p:nvPr/>
          </p:nvCxnSpPr>
          <p:spPr>
            <a:xfrm>
              <a:off x="1516577" y="5768567"/>
              <a:ext cx="267880" cy="3257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화살표 연결선 107">
              <a:extLst>
                <a:ext uri="{FF2B5EF4-FFF2-40B4-BE49-F238E27FC236}">
                  <a16:creationId xmlns:a16="http://schemas.microsoft.com/office/drawing/2014/main" id="{A1987B15-6F32-4847-A8B0-D3E1FF6FB279}"/>
                </a:ext>
              </a:extLst>
            </p:cNvPr>
            <p:cNvCxnSpPr>
              <a:cxnSpLocks/>
              <a:stCxn id="99" idx="1"/>
              <a:endCxn id="104" idx="3"/>
            </p:cNvCxnSpPr>
            <p:nvPr/>
          </p:nvCxnSpPr>
          <p:spPr>
            <a:xfrm flipV="1">
              <a:off x="1516577" y="6080189"/>
              <a:ext cx="267880" cy="1744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화살표 연결선 108">
              <a:extLst>
                <a:ext uri="{FF2B5EF4-FFF2-40B4-BE49-F238E27FC236}">
                  <a16:creationId xmlns:a16="http://schemas.microsoft.com/office/drawing/2014/main" id="{99316743-2579-479A-A166-84BB7FF7B147}"/>
                </a:ext>
              </a:extLst>
            </p:cNvPr>
            <p:cNvCxnSpPr>
              <a:cxnSpLocks/>
              <a:stCxn id="101" idx="1"/>
              <a:endCxn id="94" idx="3"/>
            </p:cNvCxnSpPr>
            <p:nvPr/>
          </p:nvCxnSpPr>
          <p:spPr>
            <a:xfrm>
              <a:off x="3004857" y="5165998"/>
              <a:ext cx="290127" cy="5169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직선 화살표 연결선 109">
              <a:extLst>
                <a:ext uri="{FF2B5EF4-FFF2-40B4-BE49-F238E27FC236}">
                  <a16:creationId xmlns:a16="http://schemas.microsoft.com/office/drawing/2014/main" id="{0685232D-4965-478E-9CE7-2697E3BDC686}"/>
                </a:ext>
              </a:extLst>
            </p:cNvPr>
            <p:cNvCxnSpPr>
              <a:cxnSpLocks/>
              <a:stCxn id="102" idx="1"/>
              <a:endCxn id="96" idx="3"/>
            </p:cNvCxnSpPr>
            <p:nvPr/>
          </p:nvCxnSpPr>
          <p:spPr>
            <a:xfrm>
              <a:off x="3004857" y="5468947"/>
              <a:ext cx="296518" cy="4692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화살표 연결선 110">
              <a:extLst>
                <a:ext uri="{FF2B5EF4-FFF2-40B4-BE49-F238E27FC236}">
                  <a16:creationId xmlns:a16="http://schemas.microsoft.com/office/drawing/2014/main" id="{9FAA96C1-C315-4357-BFE1-9A3F85D9FD3F}"/>
                </a:ext>
              </a:extLst>
            </p:cNvPr>
            <p:cNvCxnSpPr>
              <a:cxnSpLocks/>
              <a:stCxn id="103" idx="1"/>
              <a:endCxn id="98" idx="3"/>
            </p:cNvCxnSpPr>
            <p:nvPr/>
          </p:nvCxnSpPr>
          <p:spPr>
            <a:xfrm>
              <a:off x="3004857" y="5771824"/>
              <a:ext cx="296521" cy="5962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화살표 연결선 111">
              <a:extLst>
                <a:ext uri="{FF2B5EF4-FFF2-40B4-BE49-F238E27FC236}">
                  <a16:creationId xmlns:a16="http://schemas.microsoft.com/office/drawing/2014/main" id="{2E40D48B-3831-4790-BDE9-A7258CAE326B}"/>
                </a:ext>
              </a:extLst>
            </p:cNvPr>
            <p:cNvCxnSpPr>
              <a:cxnSpLocks/>
              <a:stCxn id="104" idx="1"/>
              <a:endCxn id="100" idx="3"/>
            </p:cNvCxnSpPr>
            <p:nvPr/>
          </p:nvCxnSpPr>
          <p:spPr>
            <a:xfrm flipV="1">
              <a:off x="3004857" y="6080187"/>
              <a:ext cx="290124" cy="2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A4888089-DAB7-44CC-A86F-B0264D13653C}"/>
                </a:ext>
              </a:extLst>
            </p:cNvPr>
            <p:cNvSpPr txBox="1"/>
            <p:nvPr/>
          </p:nvSpPr>
          <p:spPr>
            <a:xfrm flipH="1">
              <a:off x="674755" y="4664889"/>
              <a:ext cx="327599" cy="25391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(a)</a:t>
              </a:r>
            </a:p>
          </p:txBody>
        </p:sp>
      </p:grpSp>
      <p:sp>
        <p:nvSpPr>
          <p:cNvPr id="114" name="TextBox 113">
            <a:extLst>
              <a:ext uri="{FF2B5EF4-FFF2-40B4-BE49-F238E27FC236}">
                <a16:creationId xmlns:a16="http://schemas.microsoft.com/office/drawing/2014/main" id="{FBC4ACE9-591F-4647-8D7D-C05FD0241294}"/>
              </a:ext>
            </a:extLst>
          </p:cNvPr>
          <p:cNvSpPr txBox="1"/>
          <p:nvPr/>
        </p:nvSpPr>
        <p:spPr>
          <a:xfrm>
            <a:off x="6482308" y="4153632"/>
            <a:ext cx="21531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※ </a:t>
            </a:r>
            <a:r>
              <a:rPr lang="ko-KR" altLang="en-US" sz="12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해당 재료의 몬스터 획득 조건</a:t>
            </a:r>
            <a:endParaRPr lang="en-US" altLang="ko-KR" sz="1200" b="1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210209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2" name="직선 연결선 111">
            <a:extLst>
              <a:ext uri="{FF2B5EF4-FFF2-40B4-BE49-F238E27FC236}">
                <a16:creationId xmlns:a16="http://schemas.microsoft.com/office/drawing/2014/main" id="{495078BA-6A95-4196-AA59-8ABE37F98F50}"/>
              </a:ext>
            </a:extLst>
          </p:cNvPr>
          <p:cNvCxnSpPr/>
          <p:nvPr/>
        </p:nvCxnSpPr>
        <p:spPr>
          <a:xfrm>
            <a:off x="6094932" y="1619855"/>
            <a:ext cx="0" cy="463856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4" name="그룹 293">
            <a:extLst>
              <a:ext uri="{FF2B5EF4-FFF2-40B4-BE49-F238E27FC236}">
                <a16:creationId xmlns:a16="http://schemas.microsoft.com/office/drawing/2014/main" id="{5C14859D-42B1-4442-82C6-8B43BB6BED82}"/>
              </a:ext>
            </a:extLst>
          </p:cNvPr>
          <p:cNvGrpSpPr/>
          <p:nvPr/>
        </p:nvGrpSpPr>
        <p:grpSpPr>
          <a:xfrm>
            <a:off x="6338066" y="4762744"/>
            <a:ext cx="3232775" cy="1297556"/>
            <a:chOff x="6442995" y="4932920"/>
            <a:chExt cx="3232775" cy="1297556"/>
          </a:xfrm>
        </p:grpSpPr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A0DAFEE9-829E-4552-8AD8-0DC450963E82}"/>
                </a:ext>
              </a:extLst>
            </p:cNvPr>
            <p:cNvSpPr/>
            <p:nvPr/>
          </p:nvSpPr>
          <p:spPr>
            <a:xfrm>
              <a:off x="6442995" y="4932920"/>
              <a:ext cx="3232775" cy="129755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/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66381E6E-DF4D-47B9-BDDC-B78BA639DD4F}"/>
                </a:ext>
              </a:extLst>
            </p:cNvPr>
            <p:cNvSpPr txBox="1"/>
            <p:nvPr/>
          </p:nvSpPr>
          <p:spPr>
            <a:xfrm flipH="1">
              <a:off x="7046457" y="5018518"/>
              <a:ext cx="2003569" cy="2616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0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4</a:t>
              </a:r>
              <a:r>
                <a:rPr lang="ko-KR" altLang="en-US" sz="10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성 몬스터</a:t>
              </a:r>
              <a:r>
                <a:rPr lang="en-US" altLang="ko-KR" sz="10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(1Lv.)</a:t>
              </a:r>
              <a:endParaRPr lang="ko-KR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995D58D0-8FD7-404F-926F-31DA331463AB}"/>
                </a:ext>
              </a:extLst>
            </p:cNvPr>
            <p:cNvSpPr txBox="1"/>
            <p:nvPr/>
          </p:nvSpPr>
          <p:spPr>
            <a:xfrm flipH="1">
              <a:off x="6539779" y="5939201"/>
              <a:ext cx="788931" cy="2308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9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</a:t>
              </a:r>
              <a:r>
                <a:rPr lang="ko-KR" altLang="en-US" sz="9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성</a:t>
              </a:r>
              <a:endPara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72B1CFAB-1073-4E01-96F8-BCA16FD52FC1}"/>
                </a:ext>
              </a:extLst>
            </p:cNvPr>
            <p:cNvSpPr txBox="1"/>
            <p:nvPr/>
          </p:nvSpPr>
          <p:spPr>
            <a:xfrm flipH="1">
              <a:off x="7655936" y="5939201"/>
              <a:ext cx="788931" cy="2308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9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</a:t>
              </a:r>
              <a:r>
                <a:rPr lang="ko-KR" altLang="en-US" sz="9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성</a:t>
              </a:r>
              <a:endPara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B2EE8425-2C17-4C77-A62A-1F09F10A624F}"/>
                </a:ext>
              </a:extLst>
            </p:cNvPr>
            <p:cNvSpPr txBox="1"/>
            <p:nvPr/>
          </p:nvSpPr>
          <p:spPr>
            <a:xfrm flipH="1">
              <a:off x="8765417" y="5939202"/>
              <a:ext cx="788931" cy="2308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9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</a:t>
              </a:r>
              <a:r>
                <a:rPr lang="ko-KR" altLang="en-US" sz="9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성</a:t>
              </a:r>
              <a:endPara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B67FDFE0-6CA8-4575-8ECE-6831227F5E78}"/>
                </a:ext>
              </a:extLst>
            </p:cNvPr>
            <p:cNvSpPr txBox="1"/>
            <p:nvPr/>
          </p:nvSpPr>
          <p:spPr>
            <a:xfrm flipH="1">
              <a:off x="7127133" y="5419996"/>
              <a:ext cx="1846537" cy="2616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0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</a:t>
              </a:r>
              <a:r>
                <a:rPr lang="ko-KR" altLang="en-US" sz="10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성 몬스터</a:t>
              </a:r>
              <a:r>
                <a:rPr lang="en-US" altLang="ko-KR" sz="10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(25Lv.)</a:t>
              </a:r>
              <a:endParaRPr lang="ko-KR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124" name="연결선: 꺾임 123">
              <a:extLst>
                <a:ext uri="{FF2B5EF4-FFF2-40B4-BE49-F238E27FC236}">
                  <a16:creationId xmlns:a16="http://schemas.microsoft.com/office/drawing/2014/main" id="{8B5396E4-A283-40B3-B893-052465DD8993}"/>
                </a:ext>
              </a:extLst>
            </p:cNvPr>
            <p:cNvCxnSpPr>
              <a:cxnSpLocks/>
              <a:stCxn id="120" idx="0"/>
              <a:endCxn id="123" idx="2"/>
            </p:cNvCxnSpPr>
            <p:nvPr/>
          </p:nvCxnSpPr>
          <p:spPr>
            <a:xfrm rot="5400000" flipH="1" flipV="1">
              <a:off x="7363525" y="5252326"/>
              <a:ext cx="257595" cy="1116157"/>
            </a:xfrm>
            <a:prstGeom prst="bentConnector3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연결선: 꺾임 124">
              <a:extLst>
                <a:ext uri="{FF2B5EF4-FFF2-40B4-BE49-F238E27FC236}">
                  <a16:creationId xmlns:a16="http://schemas.microsoft.com/office/drawing/2014/main" id="{F92F2ABB-F71E-4323-ACBB-573C0139146F}"/>
                </a:ext>
              </a:extLst>
            </p:cNvPr>
            <p:cNvCxnSpPr>
              <a:cxnSpLocks/>
              <a:stCxn id="122" idx="0"/>
              <a:endCxn id="123" idx="2"/>
            </p:cNvCxnSpPr>
            <p:nvPr/>
          </p:nvCxnSpPr>
          <p:spPr>
            <a:xfrm rot="16200000" flipV="1">
              <a:off x="8476344" y="5255663"/>
              <a:ext cx="257596" cy="1109481"/>
            </a:xfrm>
            <a:prstGeom prst="bentConnector3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직선 화살표 연결선 125">
              <a:extLst>
                <a:ext uri="{FF2B5EF4-FFF2-40B4-BE49-F238E27FC236}">
                  <a16:creationId xmlns:a16="http://schemas.microsoft.com/office/drawing/2014/main" id="{0121303E-DC1C-4EED-B076-D7CB2A405B6C}"/>
                </a:ext>
              </a:extLst>
            </p:cNvPr>
            <p:cNvCxnSpPr>
              <a:cxnSpLocks/>
              <a:stCxn id="123" idx="0"/>
              <a:endCxn id="119" idx="2"/>
            </p:cNvCxnSpPr>
            <p:nvPr/>
          </p:nvCxnSpPr>
          <p:spPr>
            <a:xfrm flipH="1" flipV="1">
              <a:off x="8048241" y="5280128"/>
              <a:ext cx="2160" cy="139868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직선 연결선 126">
              <a:extLst>
                <a:ext uri="{FF2B5EF4-FFF2-40B4-BE49-F238E27FC236}">
                  <a16:creationId xmlns:a16="http://schemas.microsoft.com/office/drawing/2014/main" id="{5F0774FF-6B67-473E-8D3F-0F4D234226CD}"/>
                </a:ext>
              </a:extLst>
            </p:cNvPr>
            <p:cNvCxnSpPr>
              <a:cxnSpLocks/>
              <a:stCxn id="121" idx="0"/>
              <a:endCxn id="123" idx="2"/>
            </p:cNvCxnSpPr>
            <p:nvPr/>
          </p:nvCxnSpPr>
          <p:spPr>
            <a:xfrm flipV="1">
              <a:off x="8050401" y="5681606"/>
              <a:ext cx="0" cy="257595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5" name="그룹 294">
            <a:extLst>
              <a:ext uri="{FF2B5EF4-FFF2-40B4-BE49-F238E27FC236}">
                <a16:creationId xmlns:a16="http://schemas.microsoft.com/office/drawing/2014/main" id="{D7C78E6D-54A9-41CA-9E59-A5D5D6702EA8}"/>
              </a:ext>
            </a:extLst>
          </p:cNvPr>
          <p:cNvGrpSpPr/>
          <p:nvPr/>
        </p:nvGrpSpPr>
        <p:grpSpPr>
          <a:xfrm>
            <a:off x="6338066" y="3203594"/>
            <a:ext cx="3232778" cy="1300627"/>
            <a:chOff x="6442995" y="3203594"/>
            <a:chExt cx="3232778" cy="1300627"/>
          </a:xfrm>
        </p:grpSpPr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EE0B99C7-0620-47CB-977C-BBC64C79CD8E}"/>
                </a:ext>
              </a:extLst>
            </p:cNvPr>
            <p:cNvSpPr/>
            <p:nvPr/>
          </p:nvSpPr>
          <p:spPr>
            <a:xfrm>
              <a:off x="6442995" y="3203594"/>
              <a:ext cx="3232778" cy="130062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/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51629B49-7EA0-4E1F-B249-611683D9F028}"/>
                </a:ext>
              </a:extLst>
            </p:cNvPr>
            <p:cNvSpPr txBox="1"/>
            <p:nvPr/>
          </p:nvSpPr>
          <p:spPr>
            <a:xfrm flipH="1">
              <a:off x="7046459" y="3281140"/>
              <a:ext cx="2003570" cy="2616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0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5</a:t>
              </a:r>
              <a:r>
                <a:rPr lang="ko-KR" altLang="en-US" sz="10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성 몬스터</a:t>
              </a:r>
              <a:r>
                <a:rPr lang="en-US" altLang="ko-KR" sz="10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(1Lv.)</a:t>
              </a:r>
              <a:endParaRPr lang="ko-KR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B86D3B47-8612-4309-AD0A-265497B56FDC}"/>
                </a:ext>
              </a:extLst>
            </p:cNvPr>
            <p:cNvSpPr txBox="1"/>
            <p:nvPr/>
          </p:nvSpPr>
          <p:spPr>
            <a:xfrm flipH="1">
              <a:off x="6544201" y="4188025"/>
              <a:ext cx="582934" cy="2308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9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4</a:t>
              </a:r>
              <a:r>
                <a:rPr lang="ko-KR" altLang="en-US" sz="9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성</a:t>
              </a:r>
              <a:endPara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7F722C2E-F9BF-43A6-AC08-841B5D98663C}"/>
                </a:ext>
              </a:extLst>
            </p:cNvPr>
            <p:cNvSpPr txBox="1"/>
            <p:nvPr/>
          </p:nvSpPr>
          <p:spPr>
            <a:xfrm flipH="1">
              <a:off x="7374013" y="4188812"/>
              <a:ext cx="582934" cy="2308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9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4</a:t>
              </a:r>
              <a:r>
                <a:rPr lang="ko-KR" altLang="en-US" sz="9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성</a:t>
              </a:r>
              <a:endPara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B4E5FBE5-8A03-4108-9244-2B47F38F7B15}"/>
                </a:ext>
              </a:extLst>
            </p:cNvPr>
            <p:cNvSpPr txBox="1"/>
            <p:nvPr/>
          </p:nvSpPr>
          <p:spPr>
            <a:xfrm flipH="1">
              <a:off x="8173843" y="4188025"/>
              <a:ext cx="582934" cy="2308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9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4</a:t>
              </a:r>
              <a:r>
                <a:rPr lang="ko-KR" altLang="en-US" sz="9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성</a:t>
              </a:r>
              <a:endPara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FBA67700-6EE2-4CAF-A219-8D930D33DA4F}"/>
                </a:ext>
              </a:extLst>
            </p:cNvPr>
            <p:cNvSpPr txBox="1"/>
            <p:nvPr/>
          </p:nvSpPr>
          <p:spPr>
            <a:xfrm flipH="1">
              <a:off x="8973672" y="4188026"/>
              <a:ext cx="582934" cy="2308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9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4</a:t>
              </a:r>
              <a:r>
                <a:rPr lang="ko-KR" altLang="en-US" sz="9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성</a:t>
              </a:r>
              <a:endPara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2B90779D-E249-4BD7-A957-0C5DC8E7C9A7}"/>
                </a:ext>
              </a:extLst>
            </p:cNvPr>
            <p:cNvSpPr txBox="1"/>
            <p:nvPr/>
          </p:nvSpPr>
          <p:spPr>
            <a:xfrm flipH="1">
              <a:off x="7127134" y="3686879"/>
              <a:ext cx="1846537" cy="2616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0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4</a:t>
              </a:r>
              <a:r>
                <a:rPr lang="ko-KR" altLang="en-US" sz="10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성 몬스터</a:t>
              </a:r>
              <a:r>
                <a:rPr lang="en-US" altLang="ko-KR" sz="10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(30Lv.)</a:t>
              </a:r>
              <a:endParaRPr lang="ko-KR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136" name="연결선: 꺾임 135">
              <a:extLst>
                <a:ext uri="{FF2B5EF4-FFF2-40B4-BE49-F238E27FC236}">
                  <a16:creationId xmlns:a16="http://schemas.microsoft.com/office/drawing/2014/main" id="{7761A883-B6FB-4668-B0F9-A9E7F7DEC17D}"/>
                </a:ext>
              </a:extLst>
            </p:cNvPr>
            <p:cNvCxnSpPr>
              <a:cxnSpLocks/>
              <a:stCxn id="131" idx="0"/>
              <a:endCxn id="135" idx="2"/>
            </p:cNvCxnSpPr>
            <p:nvPr/>
          </p:nvCxnSpPr>
          <p:spPr>
            <a:xfrm rot="5400000" flipH="1" flipV="1">
              <a:off x="7323267" y="3460890"/>
              <a:ext cx="239536" cy="1214734"/>
            </a:xfrm>
            <a:prstGeom prst="bentConnector3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연결선: 꺾임 136">
              <a:extLst>
                <a:ext uri="{FF2B5EF4-FFF2-40B4-BE49-F238E27FC236}">
                  <a16:creationId xmlns:a16="http://schemas.microsoft.com/office/drawing/2014/main" id="{930E87DB-D595-4FED-93EE-0B4283689E07}"/>
                </a:ext>
              </a:extLst>
            </p:cNvPr>
            <p:cNvCxnSpPr>
              <a:cxnSpLocks/>
              <a:stCxn id="134" idx="0"/>
              <a:endCxn id="135" idx="2"/>
            </p:cNvCxnSpPr>
            <p:nvPr/>
          </p:nvCxnSpPr>
          <p:spPr>
            <a:xfrm rot="16200000" flipV="1">
              <a:off x="8538003" y="3460889"/>
              <a:ext cx="239537" cy="1214737"/>
            </a:xfrm>
            <a:prstGeom prst="bentConnector3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연결선: 꺾임 137">
              <a:extLst>
                <a:ext uri="{FF2B5EF4-FFF2-40B4-BE49-F238E27FC236}">
                  <a16:creationId xmlns:a16="http://schemas.microsoft.com/office/drawing/2014/main" id="{6C7138DA-7E98-4760-984C-E8DCFD08E519}"/>
                </a:ext>
              </a:extLst>
            </p:cNvPr>
            <p:cNvCxnSpPr>
              <a:cxnSpLocks/>
              <a:stCxn id="133" idx="0"/>
              <a:endCxn id="135" idx="2"/>
            </p:cNvCxnSpPr>
            <p:nvPr/>
          </p:nvCxnSpPr>
          <p:spPr>
            <a:xfrm rot="16200000" flipV="1">
              <a:off x="8138088" y="3860803"/>
              <a:ext cx="239536" cy="414908"/>
            </a:xfrm>
            <a:prstGeom prst="bentConnector3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연결선: 꺾임 138">
              <a:extLst>
                <a:ext uri="{FF2B5EF4-FFF2-40B4-BE49-F238E27FC236}">
                  <a16:creationId xmlns:a16="http://schemas.microsoft.com/office/drawing/2014/main" id="{F7708B42-6993-469F-8C3D-23A5196FADE6}"/>
                </a:ext>
              </a:extLst>
            </p:cNvPr>
            <p:cNvCxnSpPr>
              <a:cxnSpLocks/>
              <a:stCxn id="132" idx="0"/>
              <a:endCxn id="135" idx="2"/>
            </p:cNvCxnSpPr>
            <p:nvPr/>
          </p:nvCxnSpPr>
          <p:spPr>
            <a:xfrm rot="5400000" flipH="1" flipV="1">
              <a:off x="7737780" y="3876190"/>
              <a:ext cx="240323" cy="384922"/>
            </a:xfrm>
            <a:prstGeom prst="bentConnector3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직선 화살표 연결선 139">
              <a:extLst>
                <a:ext uri="{FF2B5EF4-FFF2-40B4-BE49-F238E27FC236}">
                  <a16:creationId xmlns:a16="http://schemas.microsoft.com/office/drawing/2014/main" id="{4B437194-DA63-404F-B586-BBFBCC6DE46F}"/>
                </a:ext>
              </a:extLst>
            </p:cNvPr>
            <p:cNvCxnSpPr>
              <a:cxnSpLocks/>
              <a:stCxn id="135" idx="0"/>
              <a:endCxn id="130" idx="2"/>
            </p:cNvCxnSpPr>
            <p:nvPr/>
          </p:nvCxnSpPr>
          <p:spPr>
            <a:xfrm flipH="1" flipV="1">
              <a:off x="8048244" y="3542750"/>
              <a:ext cx="2158" cy="144129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6" name="그룹 295">
            <a:extLst>
              <a:ext uri="{FF2B5EF4-FFF2-40B4-BE49-F238E27FC236}">
                <a16:creationId xmlns:a16="http://schemas.microsoft.com/office/drawing/2014/main" id="{24BBB680-4B99-45F9-90C2-1556D1F525D2}"/>
              </a:ext>
            </a:extLst>
          </p:cNvPr>
          <p:cNvGrpSpPr/>
          <p:nvPr/>
        </p:nvGrpSpPr>
        <p:grpSpPr>
          <a:xfrm>
            <a:off x="6338066" y="1638455"/>
            <a:ext cx="3232780" cy="1300627"/>
            <a:chOff x="6442995" y="1534711"/>
            <a:chExt cx="3232780" cy="1300627"/>
          </a:xfrm>
        </p:grpSpPr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E70CAC26-B98B-48B1-8856-5D142C3D8A84}"/>
                </a:ext>
              </a:extLst>
            </p:cNvPr>
            <p:cNvSpPr/>
            <p:nvPr/>
          </p:nvSpPr>
          <p:spPr>
            <a:xfrm>
              <a:off x="6442995" y="1534711"/>
              <a:ext cx="3232780" cy="130062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/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8CCF4B43-4E8B-4F8B-B6E8-6648941B0833}"/>
                </a:ext>
              </a:extLst>
            </p:cNvPr>
            <p:cNvSpPr txBox="1"/>
            <p:nvPr/>
          </p:nvSpPr>
          <p:spPr>
            <a:xfrm flipH="1">
              <a:off x="7046460" y="1606796"/>
              <a:ext cx="2007885" cy="2616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0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6</a:t>
              </a:r>
              <a:r>
                <a:rPr lang="ko-KR" altLang="en-US" sz="10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성 몬스터</a:t>
              </a:r>
              <a:r>
                <a:rPr lang="en-US" altLang="ko-KR" sz="10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(1Lv.)</a:t>
              </a:r>
              <a:endParaRPr lang="ko-KR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E0CD5725-09A1-4883-B34D-E550B1F2AACA}"/>
                </a:ext>
              </a:extLst>
            </p:cNvPr>
            <p:cNvSpPr txBox="1"/>
            <p:nvPr/>
          </p:nvSpPr>
          <p:spPr>
            <a:xfrm flipH="1">
              <a:off x="6544201" y="2505172"/>
              <a:ext cx="473820" cy="2308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5</a:t>
              </a:r>
              <a:r>
                <a:rPr lang="ko-KR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성</a:t>
              </a: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8F27F55A-07C1-4B34-A439-A574D3EAD126}"/>
                </a:ext>
              </a:extLst>
            </p:cNvPr>
            <p:cNvSpPr txBox="1"/>
            <p:nvPr/>
          </p:nvSpPr>
          <p:spPr>
            <a:xfrm flipH="1">
              <a:off x="7178848" y="2512810"/>
              <a:ext cx="473820" cy="2308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5</a:t>
              </a:r>
              <a:r>
                <a:rPr lang="ko-KR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성</a:t>
              </a:r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B9F1E6C9-2A21-4BF6-99AD-DBB21FBAF610}"/>
                </a:ext>
              </a:extLst>
            </p:cNvPr>
            <p:cNvSpPr txBox="1"/>
            <p:nvPr/>
          </p:nvSpPr>
          <p:spPr>
            <a:xfrm flipH="1">
              <a:off x="7813495" y="2515087"/>
              <a:ext cx="473820" cy="2308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5</a:t>
              </a:r>
              <a:r>
                <a:rPr lang="ko-KR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성</a:t>
              </a:r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83062ADF-67D4-4FB8-A6D9-3D55C32AE4FB}"/>
                </a:ext>
              </a:extLst>
            </p:cNvPr>
            <p:cNvSpPr txBox="1"/>
            <p:nvPr/>
          </p:nvSpPr>
          <p:spPr>
            <a:xfrm flipH="1">
              <a:off x="8448140" y="2512024"/>
              <a:ext cx="473820" cy="2308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5</a:t>
              </a:r>
              <a:r>
                <a:rPr lang="ko-KR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성</a:t>
              </a:r>
            </a:p>
          </p:txBody>
        </p: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58C2D795-8B40-4202-9BB5-FF5030FC6E5B}"/>
                </a:ext>
              </a:extLst>
            </p:cNvPr>
            <p:cNvSpPr txBox="1"/>
            <p:nvPr/>
          </p:nvSpPr>
          <p:spPr>
            <a:xfrm flipH="1">
              <a:off x="9082786" y="2512024"/>
              <a:ext cx="473820" cy="2308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5</a:t>
              </a:r>
              <a:r>
                <a:rPr lang="ko-KR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성</a:t>
              </a:r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F830B460-5508-43B3-B57A-B582BD840EB9}"/>
                </a:ext>
              </a:extLst>
            </p:cNvPr>
            <p:cNvSpPr txBox="1"/>
            <p:nvPr/>
          </p:nvSpPr>
          <p:spPr>
            <a:xfrm flipH="1">
              <a:off x="7127132" y="2016094"/>
              <a:ext cx="1846538" cy="2616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0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5</a:t>
              </a:r>
              <a:r>
                <a:rPr lang="ko-KR" altLang="en-US" sz="10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성 몬스터</a:t>
              </a:r>
              <a:r>
                <a:rPr lang="en-US" altLang="ko-KR" sz="10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(35Lv.)</a:t>
              </a:r>
              <a:endParaRPr lang="ko-KR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150" name="직선 화살표 연결선 149">
              <a:extLst>
                <a:ext uri="{FF2B5EF4-FFF2-40B4-BE49-F238E27FC236}">
                  <a16:creationId xmlns:a16="http://schemas.microsoft.com/office/drawing/2014/main" id="{0A2417AB-48AD-4CF9-8B55-4D7B73A264ED}"/>
                </a:ext>
              </a:extLst>
            </p:cNvPr>
            <p:cNvCxnSpPr>
              <a:cxnSpLocks/>
              <a:stCxn id="149" idx="0"/>
              <a:endCxn id="143" idx="2"/>
            </p:cNvCxnSpPr>
            <p:nvPr/>
          </p:nvCxnSpPr>
          <p:spPr>
            <a:xfrm flipV="1">
              <a:off x="8050401" y="1868406"/>
              <a:ext cx="1" cy="147688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연결선: 꺾임 150">
              <a:extLst>
                <a:ext uri="{FF2B5EF4-FFF2-40B4-BE49-F238E27FC236}">
                  <a16:creationId xmlns:a16="http://schemas.microsoft.com/office/drawing/2014/main" id="{4D55E3F8-815F-401A-9B10-031F53CBAB3B}"/>
                </a:ext>
              </a:extLst>
            </p:cNvPr>
            <p:cNvCxnSpPr>
              <a:cxnSpLocks/>
              <a:stCxn id="144" idx="0"/>
              <a:endCxn id="149" idx="2"/>
            </p:cNvCxnSpPr>
            <p:nvPr/>
          </p:nvCxnSpPr>
          <p:spPr>
            <a:xfrm rot="5400000" flipH="1" flipV="1">
              <a:off x="7302022" y="1756793"/>
              <a:ext cx="227468" cy="1269290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연결선: 꺾임 151">
              <a:extLst>
                <a:ext uri="{FF2B5EF4-FFF2-40B4-BE49-F238E27FC236}">
                  <a16:creationId xmlns:a16="http://schemas.microsoft.com/office/drawing/2014/main" id="{C687D5BD-13E4-4AE8-89DB-8D0F52408A1B}"/>
                </a:ext>
              </a:extLst>
            </p:cNvPr>
            <p:cNvCxnSpPr>
              <a:cxnSpLocks/>
              <a:stCxn id="148" idx="0"/>
              <a:endCxn id="149" idx="2"/>
            </p:cNvCxnSpPr>
            <p:nvPr/>
          </p:nvCxnSpPr>
          <p:spPr>
            <a:xfrm rot="16200000" flipV="1">
              <a:off x="8567889" y="1760216"/>
              <a:ext cx="234320" cy="1269295"/>
            </a:xfrm>
            <a:prstGeom prst="bentConnector3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연결선: 꺾임 152">
              <a:extLst>
                <a:ext uri="{FF2B5EF4-FFF2-40B4-BE49-F238E27FC236}">
                  <a16:creationId xmlns:a16="http://schemas.microsoft.com/office/drawing/2014/main" id="{7714F90A-E4CE-4D3F-A09B-42ED68A34D9D}"/>
                </a:ext>
              </a:extLst>
            </p:cNvPr>
            <p:cNvCxnSpPr>
              <a:cxnSpLocks/>
              <a:stCxn id="145" idx="0"/>
              <a:endCxn id="149" idx="2"/>
            </p:cNvCxnSpPr>
            <p:nvPr/>
          </p:nvCxnSpPr>
          <p:spPr>
            <a:xfrm rot="5400000" flipH="1" flipV="1">
              <a:off x="7615526" y="2077936"/>
              <a:ext cx="235106" cy="634643"/>
            </a:xfrm>
            <a:prstGeom prst="bentConnector3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연결선: 꺾임 153">
              <a:extLst>
                <a:ext uri="{FF2B5EF4-FFF2-40B4-BE49-F238E27FC236}">
                  <a16:creationId xmlns:a16="http://schemas.microsoft.com/office/drawing/2014/main" id="{8B46AE3F-601F-442B-BFAB-C595D35FFB23}"/>
                </a:ext>
              </a:extLst>
            </p:cNvPr>
            <p:cNvCxnSpPr>
              <a:cxnSpLocks/>
              <a:stCxn id="147" idx="0"/>
              <a:endCxn id="149" idx="2"/>
            </p:cNvCxnSpPr>
            <p:nvPr/>
          </p:nvCxnSpPr>
          <p:spPr>
            <a:xfrm rot="16200000" flipV="1">
              <a:off x="8250566" y="2077539"/>
              <a:ext cx="234320" cy="634649"/>
            </a:xfrm>
            <a:prstGeom prst="bentConnector3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직선 화살표 연결선 154">
              <a:extLst>
                <a:ext uri="{FF2B5EF4-FFF2-40B4-BE49-F238E27FC236}">
                  <a16:creationId xmlns:a16="http://schemas.microsoft.com/office/drawing/2014/main" id="{4DA3FDE8-25F8-42F7-8694-544346631740}"/>
                </a:ext>
              </a:extLst>
            </p:cNvPr>
            <p:cNvCxnSpPr>
              <a:cxnSpLocks/>
              <a:stCxn id="146" idx="0"/>
              <a:endCxn id="149" idx="2"/>
            </p:cNvCxnSpPr>
            <p:nvPr/>
          </p:nvCxnSpPr>
          <p:spPr>
            <a:xfrm flipH="1" flipV="1">
              <a:off x="8050401" y="2277704"/>
              <a:ext cx="4" cy="237383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6" name="직선 화살표 연결선 155">
            <a:extLst>
              <a:ext uri="{FF2B5EF4-FFF2-40B4-BE49-F238E27FC236}">
                <a16:creationId xmlns:a16="http://schemas.microsoft.com/office/drawing/2014/main" id="{4B1301AB-9D12-4E0A-81F5-43639AE4C95D}"/>
              </a:ext>
            </a:extLst>
          </p:cNvPr>
          <p:cNvCxnSpPr>
            <a:cxnSpLocks/>
            <a:stCxn id="118" idx="0"/>
            <a:endCxn id="129" idx="2"/>
          </p:cNvCxnSpPr>
          <p:nvPr/>
        </p:nvCxnSpPr>
        <p:spPr>
          <a:xfrm flipV="1">
            <a:off x="7954454" y="4504221"/>
            <a:ext cx="1" cy="258523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직선 화살표 연결선 156">
            <a:extLst>
              <a:ext uri="{FF2B5EF4-FFF2-40B4-BE49-F238E27FC236}">
                <a16:creationId xmlns:a16="http://schemas.microsoft.com/office/drawing/2014/main" id="{B455F075-5FF3-4BF5-B188-BF603622566A}"/>
              </a:ext>
            </a:extLst>
          </p:cNvPr>
          <p:cNvCxnSpPr>
            <a:cxnSpLocks/>
            <a:stCxn id="129" idx="0"/>
            <a:endCxn id="142" idx="2"/>
          </p:cNvCxnSpPr>
          <p:nvPr/>
        </p:nvCxnSpPr>
        <p:spPr>
          <a:xfrm flipV="1">
            <a:off x="7954455" y="2939082"/>
            <a:ext cx="1" cy="264512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TextBox 157">
            <a:extLst>
              <a:ext uri="{FF2B5EF4-FFF2-40B4-BE49-F238E27FC236}">
                <a16:creationId xmlns:a16="http://schemas.microsoft.com/office/drawing/2014/main" id="{FB6B1635-FC84-4B58-9834-F8EEB29FC168}"/>
              </a:ext>
            </a:extLst>
          </p:cNvPr>
          <p:cNvSpPr txBox="1"/>
          <p:nvPr/>
        </p:nvSpPr>
        <p:spPr>
          <a:xfrm>
            <a:off x="9836378" y="3690350"/>
            <a:ext cx="17443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 소환 크리스탈 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75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8CF1AE99-244C-429C-BB43-71249D174A5B}"/>
              </a:ext>
            </a:extLst>
          </p:cNvPr>
          <p:cNvSpPr txBox="1"/>
          <p:nvPr/>
        </p:nvSpPr>
        <p:spPr>
          <a:xfrm>
            <a:off x="10081805" y="1804164"/>
            <a:ext cx="10486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성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Max : 55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DCE88949-204F-4DF5-8F8E-EADDF8E29AEF}"/>
              </a:ext>
            </a:extLst>
          </p:cNvPr>
          <p:cNvSpPr txBox="1"/>
          <p:nvPr/>
        </p:nvSpPr>
        <p:spPr>
          <a:xfrm>
            <a:off x="10097956" y="2165472"/>
            <a:ext cx="11384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성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Max : 120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3E5FD8D9-35AD-4A90-A400-A58387B38B2A}"/>
              </a:ext>
            </a:extLst>
          </p:cNvPr>
          <p:cNvSpPr txBox="1"/>
          <p:nvPr/>
        </p:nvSpPr>
        <p:spPr>
          <a:xfrm>
            <a:off x="10081805" y="2523092"/>
            <a:ext cx="11384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성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Max : 285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898112FD-8043-4EE9-B768-DE5345545FB2}"/>
              </a:ext>
            </a:extLst>
          </p:cNvPr>
          <p:cNvSpPr txBox="1"/>
          <p:nvPr/>
        </p:nvSpPr>
        <p:spPr>
          <a:xfrm>
            <a:off x="10097956" y="2884400"/>
            <a:ext cx="11384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6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성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Max : 635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332F0419-9554-4BC3-A02D-D378F9FE29DF}"/>
              </a:ext>
            </a:extLst>
          </p:cNvPr>
          <p:cNvSpPr txBox="1"/>
          <p:nvPr/>
        </p:nvSpPr>
        <p:spPr>
          <a:xfrm>
            <a:off x="9683222" y="1499956"/>
            <a:ext cx="20088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Max 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레벨 달성 에너지 소모량</a:t>
            </a: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FEC95060-58D5-4A15-B032-E351054E1EA2}"/>
              </a:ext>
            </a:extLst>
          </p:cNvPr>
          <p:cNvSpPr txBox="1"/>
          <p:nvPr/>
        </p:nvSpPr>
        <p:spPr>
          <a:xfrm>
            <a:off x="9590432" y="5890052"/>
            <a:ext cx="2319866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05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화산 </a:t>
            </a:r>
            <a:r>
              <a:rPr lang="en-US" altLang="ko-KR" sz="105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Hell </a:t>
            </a:r>
            <a:r>
              <a:rPr lang="ko-KR" altLang="en-US" sz="105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시나리오 </a:t>
            </a:r>
            <a:r>
              <a:rPr lang="en-US" altLang="ko-KR" sz="105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r>
              <a:rPr lang="ko-KR" altLang="en-US" sz="105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번 기준</a:t>
            </a:r>
            <a:r>
              <a:rPr lang="en-US" altLang="ko-KR" sz="105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</a:p>
          <a:p>
            <a:pPr algn="r"/>
            <a:r>
              <a:rPr lang="ko-KR" altLang="en-US" sz="105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경험치 획득 </a:t>
            </a:r>
            <a:r>
              <a:rPr lang="en-US" altLang="ko-KR" sz="105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+7900xp</a:t>
            </a:r>
            <a:r>
              <a:rPr lang="en-US" altLang="ko-KR" sz="105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05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에너지 </a:t>
            </a:r>
            <a:r>
              <a:rPr lang="ko-KR" altLang="en-US" sz="105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사용량 </a:t>
            </a:r>
            <a:r>
              <a:rPr lang="en-US" altLang="ko-KR" sz="105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</a:t>
            </a:r>
            <a:endParaRPr lang="ko-KR" altLang="en-US" sz="1050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496BD262-5107-47B0-9FA9-1AE8E9D4DF93}"/>
              </a:ext>
            </a:extLst>
          </p:cNvPr>
          <p:cNvSpPr txBox="1"/>
          <p:nvPr/>
        </p:nvSpPr>
        <p:spPr>
          <a:xfrm>
            <a:off x="9659200" y="3386142"/>
            <a:ext cx="22284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필요한 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성 몬스터의 수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60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마리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8EE2D85C-C386-4DB2-9B01-2355DD73A49D}"/>
              </a:ext>
            </a:extLst>
          </p:cNvPr>
          <p:cNvCxnSpPr/>
          <p:nvPr/>
        </p:nvCxnSpPr>
        <p:spPr>
          <a:xfrm>
            <a:off x="9938867" y="3260771"/>
            <a:ext cx="149847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직선 연결선 171">
            <a:extLst>
              <a:ext uri="{FF2B5EF4-FFF2-40B4-BE49-F238E27FC236}">
                <a16:creationId xmlns:a16="http://schemas.microsoft.com/office/drawing/2014/main" id="{E6BFFD40-B13D-42E6-AA3C-E304F696A2BD}"/>
              </a:ext>
            </a:extLst>
          </p:cNvPr>
          <p:cNvCxnSpPr/>
          <p:nvPr/>
        </p:nvCxnSpPr>
        <p:spPr>
          <a:xfrm>
            <a:off x="9959334" y="4096763"/>
            <a:ext cx="149847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TextBox 172">
            <a:extLst>
              <a:ext uri="{FF2B5EF4-FFF2-40B4-BE49-F238E27FC236}">
                <a16:creationId xmlns:a16="http://schemas.microsoft.com/office/drawing/2014/main" id="{21C56CC6-3093-4886-B5DF-441FF65E22EB}"/>
              </a:ext>
            </a:extLst>
          </p:cNvPr>
          <p:cNvSpPr txBox="1"/>
          <p:nvPr/>
        </p:nvSpPr>
        <p:spPr>
          <a:xfrm>
            <a:off x="9783783" y="4280359"/>
            <a:ext cx="18517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6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성 몬스터를 키우기 위해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..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0D984959-6B4E-4AE9-BB6B-A16D4798B96C}"/>
              </a:ext>
            </a:extLst>
          </p:cNvPr>
          <p:cNvSpPr txBox="1"/>
          <p:nvPr/>
        </p:nvSpPr>
        <p:spPr>
          <a:xfrm>
            <a:off x="9957336" y="4599096"/>
            <a:ext cx="14606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에너지의 </a:t>
            </a:r>
            <a:r>
              <a:rPr lang="ko-KR" altLang="en-US" sz="1200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 </a:t>
            </a:r>
            <a:r>
              <a:rPr lang="en-US" altLang="ko-KR" sz="1200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1095</a:t>
            </a:r>
          </a:p>
          <a:p>
            <a:pPr algn="ctr"/>
            <a:r>
              <a:rPr lang="en-US" altLang="ko-KR" sz="1200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200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한화 약 </a:t>
            </a:r>
            <a:r>
              <a:rPr lang="en-US" altLang="ko-KR" sz="1200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r>
              <a:rPr lang="ko-KR" altLang="en-US" sz="1200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만 </a:t>
            </a:r>
            <a:r>
              <a:rPr lang="en-US" altLang="ko-KR" sz="1200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7</a:t>
            </a:r>
            <a:r>
              <a:rPr lang="ko-KR" altLang="en-US" sz="1200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천원</a:t>
            </a:r>
            <a:r>
              <a:rPr lang="en-US" altLang="ko-KR" sz="1200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498D1326-B277-41A3-96A9-B5788F26128E}"/>
              </a:ext>
            </a:extLst>
          </p:cNvPr>
          <p:cNvSpPr txBox="1"/>
          <p:nvPr/>
        </p:nvSpPr>
        <p:spPr>
          <a:xfrm>
            <a:off x="10038264" y="5099038"/>
            <a:ext cx="13035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크리스탈 수 </a:t>
            </a:r>
            <a:r>
              <a:rPr lang="en-US" altLang="ko-KR" sz="1200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4500</a:t>
            </a:r>
          </a:p>
          <a:p>
            <a:pPr algn="ctr"/>
            <a:r>
              <a:rPr lang="en-US" altLang="ko-KR" sz="1200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200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한화 약 </a:t>
            </a:r>
            <a:r>
              <a:rPr lang="en-US" altLang="ko-KR" sz="1200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</a:t>
            </a:r>
            <a:r>
              <a:rPr lang="ko-KR" altLang="en-US" sz="1200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만원</a:t>
            </a:r>
            <a:r>
              <a:rPr lang="en-US" altLang="ko-KR" sz="1200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</p:txBody>
      </p:sp>
      <p:grpSp>
        <p:nvGrpSpPr>
          <p:cNvPr id="222" name="그룹 221">
            <a:extLst>
              <a:ext uri="{FF2B5EF4-FFF2-40B4-BE49-F238E27FC236}">
                <a16:creationId xmlns:a16="http://schemas.microsoft.com/office/drawing/2014/main" id="{4E5F9331-AA94-400B-8CAB-C74A59D504E4}"/>
              </a:ext>
            </a:extLst>
          </p:cNvPr>
          <p:cNvGrpSpPr/>
          <p:nvPr/>
        </p:nvGrpSpPr>
        <p:grpSpPr>
          <a:xfrm>
            <a:off x="798636" y="1553265"/>
            <a:ext cx="4982750" cy="2592618"/>
            <a:chOff x="1075129" y="1863984"/>
            <a:chExt cx="4982750" cy="2592618"/>
          </a:xfrm>
        </p:grpSpPr>
        <p:grpSp>
          <p:nvGrpSpPr>
            <p:cNvPr id="223" name="그룹 222">
              <a:extLst>
                <a:ext uri="{FF2B5EF4-FFF2-40B4-BE49-F238E27FC236}">
                  <a16:creationId xmlns:a16="http://schemas.microsoft.com/office/drawing/2014/main" id="{31F64742-6993-4798-89E6-3A4BBCC13683}"/>
                </a:ext>
              </a:extLst>
            </p:cNvPr>
            <p:cNvGrpSpPr/>
            <p:nvPr/>
          </p:nvGrpSpPr>
          <p:grpSpPr>
            <a:xfrm>
              <a:off x="1075129" y="1863984"/>
              <a:ext cx="4982750" cy="2109299"/>
              <a:chOff x="762067" y="1740220"/>
              <a:chExt cx="4982750" cy="2109299"/>
            </a:xfrm>
          </p:grpSpPr>
          <p:sp>
            <p:nvSpPr>
              <p:cNvPr id="226" name="직사각형 225">
                <a:extLst>
                  <a:ext uri="{FF2B5EF4-FFF2-40B4-BE49-F238E27FC236}">
                    <a16:creationId xmlns:a16="http://schemas.microsoft.com/office/drawing/2014/main" id="{3B40F1B9-C940-4AC8-9D4E-F044F6F15FF0}"/>
                  </a:ext>
                </a:extLst>
              </p:cNvPr>
              <p:cNvSpPr/>
              <p:nvPr/>
            </p:nvSpPr>
            <p:spPr>
              <a:xfrm>
                <a:off x="1519946" y="2706519"/>
                <a:ext cx="3180522" cy="1143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27" name="TextBox 226">
                <a:extLst>
                  <a:ext uri="{FF2B5EF4-FFF2-40B4-BE49-F238E27FC236}">
                    <a16:creationId xmlns:a16="http://schemas.microsoft.com/office/drawing/2014/main" id="{0B9DE555-1430-4230-B8EE-8B5F39618527}"/>
                  </a:ext>
                </a:extLst>
              </p:cNvPr>
              <p:cNvSpPr txBox="1"/>
              <p:nvPr/>
            </p:nvSpPr>
            <p:spPr>
              <a:xfrm flipH="1">
                <a:off x="1636520" y="2748814"/>
                <a:ext cx="1395383" cy="276999"/>
              </a:xfrm>
              <a:prstGeom prst="rect">
                <a:avLst/>
              </a:prstGeom>
              <a:solidFill>
                <a:srgbClr val="FFD9D9"/>
              </a:solidFill>
              <a:ln w="1905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몬스터 강화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(Lv.)</a:t>
                </a:r>
                <a:endPara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228" name="TextBox 227">
                <a:extLst>
                  <a:ext uri="{FF2B5EF4-FFF2-40B4-BE49-F238E27FC236}">
                    <a16:creationId xmlns:a16="http://schemas.microsoft.com/office/drawing/2014/main" id="{C18263E1-8B81-47C8-B388-2E612B3D6D3C}"/>
                  </a:ext>
                </a:extLst>
              </p:cNvPr>
              <p:cNvSpPr txBox="1"/>
              <p:nvPr/>
            </p:nvSpPr>
            <p:spPr>
              <a:xfrm flipH="1">
                <a:off x="1634299" y="3447725"/>
                <a:ext cx="1395382" cy="276999"/>
              </a:xfrm>
              <a:prstGeom prst="rect">
                <a:avLst/>
              </a:prstGeom>
              <a:solidFill>
                <a:srgbClr val="FFD9D9"/>
              </a:solidFill>
              <a:ln w="1905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나눔바른고딕" panose="020B0603020101020101" pitchFamily="50" charset="-127"/>
                  </a:rPr>
                  <a:t>몬스터 진화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나눔바른고딕" panose="020B0603020101020101" pitchFamily="50" charset="-127"/>
                  </a:rPr>
                  <a:t>(</a:t>
                </a:r>
                <a:r>
                  <a:rPr lang="ko-KR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나눔바른고딕" panose="020B0603020101020101" pitchFamily="50" charset="-127"/>
                  </a:rPr>
                  <a:t>★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나눔바른고딕" panose="020B0603020101020101" pitchFamily="50" charset="-127"/>
                  </a:rPr>
                  <a:t>)</a:t>
                </a:r>
                <a:endPara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나눔바른고딕" panose="020B0603020101020101" pitchFamily="50" charset="-127"/>
                </a:endParaRPr>
              </a:p>
            </p:txBody>
          </p:sp>
          <p:cxnSp>
            <p:nvCxnSpPr>
              <p:cNvPr id="229" name="직선 화살표 연결선 228">
                <a:extLst>
                  <a:ext uri="{FF2B5EF4-FFF2-40B4-BE49-F238E27FC236}">
                    <a16:creationId xmlns:a16="http://schemas.microsoft.com/office/drawing/2014/main" id="{9426201C-72FA-4227-8EDD-ADE926E8FE5D}"/>
                  </a:ext>
                </a:extLst>
              </p:cNvPr>
              <p:cNvCxnSpPr>
                <a:cxnSpLocks/>
                <a:stCxn id="227" idx="2"/>
                <a:endCxn id="228" idx="0"/>
              </p:cNvCxnSpPr>
              <p:nvPr/>
            </p:nvCxnSpPr>
            <p:spPr>
              <a:xfrm flipH="1">
                <a:off x="2331990" y="3025813"/>
                <a:ext cx="2221" cy="421912"/>
              </a:xfrm>
              <a:prstGeom prst="straightConnector1">
                <a:avLst/>
              </a:prstGeom>
              <a:ln>
                <a:solidFill>
                  <a:schemeClr val="bg1">
                    <a:lumMod val="6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0" name="TextBox 229">
                <a:extLst>
                  <a:ext uri="{FF2B5EF4-FFF2-40B4-BE49-F238E27FC236}">
                    <a16:creationId xmlns:a16="http://schemas.microsoft.com/office/drawing/2014/main" id="{57B96ECF-82F9-4629-9D37-30BC076C8003}"/>
                  </a:ext>
                </a:extLst>
              </p:cNvPr>
              <p:cNvSpPr txBox="1"/>
              <p:nvPr/>
            </p:nvSpPr>
            <p:spPr>
              <a:xfrm flipH="1">
                <a:off x="762067" y="1994853"/>
                <a:ext cx="1395384" cy="276999"/>
              </a:xfrm>
              <a:prstGeom prst="rect">
                <a:avLst/>
              </a:prstGeom>
              <a:noFill/>
              <a:ln w="9525">
                <a:solidFill>
                  <a:schemeClr val="bg1">
                    <a:lumMod val="5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소환</a:t>
                </a:r>
                <a:r>
                  <a:rPr lang="ko-KR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을 통해 획득</a:t>
                </a:r>
              </a:p>
            </p:txBody>
          </p:sp>
          <p:sp>
            <p:nvSpPr>
              <p:cNvPr id="231" name="TextBox 230">
                <a:extLst>
                  <a:ext uri="{FF2B5EF4-FFF2-40B4-BE49-F238E27FC236}">
                    <a16:creationId xmlns:a16="http://schemas.microsoft.com/office/drawing/2014/main" id="{00B5F26F-7FDD-4B7E-99B3-9BB35AC8F3FD}"/>
                  </a:ext>
                </a:extLst>
              </p:cNvPr>
              <p:cNvSpPr txBox="1"/>
              <p:nvPr/>
            </p:nvSpPr>
            <p:spPr>
              <a:xfrm flipH="1">
                <a:off x="3200231" y="2748814"/>
                <a:ext cx="1395383" cy="2769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스킬 강화</a:t>
                </a:r>
                <a:endPara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232" name="TextBox 231">
                <a:extLst>
                  <a:ext uri="{FF2B5EF4-FFF2-40B4-BE49-F238E27FC236}">
                    <a16:creationId xmlns:a16="http://schemas.microsoft.com/office/drawing/2014/main" id="{B388F683-C407-4761-9592-84826B5BC6FF}"/>
                  </a:ext>
                </a:extLst>
              </p:cNvPr>
              <p:cNvSpPr txBox="1"/>
              <p:nvPr/>
            </p:nvSpPr>
            <p:spPr>
              <a:xfrm flipH="1">
                <a:off x="3200232" y="3447725"/>
                <a:ext cx="1395383" cy="2769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몬스터 각성</a:t>
                </a:r>
              </a:p>
            </p:txBody>
          </p:sp>
          <p:cxnSp>
            <p:nvCxnSpPr>
              <p:cNvPr id="233" name="직선 연결선 232">
                <a:extLst>
                  <a:ext uri="{FF2B5EF4-FFF2-40B4-BE49-F238E27FC236}">
                    <a16:creationId xmlns:a16="http://schemas.microsoft.com/office/drawing/2014/main" id="{301D258F-C601-4F34-9A4D-F634F35E75E0}"/>
                  </a:ext>
                </a:extLst>
              </p:cNvPr>
              <p:cNvCxnSpPr>
                <a:stCxn id="231" idx="2"/>
                <a:endCxn id="232" idx="0"/>
              </p:cNvCxnSpPr>
              <p:nvPr/>
            </p:nvCxnSpPr>
            <p:spPr>
              <a:xfrm>
                <a:off x="3897922" y="3025813"/>
                <a:ext cx="1" cy="421912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4" name="TextBox 233">
                <a:extLst>
                  <a:ext uri="{FF2B5EF4-FFF2-40B4-BE49-F238E27FC236}">
                    <a16:creationId xmlns:a16="http://schemas.microsoft.com/office/drawing/2014/main" id="{40C5EC3B-68A1-4911-9105-1DE0690AB4BA}"/>
                  </a:ext>
                </a:extLst>
              </p:cNvPr>
              <p:cNvSpPr txBox="1"/>
              <p:nvPr/>
            </p:nvSpPr>
            <p:spPr>
              <a:xfrm flipH="1">
                <a:off x="2412514" y="1994852"/>
                <a:ext cx="1395384" cy="276999"/>
              </a:xfrm>
              <a:prstGeom prst="rect">
                <a:avLst/>
              </a:prstGeom>
              <a:noFill/>
              <a:ln w="9525">
                <a:solidFill>
                  <a:schemeClr val="bg1">
                    <a:lumMod val="5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드롭</a:t>
                </a:r>
                <a:r>
                  <a:rPr lang="ko-KR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을 통해 획득</a:t>
                </a:r>
              </a:p>
            </p:txBody>
          </p:sp>
          <p:cxnSp>
            <p:nvCxnSpPr>
              <p:cNvPr id="235" name="연결선: 꺾임 234">
                <a:extLst>
                  <a:ext uri="{FF2B5EF4-FFF2-40B4-BE49-F238E27FC236}">
                    <a16:creationId xmlns:a16="http://schemas.microsoft.com/office/drawing/2014/main" id="{8E4BAC8E-82B4-49CE-83A8-3FF8B65FF1AA}"/>
                  </a:ext>
                </a:extLst>
              </p:cNvPr>
              <p:cNvCxnSpPr>
                <a:stCxn id="230" idx="2"/>
                <a:endCxn id="226" idx="0"/>
              </p:cNvCxnSpPr>
              <p:nvPr/>
            </p:nvCxnSpPr>
            <p:spPr>
              <a:xfrm rot="16200000" flipH="1">
                <a:off x="2067650" y="1663961"/>
                <a:ext cx="434667" cy="1650448"/>
              </a:xfrm>
              <a:prstGeom prst="bentConnector3">
                <a:avLst/>
              </a:prstGeom>
              <a:ln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연결선: 꺾임 235">
                <a:extLst>
                  <a:ext uri="{FF2B5EF4-FFF2-40B4-BE49-F238E27FC236}">
                    <a16:creationId xmlns:a16="http://schemas.microsoft.com/office/drawing/2014/main" id="{18C49263-67BC-4B0E-AB44-7155BB984468}"/>
                  </a:ext>
                </a:extLst>
              </p:cNvPr>
              <p:cNvCxnSpPr>
                <a:stCxn id="234" idx="2"/>
                <a:endCxn id="226" idx="0"/>
              </p:cNvCxnSpPr>
              <p:nvPr/>
            </p:nvCxnSpPr>
            <p:spPr>
              <a:xfrm rot="16200000" flipH="1">
                <a:off x="2892872" y="2489184"/>
                <a:ext cx="434668" cy="1"/>
              </a:xfrm>
              <a:prstGeom prst="bentConnector3">
                <a:avLst/>
              </a:prstGeom>
              <a:ln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7" name="TextBox 236">
                <a:extLst>
                  <a:ext uri="{FF2B5EF4-FFF2-40B4-BE49-F238E27FC236}">
                    <a16:creationId xmlns:a16="http://schemas.microsoft.com/office/drawing/2014/main" id="{2C52EDD3-8B3E-4B16-B5D3-35A4779B2FC9}"/>
                  </a:ext>
                </a:extLst>
              </p:cNvPr>
              <p:cNvSpPr txBox="1"/>
              <p:nvPr/>
            </p:nvSpPr>
            <p:spPr>
              <a:xfrm flipH="1">
                <a:off x="4050005" y="1994852"/>
                <a:ext cx="1694812" cy="276997"/>
              </a:xfrm>
              <a:prstGeom prst="rect">
                <a:avLst/>
              </a:prstGeom>
              <a:noFill/>
              <a:ln w="9525">
                <a:solidFill>
                  <a:schemeClr val="bg1">
                    <a:lumMod val="5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특별한 경로를 통해 획득</a:t>
                </a:r>
                <a:endPara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cxnSp>
            <p:nvCxnSpPr>
              <p:cNvPr id="238" name="연결선: 꺾임 237">
                <a:extLst>
                  <a:ext uri="{FF2B5EF4-FFF2-40B4-BE49-F238E27FC236}">
                    <a16:creationId xmlns:a16="http://schemas.microsoft.com/office/drawing/2014/main" id="{D06FAB9E-B795-4282-A3DC-5B0384967E9B}"/>
                  </a:ext>
                </a:extLst>
              </p:cNvPr>
              <p:cNvCxnSpPr>
                <a:cxnSpLocks/>
                <a:stCxn id="237" idx="2"/>
                <a:endCxn id="226" idx="0"/>
              </p:cNvCxnSpPr>
              <p:nvPr/>
            </p:nvCxnSpPr>
            <p:spPr>
              <a:xfrm rot="5400000">
                <a:off x="3786474" y="1595582"/>
                <a:ext cx="434670" cy="1787204"/>
              </a:xfrm>
              <a:prstGeom prst="bentConnector3">
                <a:avLst/>
              </a:prstGeom>
              <a:ln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9" name="TextBox 238">
                <a:extLst>
                  <a:ext uri="{FF2B5EF4-FFF2-40B4-BE49-F238E27FC236}">
                    <a16:creationId xmlns:a16="http://schemas.microsoft.com/office/drawing/2014/main" id="{17AF0759-1197-49B7-B9D1-54A288AF712C}"/>
                  </a:ext>
                </a:extLst>
              </p:cNvPr>
              <p:cNvSpPr txBox="1"/>
              <p:nvPr/>
            </p:nvSpPr>
            <p:spPr>
              <a:xfrm flipH="1">
                <a:off x="4050005" y="1740220"/>
                <a:ext cx="327599" cy="25391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(a)</a:t>
                </a:r>
              </a:p>
            </p:txBody>
          </p:sp>
        </p:grpSp>
        <p:sp>
          <p:nvSpPr>
            <p:cNvPr id="224" name="TextBox 223">
              <a:extLst>
                <a:ext uri="{FF2B5EF4-FFF2-40B4-BE49-F238E27FC236}">
                  <a16:creationId xmlns:a16="http://schemas.microsoft.com/office/drawing/2014/main" id="{F24AB9B2-950F-4904-AF8F-7F9D706A7FD2}"/>
                </a:ext>
              </a:extLst>
            </p:cNvPr>
            <p:cNvSpPr txBox="1"/>
            <p:nvPr/>
          </p:nvSpPr>
          <p:spPr>
            <a:xfrm flipH="1">
              <a:off x="2331717" y="4179603"/>
              <a:ext cx="2183099" cy="276999"/>
            </a:xfrm>
            <a:prstGeom prst="rect">
              <a:avLst/>
            </a:prstGeom>
            <a:solidFill>
              <a:srgbClr val="FFD9D9"/>
            </a:solidFill>
            <a:ln w="1905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몬스터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6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성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★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 Max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레벨 달성</a:t>
              </a:r>
            </a:p>
          </p:txBody>
        </p:sp>
        <p:cxnSp>
          <p:nvCxnSpPr>
            <p:cNvPr id="225" name="직선 화살표 연결선 224">
              <a:extLst>
                <a:ext uri="{FF2B5EF4-FFF2-40B4-BE49-F238E27FC236}">
                  <a16:creationId xmlns:a16="http://schemas.microsoft.com/office/drawing/2014/main" id="{9689A39C-4F62-4FAD-A7BF-667A6D57FCB1}"/>
                </a:ext>
              </a:extLst>
            </p:cNvPr>
            <p:cNvCxnSpPr>
              <a:cxnSpLocks/>
              <a:stCxn id="226" idx="2"/>
              <a:endCxn id="224" idx="0"/>
            </p:cNvCxnSpPr>
            <p:nvPr/>
          </p:nvCxnSpPr>
          <p:spPr>
            <a:xfrm flipH="1">
              <a:off x="3423266" y="3973283"/>
              <a:ext cx="3" cy="206320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40" name="직선 연결선 239">
            <a:extLst>
              <a:ext uri="{FF2B5EF4-FFF2-40B4-BE49-F238E27FC236}">
                <a16:creationId xmlns:a16="http://schemas.microsoft.com/office/drawing/2014/main" id="{928A87B7-9204-4C1F-80C1-B22543CDAC18}"/>
              </a:ext>
            </a:extLst>
          </p:cNvPr>
          <p:cNvCxnSpPr/>
          <p:nvPr/>
        </p:nvCxnSpPr>
        <p:spPr>
          <a:xfrm>
            <a:off x="6094932" y="1619854"/>
            <a:ext cx="0" cy="463856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D291843F-385F-4999-8255-96C3FB4C069C}"/>
              </a:ext>
            </a:extLst>
          </p:cNvPr>
          <p:cNvSpPr txBox="1"/>
          <p:nvPr/>
        </p:nvSpPr>
        <p:spPr>
          <a:xfrm>
            <a:off x="179512" y="332656"/>
            <a:ext cx="3725738" cy="477054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r>
              <a:rPr lang="ko-KR" altLang="en-US" sz="25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컨텐츠 진행 구조</a:t>
            </a:r>
            <a:endParaRPr lang="en-US" altLang="ko-KR" sz="25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F1B9BD4D-A351-4692-BBBF-BC11F5B24CC4}"/>
              </a:ext>
            </a:extLst>
          </p:cNvPr>
          <p:cNvSpPr/>
          <p:nvPr/>
        </p:nvSpPr>
        <p:spPr>
          <a:xfrm flipH="1">
            <a:off x="138600" y="332655"/>
            <a:ext cx="45719" cy="47705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AF2B27AD-7A8D-4DC8-A36F-927E1F5D9E8A}"/>
              </a:ext>
            </a:extLst>
          </p:cNvPr>
          <p:cNvGrpSpPr/>
          <p:nvPr/>
        </p:nvGrpSpPr>
        <p:grpSpPr>
          <a:xfrm>
            <a:off x="18288" y="791452"/>
            <a:ext cx="7020790" cy="390991"/>
            <a:chOff x="701040" y="253998"/>
            <a:chExt cx="10853372" cy="579122"/>
          </a:xfrm>
          <a:solidFill>
            <a:schemeClr val="bg1">
              <a:lumMod val="50000"/>
            </a:schemeClr>
          </a:solidFill>
        </p:grpSpPr>
        <p:sp>
          <p:nvSpPr>
            <p:cNvPr id="103" name="화살표: 갈매기형 수장 102">
              <a:extLst>
                <a:ext uri="{FF2B5EF4-FFF2-40B4-BE49-F238E27FC236}">
                  <a16:creationId xmlns:a16="http://schemas.microsoft.com/office/drawing/2014/main" id="{FD9D0F23-F5D3-4918-B51E-E3E6BFE2F17E}"/>
                </a:ext>
              </a:extLst>
            </p:cNvPr>
            <p:cNvSpPr/>
            <p:nvPr/>
          </p:nvSpPr>
          <p:spPr>
            <a:xfrm>
              <a:off x="2918412" y="254000"/>
              <a:ext cx="2326640" cy="579119"/>
            </a:xfrm>
            <a:prstGeom prst="chevr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104" name="화살표: 오각형 103">
              <a:extLst>
                <a:ext uri="{FF2B5EF4-FFF2-40B4-BE49-F238E27FC236}">
                  <a16:creationId xmlns:a16="http://schemas.microsoft.com/office/drawing/2014/main" id="{6B53B26C-6D06-4E60-A8F9-27BAC8E409D6}"/>
                </a:ext>
              </a:extLst>
            </p:cNvPr>
            <p:cNvSpPr/>
            <p:nvPr/>
          </p:nvSpPr>
          <p:spPr>
            <a:xfrm>
              <a:off x="701040" y="254001"/>
              <a:ext cx="2440892" cy="579119"/>
            </a:xfrm>
            <a:prstGeom prst="homePlat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105" name="화살표: 갈매기형 수장 104">
              <a:extLst>
                <a:ext uri="{FF2B5EF4-FFF2-40B4-BE49-F238E27FC236}">
                  <a16:creationId xmlns:a16="http://schemas.microsoft.com/office/drawing/2014/main" id="{79F04D09-F446-42BB-BE46-3F658195C2A6}"/>
                </a:ext>
              </a:extLst>
            </p:cNvPr>
            <p:cNvSpPr/>
            <p:nvPr/>
          </p:nvSpPr>
          <p:spPr>
            <a:xfrm>
              <a:off x="5021532" y="254000"/>
              <a:ext cx="2326640" cy="579119"/>
            </a:xfrm>
            <a:prstGeom prst="chevr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106" name="화살표: 갈매기형 수장 105">
              <a:extLst>
                <a:ext uri="{FF2B5EF4-FFF2-40B4-BE49-F238E27FC236}">
                  <a16:creationId xmlns:a16="http://schemas.microsoft.com/office/drawing/2014/main" id="{F2BC827E-8190-4038-B69C-57E9AA0F4329}"/>
                </a:ext>
              </a:extLst>
            </p:cNvPr>
            <p:cNvSpPr/>
            <p:nvPr/>
          </p:nvSpPr>
          <p:spPr>
            <a:xfrm>
              <a:off x="7124652" y="253999"/>
              <a:ext cx="2326640" cy="579119"/>
            </a:xfrm>
            <a:prstGeom prst="chevr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107" name="화살표: 갈매기형 수장 106">
              <a:extLst>
                <a:ext uri="{FF2B5EF4-FFF2-40B4-BE49-F238E27FC236}">
                  <a16:creationId xmlns:a16="http://schemas.microsoft.com/office/drawing/2014/main" id="{4C09BC5C-BB9C-422B-927E-B8D8C345EF31}"/>
                </a:ext>
              </a:extLst>
            </p:cNvPr>
            <p:cNvSpPr/>
            <p:nvPr/>
          </p:nvSpPr>
          <p:spPr>
            <a:xfrm>
              <a:off x="9227772" y="253998"/>
              <a:ext cx="2326640" cy="579119"/>
            </a:xfrm>
            <a:prstGeom prst="chevr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C5C5ABF8-76D9-44B3-9473-5B4A8330F7AC}"/>
                </a:ext>
              </a:extLst>
            </p:cNvPr>
            <p:cNvSpPr txBox="1"/>
            <p:nvPr/>
          </p:nvSpPr>
          <p:spPr>
            <a:xfrm>
              <a:off x="1091017" y="314668"/>
              <a:ext cx="1660936" cy="4558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b="1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몬스터 육성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E319EF9A-2887-411C-93AB-FD7679F83C9F}"/>
                </a:ext>
              </a:extLst>
            </p:cNvPr>
            <p:cNvSpPr txBox="1"/>
            <p:nvPr/>
          </p:nvSpPr>
          <p:spPr>
            <a:xfrm>
              <a:off x="2962712" y="338395"/>
              <a:ext cx="2223497" cy="4102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>
                      <a:lumMod val="9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</a:t>
              </a:r>
              <a:r>
                <a:rPr lang="ko-KR" altLang="en-US" sz="1200" dirty="0">
                  <a:solidFill>
                    <a:schemeClr val="bg1">
                      <a:lumMod val="9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차 컨텐츠 진입</a:t>
              </a: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7C717688-9EDC-4B5E-8C76-26992210BA52}"/>
                </a:ext>
              </a:extLst>
            </p:cNvPr>
            <p:cNvSpPr txBox="1"/>
            <p:nvPr/>
          </p:nvSpPr>
          <p:spPr>
            <a:xfrm>
              <a:off x="5358344" y="338415"/>
              <a:ext cx="1727709" cy="4102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bg1">
                      <a:lumMod val="9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룬 획득 및 강화</a:t>
              </a: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2B70F677-6E6D-4BD9-B862-36D9F8FB05CF}"/>
                </a:ext>
              </a:extLst>
            </p:cNvPr>
            <p:cNvSpPr txBox="1"/>
            <p:nvPr/>
          </p:nvSpPr>
          <p:spPr>
            <a:xfrm>
              <a:off x="7461463" y="338415"/>
              <a:ext cx="1811963" cy="4102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>
                      <a:lumMod val="9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</a:t>
              </a:r>
              <a:r>
                <a:rPr lang="ko-KR" altLang="en-US" sz="1200" dirty="0">
                  <a:solidFill>
                    <a:schemeClr val="bg1">
                      <a:lumMod val="9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차 컨텐츠 진입</a:t>
              </a: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274A8925-5376-4046-BF59-326C5EFF2FB7}"/>
                </a:ext>
              </a:extLst>
            </p:cNvPr>
            <p:cNvSpPr txBox="1"/>
            <p:nvPr/>
          </p:nvSpPr>
          <p:spPr>
            <a:xfrm>
              <a:off x="9906969" y="338395"/>
              <a:ext cx="786738" cy="4102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>
                      <a:lumMod val="9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ETC.</a:t>
              </a:r>
              <a:endParaRPr lang="ko-KR" altLang="en-US" sz="1200" dirty="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14" name="그룹 113">
            <a:extLst>
              <a:ext uri="{FF2B5EF4-FFF2-40B4-BE49-F238E27FC236}">
                <a16:creationId xmlns:a16="http://schemas.microsoft.com/office/drawing/2014/main" id="{3C4F8686-3F05-4A2C-B89B-64FC0C2FE875}"/>
              </a:ext>
            </a:extLst>
          </p:cNvPr>
          <p:cNvGrpSpPr/>
          <p:nvPr/>
        </p:nvGrpSpPr>
        <p:grpSpPr>
          <a:xfrm>
            <a:off x="602190" y="4379002"/>
            <a:ext cx="4711024" cy="1675615"/>
            <a:chOff x="560509" y="4664889"/>
            <a:chExt cx="4711024" cy="1675615"/>
          </a:xfrm>
        </p:grpSpPr>
        <p:sp>
          <p:nvSpPr>
            <p:cNvPr id="187" name="직사각형 186">
              <a:extLst>
                <a:ext uri="{FF2B5EF4-FFF2-40B4-BE49-F238E27FC236}">
                  <a16:creationId xmlns:a16="http://schemas.microsoft.com/office/drawing/2014/main" id="{6E49BC22-3C77-45DC-94E6-2EF15964384B}"/>
                </a:ext>
              </a:extLst>
            </p:cNvPr>
            <p:cNvSpPr/>
            <p:nvPr/>
          </p:nvSpPr>
          <p:spPr>
            <a:xfrm>
              <a:off x="560509" y="4934101"/>
              <a:ext cx="4711024" cy="140640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188" name="TextBox 187">
              <a:extLst>
                <a:ext uri="{FF2B5EF4-FFF2-40B4-BE49-F238E27FC236}">
                  <a16:creationId xmlns:a16="http://schemas.microsoft.com/office/drawing/2014/main" id="{7C6815B4-32D6-4314-9A77-3A3C95D58AB4}"/>
                </a:ext>
              </a:extLst>
            </p:cNvPr>
            <p:cNvSpPr txBox="1"/>
            <p:nvPr/>
          </p:nvSpPr>
          <p:spPr>
            <a:xfrm flipH="1">
              <a:off x="696429" y="5037046"/>
              <a:ext cx="825594" cy="2462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이벤트</a:t>
              </a:r>
            </a:p>
          </p:txBody>
        </p:sp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DD488FB3-0A4C-4E11-A709-152F29D6359C}"/>
                </a:ext>
              </a:extLst>
            </p:cNvPr>
            <p:cNvSpPr txBox="1"/>
            <p:nvPr/>
          </p:nvSpPr>
          <p:spPr>
            <a:xfrm flipH="1">
              <a:off x="3294984" y="5048056"/>
              <a:ext cx="1875468" cy="2462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빛 </a:t>
              </a:r>
              <a:r>
                <a:rPr lang="ko-KR" altLang="en-US" sz="1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이프리트</a:t>
              </a:r>
              <a:r>
                <a:rPr lang="ko-KR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획득 가능</a:t>
              </a:r>
            </a:p>
          </p:txBody>
        </p:sp>
        <p:sp>
          <p:nvSpPr>
            <p:cNvPr id="190" name="TextBox 189">
              <a:extLst>
                <a:ext uri="{FF2B5EF4-FFF2-40B4-BE49-F238E27FC236}">
                  <a16:creationId xmlns:a16="http://schemas.microsoft.com/office/drawing/2014/main" id="{8743AF44-BEB1-4F97-9F78-3266CAEAC0D1}"/>
                </a:ext>
              </a:extLst>
            </p:cNvPr>
            <p:cNvSpPr txBox="1"/>
            <p:nvPr/>
          </p:nvSpPr>
          <p:spPr>
            <a:xfrm flipH="1">
              <a:off x="696429" y="5345835"/>
              <a:ext cx="825594" cy="2462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길드전</a:t>
              </a:r>
              <a:endPara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1" name="TextBox 190">
              <a:extLst>
                <a:ext uri="{FF2B5EF4-FFF2-40B4-BE49-F238E27FC236}">
                  <a16:creationId xmlns:a16="http://schemas.microsoft.com/office/drawing/2014/main" id="{F8FB580D-C9A6-4BA2-8E16-85498D95AE14}"/>
                </a:ext>
              </a:extLst>
            </p:cNvPr>
            <p:cNvSpPr txBox="1"/>
            <p:nvPr/>
          </p:nvSpPr>
          <p:spPr>
            <a:xfrm flipH="1">
              <a:off x="3301375" y="5350528"/>
              <a:ext cx="1875469" cy="2462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</a:t>
              </a:r>
              <a:r>
                <a:rPr lang="ko-KR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속성 </a:t>
              </a:r>
              <a:r>
                <a:rPr lang="ko-KR" altLang="en-US" sz="1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이프리트</a:t>
              </a:r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/</a:t>
              </a:r>
              <a:r>
                <a:rPr lang="ko-KR" altLang="en-US" sz="1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카우걸</a:t>
              </a:r>
              <a:r>
                <a:rPr lang="ko-KR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획득 가능</a:t>
              </a:r>
            </a:p>
          </p:txBody>
        </p:sp>
        <p:sp>
          <p:nvSpPr>
            <p:cNvPr id="192" name="TextBox 191">
              <a:extLst>
                <a:ext uri="{FF2B5EF4-FFF2-40B4-BE49-F238E27FC236}">
                  <a16:creationId xmlns:a16="http://schemas.microsoft.com/office/drawing/2014/main" id="{F01E7972-2ACF-4806-98A5-989C322B3D14}"/>
                </a:ext>
              </a:extLst>
            </p:cNvPr>
            <p:cNvSpPr txBox="1"/>
            <p:nvPr/>
          </p:nvSpPr>
          <p:spPr>
            <a:xfrm flipH="1">
              <a:off x="696430" y="5645456"/>
              <a:ext cx="820147" cy="2462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조합 </a:t>
              </a:r>
              <a:r>
                <a:rPr lang="ko-KR" altLang="en-US" sz="1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마법진</a:t>
              </a:r>
              <a:endPara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3" name="TextBox 192">
              <a:extLst>
                <a:ext uri="{FF2B5EF4-FFF2-40B4-BE49-F238E27FC236}">
                  <a16:creationId xmlns:a16="http://schemas.microsoft.com/office/drawing/2014/main" id="{E80BBE42-E7B6-4DC0-8E53-7DC7714085D6}"/>
                </a:ext>
              </a:extLst>
            </p:cNvPr>
            <p:cNvSpPr txBox="1"/>
            <p:nvPr/>
          </p:nvSpPr>
          <p:spPr>
            <a:xfrm flipH="1">
              <a:off x="3301378" y="5654675"/>
              <a:ext cx="1870268" cy="2462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6</a:t>
              </a:r>
              <a:r>
                <a:rPr lang="ko-KR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종의 태생</a:t>
              </a:r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5</a:t>
              </a:r>
              <a:r>
                <a:rPr lang="ko-KR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성 몬스터 획득 가능</a:t>
              </a:r>
            </a:p>
          </p:txBody>
        </p:sp>
        <p:sp>
          <p:nvSpPr>
            <p:cNvPr id="194" name="TextBox 193">
              <a:extLst>
                <a:ext uri="{FF2B5EF4-FFF2-40B4-BE49-F238E27FC236}">
                  <a16:creationId xmlns:a16="http://schemas.microsoft.com/office/drawing/2014/main" id="{092C6ABF-8729-4CAD-9F68-B33E31EB20B1}"/>
                </a:ext>
              </a:extLst>
            </p:cNvPr>
            <p:cNvSpPr txBox="1"/>
            <p:nvPr/>
          </p:nvSpPr>
          <p:spPr>
            <a:xfrm flipH="1">
              <a:off x="696430" y="5958822"/>
              <a:ext cx="820147" cy="2462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소환</a:t>
              </a:r>
            </a:p>
          </p:txBody>
        </p:sp>
        <p:sp>
          <p:nvSpPr>
            <p:cNvPr id="195" name="TextBox 194">
              <a:extLst>
                <a:ext uri="{FF2B5EF4-FFF2-40B4-BE49-F238E27FC236}">
                  <a16:creationId xmlns:a16="http://schemas.microsoft.com/office/drawing/2014/main" id="{F9DEB7C9-AF85-4D33-882C-244C2789CB9E}"/>
                </a:ext>
              </a:extLst>
            </p:cNvPr>
            <p:cNvSpPr txBox="1"/>
            <p:nvPr/>
          </p:nvSpPr>
          <p:spPr>
            <a:xfrm flipH="1">
              <a:off x="3294981" y="5957076"/>
              <a:ext cx="1875469" cy="2462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빛</a:t>
              </a:r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/</a:t>
              </a:r>
              <a:r>
                <a:rPr lang="ko-KR" altLang="en-US" sz="1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암속성</a:t>
              </a:r>
              <a:r>
                <a:rPr lang="ko-KR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몬스터 획득 가능</a:t>
              </a:r>
            </a:p>
          </p:txBody>
        </p:sp>
        <p:sp>
          <p:nvSpPr>
            <p:cNvPr id="196" name="TextBox 195">
              <a:extLst>
                <a:ext uri="{FF2B5EF4-FFF2-40B4-BE49-F238E27FC236}">
                  <a16:creationId xmlns:a16="http://schemas.microsoft.com/office/drawing/2014/main" id="{A8791F20-2466-4A90-90A0-C639F4BC0F19}"/>
                </a:ext>
              </a:extLst>
            </p:cNvPr>
            <p:cNvSpPr txBox="1"/>
            <p:nvPr/>
          </p:nvSpPr>
          <p:spPr>
            <a:xfrm flipH="1">
              <a:off x="1784457" y="5042887"/>
              <a:ext cx="1220400" cy="2462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고대의 주화</a:t>
              </a:r>
            </a:p>
          </p:txBody>
        </p:sp>
        <p:sp>
          <p:nvSpPr>
            <p:cNvPr id="197" name="TextBox 196">
              <a:extLst>
                <a:ext uri="{FF2B5EF4-FFF2-40B4-BE49-F238E27FC236}">
                  <a16:creationId xmlns:a16="http://schemas.microsoft.com/office/drawing/2014/main" id="{82C47A2F-6C3E-4F03-837B-15D80CE3B243}"/>
                </a:ext>
              </a:extLst>
            </p:cNvPr>
            <p:cNvSpPr txBox="1"/>
            <p:nvPr/>
          </p:nvSpPr>
          <p:spPr>
            <a:xfrm flipH="1">
              <a:off x="1784457" y="5345836"/>
              <a:ext cx="1220400" cy="2462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길드 포인트</a:t>
              </a:r>
            </a:p>
          </p:txBody>
        </p: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381631B1-0C8D-4CBF-9C99-7BC911615400}"/>
                </a:ext>
              </a:extLst>
            </p:cNvPr>
            <p:cNvSpPr txBox="1"/>
            <p:nvPr/>
          </p:nvSpPr>
          <p:spPr>
            <a:xfrm flipH="1">
              <a:off x="1784457" y="5648713"/>
              <a:ext cx="1220400" cy="2462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특정 재료 몬스터</a:t>
              </a:r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33EDC028-2717-4B91-B90F-E4CB4626ABFB}"/>
                </a:ext>
              </a:extLst>
            </p:cNvPr>
            <p:cNvSpPr txBox="1"/>
            <p:nvPr/>
          </p:nvSpPr>
          <p:spPr>
            <a:xfrm flipH="1">
              <a:off x="1784457" y="5957078"/>
              <a:ext cx="1220400" cy="2462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빛과 어둠의 소환서</a:t>
              </a:r>
            </a:p>
          </p:txBody>
        </p:sp>
        <p:cxnSp>
          <p:nvCxnSpPr>
            <p:cNvPr id="201" name="직선 화살표 연결선 200">
              <a:extLst>
                <a:ext uri="{FF2B5EF4-FFF2-40B4-BE49-F238E27FC236}">
                  <a16:creationId xmlns:a16="http://schemas.microsoft.com/office/drawing/2014/main" id="{EBA21515-3E9C-4D11-901A-36873280701A}"/>
                </a:ext>
              </a:extLst>
            </p:cNvPr>
            <p:cNvCxnSpPr>
              <a:cxnSpLocks/>
              <a:stCxn id="188" idx="1"/>
              <a:endCxn id="196" idx="3"/>
            </p:cNvCxnSpPr>
            <p:nvPr/>
          </p:nvCxnSpPr>
          <p:spPr>
            <a:xfrm>
              <a:off x="1522023" y="5160157"/>
              <a:ext cx="262434" cy="5841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직선 화살표 연결선 201">
              <a:extLst>
                <a:ext uri="{FF2B5EF4-FFF2-40B4-BE49-F238E27FC236}">
                  <a16:creationId xmlns:a16="http://schemas.microsoft.com/office/drawing/2014/main" id="{FE7D485B-2534-4B64-9D0E-648661538E64}"/>
                </a:ext>
              </a:extLst>
            </p:cNvPr>
            <p:cNvCxnSpPr>
              <a:cxnSpLocks/>
              <a:stCxn id="190" idx="1"/>
              <a:endCxn id="197" idx="3"/>
            </p:cNvCxnSpPr>
            <p:nvPr/>
          </p:nvCxnSpPr>
          <p:spPr>
            <a:xfrm>
              <a:off x="1522023" y="5468946"/>
              <a:ext cx="262434" cy="1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직선 화살표 연결선 202">
              <a:extLst>
                <a:ext uri="{FF2B5EF4-FFF2-40B4-BE49-F238E27FC236}">
                  <a16:creationId xmlns:a16="http://schemas.microsoft.com/office/drawing/2014/main" id="{69FB022B-0C60-4DC4-BD53-EAEF5DDE92AE}"/>
                </a:ext>
              </a:extLst>
            </p:cNvPr>
            <p:cNvCxnSpPr>
              <a:cxnSpLocks/>
              <a:stCxn id="192" idx="1"/>
              <a:endCxn id="199" idx="3"/>
            </p:cNvCxnSpPr>
            <p:nvPr/>
          </p:nvCxnSpPr>
          <p:spPr>
            <a:xfrm>
              <a:off x="1516577" y="5768567"/>
              <a:ext cx="267880" cy="3257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직선 화살표 연결선 203">
              <a:extLst>
                <a:ext uri="{FF2B5EF4-FFF2-40B4-BE49-F238E27FC236}">
                  <a16:creationId xmlns:a16="http://schemas.microsoft.com/office/drawing/2014/main" id="{03571254-7A03-4A0F-A20D-4B20DBBD5DC6}"/>
                </a:ext>
              </a:extLst>
            </p:cNvPr>
            <p:cNvCxnSpPr>
              <a:cxnSpLocks/>
              <a:stCxn id="194" idx="1"/>
              <a:endCxn id="200" idx="3"/>
            </p:cNvCxnSpPr>
            <p:nvPr/>
          </p:nvCxnSpPr>
          <p:spPr>
            <a:xfrm flipV="1">
              <a:off x="1516577" y="6080189"/>
              <a:ext cx="267880" cy="1744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직선 화살표 연결선 204">
              <a:extLst>
                <a:ext uri="{FF2B5EF4-FFF2-40B4-BE49-F238E27FC236}">
                  <a16:creationId xmlns:a16="http://schemas.microsoft.com/office/drawing/2014/main" id="{84AD18EA-8C82-43D9-8BCC-B8B9E67C04B9}"/>
                </a:ext>
              </a:extLst>
            </p:cNvPr>
            <p:cNvCxnSpPr>
              <a:cxnSpLocks/>
              <a:stCxn id="196" idx="1"/>
              <a:endCxn id="189" idx="3"/>
            </p:cNvCxnSpPr>
            <p:nvPr/>
          </p:nvCxnSpPr>
          <p:spPr>
            <a:xfrm>
              <a:off x="3004857" y="5165998"/>
              <a:ext cx="290127" cy="5169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직선 화살표 연결선 205">
              <a:extLst>
                <a:ext uri="{FF2B5EF4-FFF2-40B4-BE49-F238E27FC236}">
                  <a16:creationId xmlns:a16="http://schemas.microsoft.com/office/drawing/2014/main" id="{4D5357BC-D9B8-4C98-AE93-A11DBA1D2F62}"/>
                </a:ext>
              </a:extLst>
            </p:cNvPr>
            <p:cNvCxnSpPr>
              <a:cxnSpLocks/>
              <a:stCxn id="197" idx="1"/>
              <a:endCxn id="191" idx="3"/>
            </p:cNvCxnSpPr>
            <p:nvPr/>
          </p:nvCxnSpPr>
          <p:spPr>
            <a:xfrm>
              <a:off x="3004857" y="5468947"/>
              <a:ext cx="296518" cy="4692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직선 화살표 연결선 206">
              <a:extLst>
                <a:ext uri="{FF2B5EF4-FFF2-40B4-BE49-F238E27FC236}">
                  <a16:creationId xmlns:a16="http://schemas.microsoft.com/office/drawing/2014/main" id="{CA45374B-F1E0-4F13-99D9-7F479AE3C56F}"/>
                </a:ext>
              </a:extLst>
            </p:cNvPr>
            <p:cNvCxnSpPr>
              <a:cxnSpLocks/>
              <a:stCxn id="199" idx="1"/>
              <a:endCxn id="193" idx="3"/>
            </p:cNvCxnSpPr>
            <p:nvPr/>
          </p:nvCxnSpPr>
          <p:spPr>
            <a:xfrm>
              <a:off x="3004857" y="5771824"/>
              <a:ext cx="296521" cy="5962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직선 화살표 연결선 207">
              <a:extLst>
                <a:ext uri="{FF2B5EF4-FFF2-40B4-BE49-F238E27FC236}">
                  <a16:creationId xmlns:a16="http://schemas.microsoft.com/office/drawing/2014/main" id="{F51A1BAE-F0B0-4759-A6BB-5932EBE2B61B}"/>
                </a:ext>
              </a:extLst>
            </p:cNvPr>
            <p:cNvCxnSpPr>
              <a:cxnSpLocks/>
              <a:stCxn id="200" idx="1"/>
              <a:endCxn id="195" idx="3"/>
            </p:cNvCxnSpPr>
            <p:nvPr/>
          </p:nvCxnSpPr>
          <p:spPr>
            <a:xfrm flipV="1">
              <a:off x="3004857" y="6080187"/>
              <a:ext cx="290124" cy="2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9" name="TextBox 208">
              <a:extLst>
                <a:ext uri="{FF2B5EF4-FFF2-40B4-BE49-F238E27FC236}">
                  <a16:creationId xmlns:a16="http://schemas.microsoft.com/office/drawing/2014/main" id="{8FE8AD07-2D92-430C-BEC3-9EE764A95DDC}"/>
                </a:ext>
              </a:extLst>
            </p:cNvPr>
            <p:cNvSpPr txBox="1"/>
            <p:nvPr/>
          </p:nvSpPr>
          <p:spPr>
            <a:xfrm flipH="1">
              <a:off x="674755" y="4664889"/>
              <a:ext cx="327599" cy="25391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(a)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977247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TextBox 99">
            <a:extLst>
              <a:ext uri="{FF2B5EF4-FFF2-40B4-BE49-F238E27FC236}">
                <a16:creationId xmlns:a16="http://schemas.microsoft.com/office/drawing/2014/main" id="{12015FCE-468A-44B6-BBD0-343B156C788B}"/>
              </a:ext>
            </a:extLst>
          </p:cNvPr>
          <p:cNvSpPr txBox="1"/>
          <p:nvPr/>
        </p:nvSpPr>
        <p:spPr>
          <a:xfrm>
            <a:off x="6501804" y="1826034"/>
            <a:ext cx="8659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스킬 강화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59F5763-3D12-4065-B130-4D3B5651C207}"/>
              </a:ext>
            </a:extLst>
          </p:cNvPr>
          <p:cNvSpPr txBox="1"/>
          <p:nvPr/>
        </p:nvSpPr>
        <p:spPr>
          <a:xfrm>
            <a:off x="6501804" y="5001266"/>
            <a:ext cx="5052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각성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BDF1CE2-10B0-4565-A929-D01EF5383C04}"/>
              </a:ext>
            </a:extLst>
          </p:cNvPr>
          <p:cNvSpPr txBox="1"/>
          <p:nvPr/>
        </p:nvSpPr>
        <p:spPr>
          <a:xfrm flipH="1">
            <a:off x="7685193" y="1846766"/>
            <a:ext cx="3613365" cy="276999"/>
          </a:xfrm>
          <a:prstGeom prst="rect">
            <a:avLst/>
          </a:prstGeom>
          <a:noFill/>
          <a:ln>
            <a:noFill/>
            <a:prstDash val="sysDot"/>
          </a:ln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동일한 몬스터를 재료로 사용하여 스킬을 강화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54C674BA-8351-4A3C-ACFF-D66AD593F897}"/>
              </a:ext>
            </a:extLst>
          </p:cNvPr>
          <p:cNvSpPr txBox="1"/>
          <p:nvPr/>
        </p:nvSpPr>
        <p:spPr>
          <a:xfrm flipH="1">
            <a:off x="7685193" y="2200424"/>
            <a:ext cx="3752091" cy="461665"/>
          </a:xfrm>
          <a:prstGeom prst="rect">
            <a:avLst/>
          </a:prstGeom>
          <a:noFill/>
          <a:ln>
            <a:noFill/>
            <a:prstDash val="sysDot"/>
          </a:ln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일반적으로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성 몬스터 이상은 구하기 어려우므로 </a:t>
            </a:r>
            <a:r>
              <a:rPr lang="en-US" altLang="ko-KR" sz="1200" b="1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</a:t>
            </a:r>
            <a:r>
              <a:rPr lang="ko-KR" altLang="en-US" sz="1200" b="1" dirty="0" err="1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데빌몬</a:t>
            </a:r>
            <a:r>
              <a:rPr lang="en-US" altLang="ko-KR" sz="1200" b="1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’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이라는 재화를 통해 스킬 강화 가능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03098151-EF02-4CD3-AEEA-E95B604B8C29}"/>
              </a:ext>
            </a:extLst>
          </p:cNvPr>
          <p:cNvSpPr txBox="1"/>
          <p:nvPr/>
        </p:nvSpPr>
        <p:spPr>
          <a:xfrm flipH="1">
            <a:off x="7685193" y="5022640"/>
            <a:ext cx="3033126" cy="276999"/>
          </a:xfrm>
          <a:prstGeom prst="rect">
            <a:avLst/>
          </a:prstGeom>
          <a:noFill/>
          <a:ln>
            <a:noFill/>
            <a:prstDash val="sysDot"/>
          </a:ln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요일 던전에서  속성 정수를 획득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C1AE7B16-D0A6-457F-88CB-194E610E5C72}"/>
              </a:ext>
            </a:extLst>
          </p:cNvPr>
          <p:cNvCxnSpPr/>
          <p:nvPr/>
        </p:nvCxnSpPr>
        <p:spPr>
          <a:xfrm>
            <a:off x="6094932" y="1620554"/>
            <a:ext cx="0" cy="463856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2" name="그룹 151">
            <a:extLst>
              <a:ext uri="{FF2B5EF4-FFF2-40B4-BE49-F238E27FC236}">
                <a16:creationId xmlns:a16="http://schemas.microsoft.com/office/drawing/2014/main" id="{F3A96F44-228D-4564-8306-044496CCEDBE}"/>
              </a:ext>
            </a:extLst>
          </p:cNvPr>
          <p:cNvGrpSpPr/>
          <p:nvPr/>
        </p:nvGrpSpPr>
        <p:grpSpPr>
          <a:xfrm>
            <a:off x="798636" y="1553265"/>
            <a:ext cx="4982750" cy="2592618"/>
            <a:chOff x="1075129" y="1863984"/>
            <a:chExt cx="4982750" cy="2592618"/>
          </a:xfrm>
        </p:grpSpPr>
        <p:grpSp>
          <p:nvGrpSpPr>
            <p:cNvPr id="153" name="그룹 152">
              <a:extLst>
                <a:ext uri="{FF2B5EF4-FFF2-40B4-BE49-F238E27FC236}">
                  <a16:creationId xmlns:a16="http://schemas.microsoft.com/office/drawing/2014/main" id="{60A4FCE5-F3FB-4C12-94A0-C30A28C1A7E4}"/>
                </a:ext>
              </a:extLst>
            </p:cNvPr>
            <p:cNvGrpSpPr/>
            <p:nvPr/>
          </p:nvGrpSpPr>
          <p:grpSpPr>
            <a:xfrm>
              <a:off x="1075129" y="1863984"/>
              <a:ext cx="4982750" cy="2109299"/>
              <a:chOff x="762067" y="1740220"/>
              <a:chExt cx="4982750" cy="2109299"/>
            </a:xfrm>
          </p:grpSpPr>
          <p:sp>
            <p:nvSpPr>
              <p:cNvPr id="157" name="직사각형 156">
                <a:extLst>
                  <a:ext uri="{FF2B5EF4-FFF2-40B4-BE49-F238E27FC236}">
                    <a16:creationId xmlns:a16="http://schemas.microsoft.com/office/drawing/2014/main" id="{98267438-A98B-4E00-8547-453B58A14D2E}"/>
                  </a:ext>
                </a:extLst>
              </p:cNvPr>
              <p:cNvSpPr/>
              <p:nvPr/>
            </p:nvSpPr>
            <p:spPr>
              <a:xfrm>
                <a:off x="1519946" y="2706519"/>
                <a:ext cx="3180522" cy="1143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02E1F0DE-CA41-40F4-B8D2-9292BFE9DEEE}"/>
                  </a:ext>
                </a:extLst>
              </p:cNvPr>
              <p:cNvSpPr txBox="1"/>
              <p:nvPr/>
            </p:nvSpPr>
            <p:spPr>
              <a:xfrm flipH="1">
                <a:off x="1636520" y="2748814"/>
                <a:ext cx="1395383" cy="2769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몬스터 강화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(Lv.)</a:t>
                </a:r>
                <a:endPara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738412B4-8C54-4A50-BEE3-86CACDA2AFFE}"/>
                  </a:ext>
                </a:extLst>
              </p:cNvPr>
              <p:cNvSpPr txBox="1"/>
              <p:nvPr/>
            </p:nvSpPr>
            <p:spPr>
              <a:xfrm flipH="1">
                <a:off x="1634299" y="3447725"/>
                <a:ext cx="1395382" cy="2769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나눔바른고딕" panose="020B0603020101020101" pitchFamily="50" charset="-127"/>
                  </a:rPr>
                  <a:t>몬스터 진화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나눔바른고딕" panose="020B0603020101020101" pitchFamily="50" charset="-127"/>
                  </a:rPr>
                  <a:t>(</a:t>
                </a:r>
                <a:r>
                  <a:rPr lang="ko-KR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나눔바른고딕" panose="020B0603020101020101" pitchFamily="50" charset="-127"/>
                  </a:rPr>
                  <a:t>★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나눔바른고딕" panose="020B0603020101020101" pitchFamily="50" charset="-127"/>
                  </a:rPr>
                  <a:t>)</a:t>
                </a:r>
                <a:endPara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나눔바른고딕" panose="020B0603020101020101" pitchFamily="50" charset="-127"/>
                </a:endParaRPr>
              </a:p>
            </p:txBody>
          </p:sp>
          <p:cxnSp>
            <p:nvCxnSpPr>
              <p:cNvPr id="160" name="직선 화살표 연결선 159">
                <a:extLst>
                  <a:ext uri="{FF2B5EF4-FFF2-40B4-BE49-F238E27FC236}">
                    <a16:creationId xmlns:a16="http://schemas.microsoft.com/office/drawing/2014/main" id="{31B1EB72-9E52-43DF-AD1E-0714978E618E}"/>
                  </a:ext>
                </a:extLst>
              </p:cNvPr>
              <p:cNvCxnSpPr>
                <a:cxnSpLocks/>
                <a:stCxn id="158" idx="2"/>
                <a:endCxn id="159" idx="0"/>
              </p:cNvCxnSpPr>
              <p:nvPr/>
            </p:nvCxnSpPr>
            <p:spPr>
              <a:xfrm flipH="1">
                <a:off x="2331990" y="3025813"/>
                <a:ext cx="2221" cy="421912"/>
              </a:xfrm>
              <a:prstGeom prst="straightConnector1">
                <a:avLst/>
              </a:prstGeom>
              <a:ln>
                <a:solidFill>
                  <a:schemeClr val="bg1">
                    <a:lumMod val="6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E14269C2-FD87-49FA-990F-2519A5795D48}"/>
                  </a:ext>
                </a:extLst>
              </p:cNvPr>
              <p:cNvSpPr txBox="1"/>
              <p:nvPr/>
            </p:nvSpPr>
            <p:spPr>
              <a:xfrm flipH="1">
                <a:off x="762067" y="1994853"/>
                <a:ext cx="1395384" cy="276999"/>
              </a:xfrm>
              <a:prstGeom prst="rect">
                <a:avLst/>
              </a:prstGeom>
              <a:noFill/>
              <a:ln w="9525">
                <a:solidFill>
                  <a:schemeClr val="bg1">
                    <a:lumMod val="5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소환</a:t>
                </a:r>
                <a:r>
                  <a:rPr lang="ko-KR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을 통해 획득</a:t>
                </a:r>
              </a:p>
            </p:txBody>
          </p:sp>
          <p:sp>
            <p:nvSpPr>
              <p:cNvPr id="162" name="TextBox 161">
                <a:extLst>
                  <a:ext uri="{FF2B5EF4-FFF2-40B4-BE49-F238E27FC236}">
                    <a16:creationId xmlns:a16="http://schemas.microsoft.com/office/drawing/2014/main" id="{82A78174-70C2-4ECE-8804-4FA9F3251665}"/>
                  </a:ext>
                </a:extLst>
              </p:cNvPr>
              <p:cNvSpPr txBox="1"/>
              <p:nvPr/>
            </p:nvSpPr>
            <p:spPr>
              <a:xfrm flipH="1">
                <a:off x="3200231" y="2748814"/>
                <a:ext cx="1395383" cy="276999"/>
              </a:xfrm>
              <a:prstGeom prst="rect">
                <a:avLst/>
              </a:prstGeom>
              <a:solidFill>
                <a:srgbClr val="FFD9D9"/>
              </a:solidFill>
              <a:ln w="1905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스킬 강화</a:t>
                </a:r>
                <a:endPara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63" name="TextBox 162">
                <a:extLst>
                  <a:ext uri="{FF2B5EF4-FFF2-40B4-BE49-F238E27FC236}">
                    <a16:creationId xmlns:a16="http://schemas.microsoft.com/office/drawing/2014/main" id="{D1DD6FCD-A062-4F10-962D-FA6D6CFF8076}"/>
                  </a:ext>
                </a:extLst>
              </p:cNvPr>
              <p:cNvSpPr txBox="1"/>
              <p:nvPr/>
            </p:nvSpPr>
            <p:spPr>
              <a:xfrm flipH="1">
                <a:off x="3200232" y="3447725"/>
                <a:ext cx="1395383" cy="276999"/>
              </a:xfrm>
              <a:prstGeom prst="rect">
                <a:avLst/>
              </a:prstGeom>
              <a:solidFill>
                <a:srgbClr val="FFD9D9"/>
              </a:solidFill>
              <a:ln w="1905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몬스터 각성</a:t>
                </a:r>
              </a:p>
            </p:txBody>
          </p:sp>
          <p:cxnSp>
            <p:nvCxnSpPr>
              <p:cNvPr id="164" name="직선 연결선 163">
                <a:extLst>
                  <a:ext uri="{FF2B5EF4-FFF2-40B4-BE49-F238E27FC236}">
                    <a16:creationId xmlns:a16="http://schemas.microsoft.com/office/drawing/2014/main" id="{921B7558-F339-4401-B6C7-99838D6FA3E5}"/>
                  </a:ext>
                </a:extLst>
              </p:cNvPr>
              <p:cNvCxnSpPr>
                <a:stCxn id="162" idx="2"/>
                <a:endCxn id="163" idx="0"/>
              </p:cNvCxnSpPr>
              <p:nvPr/>
            </p:nvCxnSpPr>
            <p:spPr>
              <a:xfrm>
                <a:off x="3897922" y="3025813"/>
                <a:ext cx="1" cy="421912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FE09AB99-93D2-41CF-9A58-7262FD4E1E2B}"/>
                  </a:ext>
                </a:extLst>
              </p:cNvPr>
              <p:cNvSpPr txBox="1"/>
              <p:nvPr/>
            </p:nvSpPr>
            <p:spPr>
              <a:xfrm flipH="1">
                <a:off x="2412514" y="1994852"/>
                <a:ext cx="1395384" cy="276999"/>
              </a:xfrm>
              <a:prstGeom prst="rect">
                <a:avLst/>
              </a:prstGeom>
              <a:noFill/>
              <a:ln w="9525">
                <a:solidFill>
                  <a:schemeClr val="bg1">
                    <a:lumMod val="5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드롭</a:t>
                </a:r>
                <a:r>
                  <a:rPr lang="ko-KR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을 통해 획득</a:t>
                </a:r>
              </a:p>
            </p:txBody>
          </p:sp>
          <p:cxnSp>
            <p:nvCxnSpPr>
              <p:cNvPr id="166" name="연결선: 꺾임 165">
                <a:extLst>
                  <a:ext uri="{FF2B5EF4-FFF2-40B4-BE49-F238E27FC236}">
                    <a16:creationId xmlns:a16="http://schemas.microsoft.com/office/drawing/2014/main" id="{42F53114-C099-4436-A061-36FEDA9A996F}"/>
                  </a:ext>
                </a:extLst>
              </p:cNvPr>
              <p:cNvCxnSpPr>
                <a:stCxn id="161" idx="2"/>
                <a:endCxn id="157" idx="0"/>
              </p:cNvCxnSpPr>
              <p:nvPr/>
            </p:nvCxnSpPr>
            <p:spPr>
              <a:xfrm rot="16200000" flipH="1">
                <a:off x="2067650" y="1663961"/>
                <a:ext cx="434667" cy="1650448"/>
              </a:xfrm>
              <a:prstGeom prst="bentConnector3">
                <a:avLst/>
              </a:prstGeom>
              <a:ln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연결선: 꺾임 166">
                <a:extLst>
                  <a:ext uri="{FF2B5EF4-FFF2-40B4-BE49-F238E27FC236}">
                    <a16:creationId xmlns:a16="http://schemas.microsoft.com/office/drawing/2014/main" id="{850DE635-9817-4977-9748-1DB71BC4E156}"/>
                  </a:ext>
                </a:extLst>
              </p:cNvPr>
              <p:cNvCxnSpPr>
                <a:stCxn id="165" idx="2"/>
                <a:endCxn id="157" idx="0"/>
              </p:cNvCxnSpPr>
              <p:nvPr/>
            </p:nvCxnSpPr>
            <p:spPr>
              <a:xfrm rot="16200000" flipH="1">
                <a:off x="2892872" y="2489184"/>
                <a:ext cx="434668" cy="1"/>
              </a:xfrm>
              <a:prstGeom prst="bentConnector3">
                <a:avLst/>
              </a:prstGeom>
              <a:ln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8" name="TextBox 167">
                <a:extLst>
                  <a:ext uri="{FF2B5EF4-FFF2-40B4-BE49-F238E27FC236}">
                    <a16:creationId xmlns:a16="http://schemas.microsoft.com/office/drawing/2014/main" id="{61D6A854-07BB-45DF-8BCF-11F29A356823}"/>
                  </a:ext>
                </a:extLst>
              </p:cNvPr>
              <p:cNvSpPr txBox="1"/>
              <p:nvPr/>
            </p:nvSpPr>
            <p:spPr>
              <a:xfrm flipH="1">
                <a:off x="4050005" y="1994852"/>
                <a:ext cx="1694812" cy="276997"/>
              </a:xfrm>
              <a:prstGeom prst="rect">
                <a:avLst/>
              </a:prstGeom>
              <a:noFill/>
              <a:ln w="9525">
                <a:solidFill>
                  <a:schemeClr val="bg1">
                    <a:lumMod val="5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특별한 경로를 통해 획득</a:t>
                </a:r>
                <a:endPara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cxnSp>
            <p:nvCxnSpPr>
              <p:cNvPr id="169" name="연결선: 꺾임 168">
                <a:extLst>
                  <a:ext uri="{FF2B5EF4-FFF2-40B4-BE49-F238E27FC236}">
                    <a16:creationId xmlns:a16="http://schemas.microsoft.com/office/drawing/2014/main" id="{32C78E08-1760-4E94-9955-9F7321B666E6}"/>
                  </a:ext>
                </a:extLst>
              </p:cNvPr>
              <p:cNvCxnSpPr>
                <a:cxnSpLocks/>
                <a:stCxn id="168" idx="2"/>
                <a:endCxn id="157" idx="0"/>
              </p:cNvCxnSpPr>
              <p:nvPr/>
            </p:nvCxnSpPr>
            <p:spPr>
              <a:xfrm rot="5400000">
                <a:off x="3786474" y="1595582"/>
                <a:ext cx="434670" cy="1787204"/>
              </a:xfrm>
              <a:prstGeom prst="bentConnector3">
                <a:avLst/>
              </a:prstGeom>
              <a:ln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0" name="TextBox 169">
                <a:extLst>
                  <a:ext uri="{FF2B5EF4-FFF2-40B4-BE49-F238E27FC236}">
                    <a16:creationId xmlns:a16="http://schemas.microsoft.com/office/drawing/2014/main" id="{B03BAC9B-E5E2-4AB3-8EF4-D5EE4203887A}"/>
                  </a:ext>
                </a:extLst>
              </p:cNvPr>
              <p:cNvSpPr txBox="1"/>
              <p:nvPr/>
            </p:nvSpPr>
            <p:spPr>
              <a:xfrm flipH="1">
                <a:off x="4050005" y="1740220"/>
                <a:ext cx="327599" cy="25391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(a)</a:t>
                </a:r>
              </a:p>
            </p:txBody>
          </p:sp>
        </p:grp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9230167E-D21A-4920-AEE4-69CF72C2DFDD}"/>
                </a:ext>
              </a:extLst>
            </p:cNvPr>
            <p:cNvSpPr txBox="1"/>
            <p:nvPr/>
          </p:nvSpPr>
          <p:spPr>
            <a:xfrm flipH="1">
              <a:off x="2331717" y="4179603"/>
              <a:ext cx="2183099" cy="276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몬스터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6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성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★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 Max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레벨 달성</a:t>
              </a:r>
            </a:p>
          </p:txBody>
        </p:sp>
        <p:cxnSp>
          <p:nvCxnSpPr>
            <p:cNvPr id="155" name="직선 화살표 연결선 154">
              <a:extLst>
                <a:ext uri="{FF2B5EF4-FFF2-40B4-BE49-F238E27FC236}">
                  <a16:creationId xmlns:a16="http://schemas.microsoft.com/office/drawing/2014/main" id="{970C116F-8A4D-4203-ACFC-253D9A7ECF61}"/>
                </a:ext>
              </a:extLst>
            </p:cNvPr>
            <p:cNvCxnSpPr>
              <a:cxnSpLocks/>
              <a:stCxn id="157" idx="2"/>
              <a:endCxn id="154" idx="0"/>
            </p:cNvCxnSpPr>
            <p:nvPr/>
          </p:nvCxnSpPr>
          <p:spPr>
            <a:xfrm flipH="1">
              <a:off x="3423266" y="3973283"/>
              <a:ext cx="3" cy="206320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71" name="직선 연결선 170">
            <a:extLst>
              <a:ext uri="{FF2B5EF4-FFF2-40B4-BE49-F238E27FC236}">
                <a16:creationId xmlns:a16="http://schemas.microsoft.com/office/drawing/2014/main" id="{D86C27D5-B103-4338-9DBF-8EC91A6562DE}"/>
              </a:ext>
            </a:extLst>
          </p:cNvPr>
          <p:cNvCxnSpPr/>
          <p:nvPr/>
        </p:nvCxnSpPr>
        <p:spPr>
          <a:xfrm>
            <a:off x="6094932" y="1619854"/>
            <a:ext cx="0" cy="463856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4F67E6E0-04B5-41E5-8032-0F966378541C}"/>
              </a:ext>
            </a:extLst>
          </p:cNvPr>
          <p:cNvSpPr/>
          <p:nvPr/>
        </p:nvSpPr>
        <p:spPr>
          <a:xfrm>
            <a:off x="7685194" y="5374957"/>
            <a:ext cx="375209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태생 등급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★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),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몬스터별로 필요한 정수의 수가 다름</a:t>
            </a:r>
            <a:endParaRPr lang="en-US" altLang="ko-KR" sz="120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태생 등급이 높을 수록 더 많은 양의 정수가 필요하므로 </a:t>
            </a:r>
            <a:endParaRPr lang="en-US" altLang="ko-KR" sz="120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해당 정수를 얻기 위해 많은 에너지 소모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6B921598-88EC-4A32-A58A-2A7424CA89B4}"/>
              </a:ext>
            </a:extLst>
          </p:cNvPr>
          <p:cNvGrpSpPr/>
          <p:nvPr/>
        </p:nvGrpSpPr>
        <p:grpSpPr>
          <a:xfrm>
            <a:off x="7369923" y="2918229"/>
            <a:ext cx="4404234" cy="1727523"/>
            <a:chOff x="7039078" y="2918229"/>
            <a:chExt cx="4404234" cy="1727523"/>
          </a:xfrm>
        </p:grpSpPr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F9C30AB1-9AE1-468F-84CE-E18C0D716BFA}"/>
                </a:ext>
              </a:extLst>
            </p:cNvPr>
            <p:cNvSpPr txBox="1"/>
            <p:nvPr/>
          </p:nvSpPr>
          <p:spPr>
            <a:xfrm flipH="1">
              <a:off x="7270643" y="3017481"/>
              <a:ext cx="3991795" cy="276999"/>
            </a:xfrm>
            <a:prstGeom prst="rect">
              <a:avLst/>
            </a:prstGeom>
            <a:noFill/>
            <a:ln>
              <a:noFill/>
              <a:prstDash val="sysDot"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‘</a:t>
              </a:r>
              <a:r>
                <a:rPr lang="ko-KR" altLang="en-US" sz="12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데빌몬</a:t>
              </a: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’ </a:t>
              </a:r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획득 하기 </a:t>
              </a:r>
              <a:r>
                <a:rPr lang="ko-KR" altLang="en-US" sz="12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위해서</a:t>
              </a:r>
              <a:r>
                <a:rPr lang="en-US" altLang="ko-KR" sz="12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..</a:t>
              </a:r>
              <a:endPara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34C7CE0C-7256-4151-9B5C-9E1A4E333E3B}"/>
                </a:ext>
              </a:extLst>
            </p:cNvPr>
            <p:cNvSpPr txBox="1"/>
            <p:nvPr/>
          </p:nvSpPr>
          <p:spPr>
            <a:xfrm flipH="1">
              <a:off x="7318329" y="4304298"/>
              <a:ext cx="4124983" cy="307777"/>
            </a:xfrm>
            <a:prstGeom prst="rect">
              <a:avLst/>
            </a:prstGeom>
            <a:noFill/>
            <a:ln>
              <a:noFill/>
              <a:prstDash val="sysDot"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4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즉</a:t>
              </a:r>
              <a:r>
                <a:rPr lang="en-US" altLang="ko-KR" sz="14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</a:t>
              </a:r>
              <a:r>
                <a:rPr lang="ko-KR" altLang="en-US" sz="14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한달에 </a:t>
              </a:r>
              <a:r>
                <a:rPr lang="ko-KR" altLang="en-US" sz="1400" b="1">
                  <a:solidFill>
                    <a:srgbClr val="C0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최소 </a:t>
              </a:r>
              <a:r>
                <a:rPr lang="en-US" altLang="ko-KR" sz="1400" b="1">
                  <a:solidFill>
                    <a:srgbClr val="C0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</a:t>
              </a:r>
              <a:r>
                <a:rPr lang="ko-KR" altLang="en-US" sz="1400" b="1">
                  <a:solidFill>
                    <a:srgbClr val="C0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마리</a:t>
              </a:r>
              <a:r>
                <a:rPr lang="en-US" altLang="ko-KR" sz="1400" b="1">
                  <a:solidFill>
                    <a:srgbClr val="C0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~</a:t>
              </a:r>
              <a:r>
                <a:rPr lang="ko-KR" altLang="en-US" sz="1400" b="1">
                  <a:solidFill>
                    <a:srgbClr val="C0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최대 </a:t>
              </a:r>
              <a:r>
                <a:rPr lang="en-US" altLang="ko-KR" sz="1400" b="1">
                  <a:solidFill>
                    <a:srgbClr val="C0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6</a:t>
              </a:r>
              <a:r>
                <a:rPr lang="ko-KR" altLang="en-US" sz="1400" b="1">
                  <a:solidFill>
                    <a:srgbClr val="C0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마리 이상 </a:t>
              </a:r>
              <a:r>
                <a:rPr lang="ko-KR" altLang="en-US" sz="14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획득 가능 </a:t>
              </a:r>
              <a:endPara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5" name="사각형: 둥근 모서리 74">
              <a:extLst>
                <a:ext uri="{FF2B5EF4-FFF2-40B4-BE49-F238E27FC236}">
                  <a16:creationId xmlns:a16="http://schemas.microsoft.com/office/drawing/2014/main" id="{98B7705E-5895-4717-9A8A-ABDB336EA75A}"/>
                </a:ext>
              </a:extLst>
            </p:cNvPr>
            <p:cNvSpPr/>
            <p:nvPr/>
          </p:nvSpPr>
          <p:spPr>
            <a:xfrm>
              <a:off x="7039078" y="2918229"/>
              <a:ext cx="4259472" cy="1727523"/>
            </a:xfrm>
            <a:prstGeom prst="round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373BB8BA-DA8C-4175-B057-B4C0CB1B6843}"/>
                </a:ext>
              </a:extLst>
            </p:cNvPr>
            <p:cNvSpPr/>
            <p:nvPr/>
          </p:nvSpPr>
          <p:spPr>
            <a:xfrm>
              <a:off x="7516965" y="3274158"/>
              <a:ext cx="2937193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indent="-342900">
                <a:buAutoNum type="arabicParenR"/>
              </a:pPr>
              <a:r>
                <a:rPr lang="ko-KR" alt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일주일에 </a:t>
              </a:r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</a:t>
              </a:r>
              <a:r>
                <a:rPr lang="ko-KR" alt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회 구매 </a:t>
              </a:r>
              <a:r>
                <a:rPr lang="en-US" altLang="ko-KR" sz="1100">
                  <a:solidFill>
                    <a:srgbClr val="C0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(1</a:t>
              </a:r>
              <a:r>
                <a:rPr lang="ko-KR" altLang="en-US" sz="1100">
                  <a:solidFill>
                    <a:srgbClr val="C0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개</a:t>
              </a:r>
              <a:r>
                <a:rPr lang="en-US" altLang="ko-KR" sz="1100">
                  <a:solidFill>
                    <a:srgbClr val="C0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</a:p>
            <a:p>
              <a:pPr marL="342900" indent="-342900">
                <a:buFontTx/>
                <a:buAutoNum type="arabicParenR"/>
              </a:pPr>
              <a:r>
                <a:rPr lang="ko-KR" alt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시험의 탑 </a:t>
              </a:r>
              <a:r>
                <a:rPr lang="en-US" altLang="ko-KR" sz="1100">
                  <a:solidFill>
                    <a:srgbClr val="C0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(2</a:t>
              </a:r>
              <a:r>
                <a:rPr lang="ko-KR" altLang="en-US" sz="1100">
                  <a:solidFill>
                    <a:srgbClr val="C0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개</a:t>
              </a:r>
              <a:r>
                <a:rPr lang="en-US" altLang="ko-KR" sz="1100">
                  <a:solidFill>
                    <a:srgbClr val="C0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  <a:endParaRPr lang="en-US" altLang="ko-KR" sz="120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342900" indent="-342900">
                <a:buFontTx/>
                <a:buAutoNum type="arabicParenR"/>
              </a:pPr>
              <a:r>
                <a:rPr lang="ko-KR" alt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한달에 한번 유료 패키지 </a:t>
              </a:r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</a:t>
              </a:r>
              <a:r>
                <a:rPr lang="ko-KR" alt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회 구매 </a:t>
              </a:r>
              <a:r>
                <a:rPr lang="en-US" altLang="ko-KR" sz="1100">
                  <a:solidFill>
                    <a:srgbClr val="C0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(3</a:t>
              </a:r>
              <a:r>
                <a:rPr lang="ko-KR" altLang="en-US" sz="1100">
                  <a:solidFill>
                    <a:srgbClr val="C0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개</a:t>
              </a:r>
              <a:r>
                <a:rPr lang="en-US" altLang="ko-KR" sz="1100">
                  <a:solidFill>
                    <a:srgbClr val="C0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  <a:endParaRPr lang="en-US" altLang="ko-KR" sz="120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342900" indent="-342900">
                <a:buAutoNum type="arabicParenR"/>
              </a:pPr>
              <a:r>
                <a:rPr lang="ko-KR" alt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특정 컨텐츠의 보상에서 획득 </a:t>
              </a:r>
              <a:endPara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       </a:t>
              </a:r>
              <a:r>
                <a:rPr lang="en-US" altLang="ko-KR" sz="1100">
                  <a:solidFill>
                    <a:srgbClr val="C0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lang="ko-KR" altLang="en-US" sz="1100">
                  <a:solidFill>
                    <a:srgbClr val="C0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매우 낮은 확률로 </a:t>
              </a:r>
              <a:r>
                <a:rPr lang="en-US" altLang="ko-KR" sz="1100">
                  <a:solidFill>
                    <a:srgbClr val="C0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0</a:t>
              </a:r>
              <a:r>
                <a:rPr lang="ko-KR" altLang="en-US" sz="1100">
                  <a:solidFill>
                    <a:srgbClr val="C0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회로 판단</a:t>
              </a:r>
              <a:r>
                <a:rPr lang="en-US" altLang="ko-KR" sz="1100">
                  <a:solidFill>
                    <a:srgbClr val="C0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  <a:endParaRPr lang="en-US" altLang="ko-KR" sz="1200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7B3AD6AC-2054-4FA6-B622-834599CE74BD}"/>
              </a:ext>
            </a:extLst>
          </p:cNvPr>
          <p:cNvSpPr txBox="1"/>
          <p:nvPr/>
        </p:nvSpPr>
        <p:spPr>
          <a:xfrm>
            <a:off x="179512" y="332656"/>
            <a:ext cx="3725738" cy="477054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r>
              <a:rPr lang="ko-KR" altLang="en-US" sz="25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컨텐츠 진행 구조</a:t>
            </a:r>
            <a:endParaRPr lang="en-US" altLang="ko-KR" sz="25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4EEDF57D-3941-407A-9A90-8FA8A1D6CD7E}"/>
              </a:ext>
            </a:extLst>
          </p:cNvPr>
          <p:cNvSpPr/>
          <p:nvPr/>
        </p:nvSpPr>
        <p:spPr>
          <a:xfrm flipH="1">
            <a:off x="138600" y="332655"/>
            <a:ext cx="45719" cy="47705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F8EC95AD-A3BF-45A9-9F6A-136C608A6BB6}"/>
              </a:ext>
            </a:extLst>
          </p:cNvPr>
          <p:cNvGrpSpPr/>
          <p:nvPr/>
        </p:nvGrpSpPr>
        <p:grpSpPr>
          <a:xfrm>
            <a:off x="18288" y="791452"/>
            <a:ext cx="7020790" cy="390991"/>
            <a:chOff x="701040" y="253998"/>
            <a:chExt cx="10853372" cy="579122"/>
          </a:xfrm>
          <a:solidFill>
            <a:schemeClr val="bg1">
              <a:lumMod val="50000"/>
            </a:schemeClr>
          </a:solidFill>
        </p:grpSpPr>
        <p:sp>
          <p:nvSpPr>
            <p:cNvPr id="62" name="화살표: 갈매기형 수장 61">
              <a:extLst>
                <a:ext uri="{FF2B5EF4-FFF2-40B4-BE49-F238E27FC236}">
                  <a16:creationId xmlns:a16="http://schemas.microsoft.com/office/drawing/2014/main" id="{286B0D16-93A3-493B-8C65-0BE5A994FD52}"/>
                </a:ext>
              </a:extLst>
            </p:cNvPr>
            <p:cNvSpPr/>
            <p:nvPr/>
          </p:nvSpPr>
          <p:spPr>
            <a:xfrm>
              <a:off x="2918412" y="254000"/>
              <a:ext cx="2326640" cy="579119"/>
            </a:xfrm>
            <a:prstGeom prst="chevr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63" name="화살표: 오각형 62">
              <a:extLst>
                <a:ext uri="{FF2B5EF4-FFF2-40B4-BE49-F238E27FC236}">
                  <a16:creationId xmlns:a16="http://schemas.microsoft.com/office/drawing/2014/main" id="{B4F50E12-CE9F-4EC1-82B5-627B46129D10}"/>
                </a:ext>
              </a:extLst>
            </p:cNvPr>
            <p:cNvSpPr/>
            <p:nvPr/>
          </p:nvSpPr>
          <p:spPr>
            <a:xfrm>
              <a:off x="701040" y="254001"/>
              <a:ext cx="2440892" cy="579119"/>
            </a:xfrm>
            <a:prstGeom prst="homePlat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64" name="화살표: 갈매기형 수장 63">
              <a:extLst>
                <a:ext uri="{FF2B5EF4-FFF2-40B4-BE49-F238E27FC236}">
                  <a16:creationId xmlns:a16="http://schemas.microsoft.com/office/drawing/2014/main" id="{16376D78-241F-459C-A2E9-EC1D1B2F501E}"/>
                </a:ext>
              </a:extLst>
            </p:cNvPr>
            <p:cNvSpPr/>
            <p:nvPr/>
          </p:nvSpPr>
          <p:spPr>
            <a:xfrm>
              <a:off x="5021532" y="254000"/>
              <a:ext cx="2326640" cy="579119"/>
            </a:xfrm>
            <a:prstGeom prst="chevr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67" name="화살표: 갈매기형 수장 66">
              <a:extLst>
                <a:ext uri="{FF2B5EF4-FFF2-40B4-BE49-F238E27FC236}">
                  <a16:creationId xmlns:a16="http://schemas.microsoft.com/office/drawing/2014/main" id="{28D32EA5-04B1-4F32-84F7-623FC44F8269}"/>
                </a:ext>
              </a:extLst>
            </p:cNvPr>
            <p:cNvSpPr/>
            <p:nvPr/>
          </p:nvSpPr>
          <p:spPr>
            <a:xfrm>
              <a:off x="7124652" y="253999"/>
              <a:ext cx="2326640" cy="579119"/>
            </a:xfrm>
            <a:prstGeom prst="chevr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70" name="화살표: 갈매기형 수장 69">
              <a:extLst>
                <a:ext uri="{FF2B5EF4-FFF2-40B4-BE49-F238E27FC236}">
                  <a16:creationId xmlns:a16="http://schemas.microsoft.com/office/drawing/2014/main" id="{123BBDBF-389E-44AC-BDBA-3DC64721EC5D}"/>
                </a:ext>
              </a:extLst>
            </p:cNvPr>
            <p:cNvSpPr/>
            <p:nvPr/>
          </p:nvSpPr>
          <p:spPr>
            <a:xfrm>
              <a:off x="9227772" y="253998"/>
              <a:ext cx="2326640" cy="579119"/>
            </a:xfrm>
            <a:prstGeom prst="chevr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547D5C5B-7899-48A1-9010-8B84777A5C56}"/>
                </a:ext>
              </a:extLst>
            </p:cNvPr>
            <p:cNvSpPr txBox="1"/>
            <p:nvPr/>
          </p:nvSpPr>
          <p:spPr>
            <a:xfrm>
              <a:off x="1091017" y="314668"/>
              <a:ext cx="1660936" cy="4558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b="1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몬스터 육성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D8F9976D-0DAB-4DA4-9689-91C68913AF20}"/>
                </a:ext>
              </a:extLst>
            </p:cNvPr>
            <p:cNvSpPr txBox="1"/>
            <p:nvPr/>
          </p:nvSpPr>
          <p:spPr>
            <a:xfrm>
              <a:off x="2962712" y="338395"/>
              <a:ext cx="2223497" cy="4102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>
                      <a:lumMod val="9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</a:t>
              </a:r>
              <a:r>
                <a:rPr lang="ko-KR" altLang="en-US" sz="1200" dirty="0">
                  <a:solidFill>
                    <a:schemeClr val="bg1">
                      <a:lumMod val="9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차 컨텐츠 진입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1BCB390E-FB32-4D22-8525-95EABBD28620}"/>
                </a:ext>
              </a:extLst>
            </p:cNvPr>
            <p:cNvSpPr txBox="1"/>
            <p:nvPr/>
          </p:nvSpPr>
          <p:spPr>
            <a:xfrm>
              <a:off x="5358344" y="338415"/>
              <a:ext cx="1727709" cy="4102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bg1">
                      <a:lumMod val="9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룬 획득 및 강화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7E21A3F6-5DAA-4B1D-9148-7EB5709B1B22}"/>
                </a:ext>
              </a:extLst>
            </p:cNvPr>
            <p:cNvSpPr txBox="1"/>
            <p:nvPr/>
          </p:nvSpPr>
          <p:spPr>
            <a:xfrm>
              <a:off x="7461463" y="338415"/>
              <a:ext cx="1811963" cy="4102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>
                      <a:lumMod val="9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</a:t>
              </a:r>
              <a:r>
                <a:rPr lang="ko-KR" altLang="en-US" sz="1200" dirty="0">
                  <a:solidFill>
                    <a:schemeClr val="bg1">
                      <a:lumMod val="9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차 컨텐츠 진입</a:t>
              </a: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14ED9D92-3B5F-4C18-9B67-785D8C320E67}"/>
                </a:ext>
              </a:extLst>
            </p:cNvPr>
            <p:cNvSpPr txBox="1"/>
            <p:nvPr/>
          </p:nvSpPr>
          <p:spPr>
            <a:xfrm>
              <a:off x="9906969" y="338395"/>
              <a:ext cx="786738" cy="4102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>
                      <a:lumMod val="9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ETC.</a:t>
              </a:r>
              <a:endParaRPr lang="ko-KR" altLang="en-US" sz="1200" dirty="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03" name="그룹 102">
            <a:extLst>
              <a:ext uri="{FF2B5EF4-FFF2-40B4-BE49-F238E27FC236}">
                <a16:creationId xmlns:a16="http://schemas.microsoft.com/office/drawing/2014/main" id="{C2D2DDC6-E7D4-47C4-8DC5-3AC597C8FCFD}"/>
              </a:ext>
            </a:extLst>
          </p:cNvPr>
          <p:cNvGrpSpPr/>
          <p:nvPr/>
        </p:nvGrpSpPr>
        <p:grpSpPr>
          <a:xfrm>
            <a:off x="602190" y="4379002"/>
            <a:ext cx="4711024" cy="1675615"/>
            <a:chOff x="560509" y="4664889"/>
            <a:chExt cx="4711024" cy="1675615"/>
          </a:xfrm>
        </p:grpSpPr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1E448043-9958-4459-B278-D2F946A3A7B8}"/>
                </a:ext>
              </a:extLst>
            </p:cNvPr>
            <p:cNvSpPr/>
            <p:nvPr/>
          </p:nvSpPr>
          <p:spPr>
            <a:xfrm>
              <a:off x="560509" y="4934101"/>
              <a:ext cx="4711024" cy="140640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63EED488-B782-4337-B869-9CB4196C38D4}"/>
                </a:ext>
              </a:extLst>
            </p:cNvPr>
            <p:cNvSpPr txBox="1"/>
            <p:nvPr/>
          </p:nvSpPr>
          <p:spPr>
            <a:xfrm flipH="1">
              <a:off x="696429" y="5037046"/>
              <a:ext cx="825594" cy="2462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이벤트</a:t>
              </a: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B750A1D1-C865-4E0A-BE90-C79A7CE40CED}"/>
                </a:ext>
              </a:extLst>
            </p:cNvPr>
            <p:cNvSpPr txBox="1"/>
            <p:nvPr/>
          </p:nvSpPr>
          <p:spPr>
            <a:xfrm flipH="1">
              <a:off x="3294984" y="5048056"/>
              <a:ext cx="1875468" cy="2462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빛 </a:t>
              </a:r>
              <a:r>
                <a:rPr lang="ko-KR" altLang="en-US" sz="1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이프리트</a:t>
              </a:r>
              <a:r>
                <a:rPr lang="ko-KR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획득 가능</a:t>
              </a: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E1B7EC03-C223-4DF0-8AE6-6887D5F30475}"/>
                </a:ext>
              </a:extLst>
            </p:cNvPr>
            <p:cNvSpPr txBox="1"/>
            <p:nvPr/>
          </p:nvSpPr>
          <p:spPr>
            <a:xfrm flipH="1">
              <a:off x="696429" y="5345835"/>
              <a:ext cx="825594" cy="2462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길드전</a:t>
              </a:r>
              <a:endPara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F9C256FB-7238-4997-B922-0C138A9750CC}"/>
                </a:ext>
              </a:extLst>
            </p:cNvPr>
            <p:cNvSpPr txBox="1"/>
            <p:nvPr/>
          </p:nvSpPr>
          <p:spPr>
            <a:xfrm flipH="1">
              <a:off x="3301375" y="5350528"/>
              <a:ext cx="1875469" cy="2462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</a:t>
              </a:r>
              <a:r>
                <a:rPr lang="ko-KR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속성 </a:t>
              </a:r>
              <a:r>
                <a:rPr lang="ko-KR" altLang="en-US" sz="1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이프리트</a:t>
              </a:r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/</a:t>
              </a:r>
              <a:r>
                <a:rPr lang="ko-KR" altLang="en-US" sz="1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카우걸</a:t>
              </a:r>
              <a:r>
                <a:rPr lang="ko-KR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획득 가능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454EC518-384A-4DD4-8215-CADE05C3FCF9}"/>
                </a:ext>
              </a:extLst>
            </p:cNvPr>
            <p:cNvSpPr txBox="1"/>
            <p:nvPr/>
          </p:nvSpPr>
          <p:spPr>
            <a:xfrm flipH="1">
              <a:off x="696430" y="5645456"/>
              <a:ext cx="820147" cy="2462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조합 </a:t>
              </a:r>
              <a:r>
                <a:rPr lang="ko-KR" altLang="en-US" sz="1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마법진</a:t>
              </a:r>
              <a:endPara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6C585A95-0BB4-4682-B5B2-B98736C5446C}"/>
                </a:ext>
              </a:extLst>
            </p:cNvPr>
            <p:cNvSpPr txBox="1"/>
            <p:nvPr/>
          </p:nvSpPr>
          <p:spPr>
            <a:xfrm flipH="1">
              <a:off x="3301378" y="5654675"/>
              <a:ext cx="1870268" cy="2462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6</a:t>
              </a:r>
              <a:r>
                <a:rPr lang="ko-KR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종의 태생</a:t>
              </a:r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5</a:t>
              </a:r>
              <a:r>
                <a:rPr lang="ko-KR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성 몬스터 획득 가능</a:t>
              </a: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3118A046-4346-4D8B-9B0B-8BF1CCB698D6}"/>
                </a:ext>
              </a:extLst>
            </p:cNvPr>
            <p:cNvSpPr txBox="1"/>
            <p:nvPr/>
          </p:nvSpPr>
          <p:spPr>
            <a:xfrm flipH="1">
              <a:off x="696430" y="5958822"/>
              <a:ext cx="820147" cy="2462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소환</a:t>
              </a: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00ACD35E-6797-40D9-9C77-BB8ACB5A40EF}"/>
                </a:ext>
              </a:extLst>
            </p:cNvPr>
            <p:cNvSpPr txBox="1"/>
            <p:nvPr/>
          </p:nvSpPr>
          <p:spPr>
            <a:xfrm flipH="1">
              <a:off x="3294981" y="5957076"/>
              <a:ext cx="1875469" cy="2462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빛</a:t>
              </a:r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/</a:t>
              </a:r>
              <a:r>
                <a:rPr lang="ko-KR" altLang="en-US" sz="1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암속성</a:t>
              </a:r>
              <a:r>
                <a:rPr lang="ko-KR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몬스터 획득 가능</a:t>
              </a: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1C70178E-16E4-4DE6-9963-EB940A67652E}"/>
                </a:ext>
              </a:extLst>
            </p:cNvPr>
            <p:cNvSpPr txBox="1"/>
            <p:nvPr/>
          </p:nvSpPr>
          <p:spPr>
            <a:xfrm flipH="1">
              <a:off x="1784457" y="5042887"/>
              <a:ext cx="1220400" cy="2462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고대의 주화</a:t>
              </a: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875A1F78-4ECC-4813-AC1B-8C193DC7ACE2}"/>
                </a:ext>
              </a:extLst>
            </p:cNvPr>
            <p:cNvSpPr txBox="1"/>
            <p:nvPr/>
          </p:nvSpPr>
          <p:spPr>
            <a:xfrm flipH="1">
              <a:off x="1784457" y="5345836"/>
              <a:ext cx="1220400" cy="2462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길드 포인트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D56B2766-1217-4BE4-8264-80AAF402112E}"/>
                </a:ext>
              </a:extLst>
            </p:cNvPr>
            <p:cNvSpPr txBox="1"/>
            <p:nvPr/>
          </p:nvSpPr>
          <p:spPr>
            <a:xfrm flipH="1">
              <a:off x="1784457" y="5648713"/>
              <a:ext cx="1220400" cy="2462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특정 재료 몬스터</a:t>
              </a: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6EFB8B7B-58D2-493E-83F3-B86BD38C991B}"/>
                </a:ext>
              </a:extLst>
            </p:cNvPr>
            <p:cNvSpPr txBox="1"/>
            <p:nvPr/>
          </p:nvSpPr>
          <p:spPr>
            <a:xfrm flipH="1">
              <a:off x="1784457" y="5957078"/>
              <a:ext cx="1220400" cy="2462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빛과 어둠의 소환서</a:t>
              </a:r>
            </a:p>
          </p:txBody>
        </p:sp>
        <p:cxnSp>
          <p:nvCxnSpPr>
            <p:cNvPr id="117" name="직선 화살표 연결선 116">
              <a:extLst>
                <a:ext uri="{FF2B5EF4-FFF2-40B4-BE49-F238E27FC236}">
                  <a16:creationId xmlns:a16="http://schemas.microsoft.com/office/drawing/2014/main" id="{A1A41153-1063-4993-879E-BC246C769B3A}"/>
                </a:ext>
              </a:extLst>
            </p:cNvPr>
            <p:cNvCxnSpPr>
              <a:cxnSpLocks/>
              <a:stCxn id="105" idx="1"/>
              <a:endCxn id="113" idx="3"/>
            </p:cNvCxnSpPr>
            <p:nvPr/>
          </p:nvCxnSpPr>
          <p:spPr>
            <a:xfrm>
              <a:off x="1522023" y="5160157"/>
              <a:ext cx="262434" cy="5841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직선 화살표 연결선 117">
              <a:extLst>
                <a:ext uri="{FF2B5EF4-FFF2-40B4-BE49-F238E27FC236}">
                  <a16:creationId xmlns:a16="http://schemas.microsoft.com/office/drawing/2014/main" id="{B757158A-ABE8-4E54-B5A4-C16591BDF69E}"/>
                </a:ext>
              </a:extLst>
            </p:cNvPr>
            <p:cNvCxnSpPr>
              <a:cxnSpLocks/>
              <a:stCxn id="107" idx="1"/>
              <a:endCxn id="114" idx="3"/>
            </p:cNvCxnSpPr>
            <p:nvPr/>
          </p:nvCxnSpPr>
          <p:spPr>
            <a:xfrm>
              <a:off x="1522023" y="5468946"/>
              <a:ext cx="262434" cy="1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직선 화살표 연결선 118">
              <a:extLst>
                <a:ext uri="{FF2B5EF4-FFF2-40B4-BE49-F238E27FC236}">
                  <a16:creationId xmlns:a16="http://schemas.microsoft.com/office/drawing/2014/main" id="{9DA2D7AD-1B10-4013-BDF9-E56B1BF51DC0}"/>
                </a:ext>
              </a:extLst>
            </p:cNvPr>
            <p:cNvCxnSpPr>
              <a:cxnSpLocks/>
              <a:stCxn id="109" idx="1"/>
              <a:endCxn id="115" idx="3"/>
            </p:cNvCxnSpPr>
            <p:nvPr/>
          </p:nvCxnSpPr>
          <p:spPr>
            <a:xfrm>
              <a:off x="1516577" y="5768567"/>
              <a:ext cx="267880" cy="3257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직선 화살표 연결선 119">
              <a:extLst>
                <a:ext uri="{FF2B5EF4-FFF2-40B4-BE49-F238E27FC236}">
                  <a16:creationId xmlns:a16="http://schemas.microsoft.com/office/drawing/2014/main" id="{4CE6A1DE-AED7-4528-B126-6A015F1FC584}"/>
                </a:ext>
              </a:extLst>
            </p:cNvPr>
            <p:cNvCxnSpPr>
              <a:cxnSpLocks/>
              <a:stCxn id="111" idx="1"/>
              <a:endCxn id="116" idx="3"/>
            </p:cNvCxnSpPr>
            <p:nvPr/>
          </p:nvCxnSpPr>
          <p:spPr>
            <a:xfrm flipV="1">
              <a:off x="1516577" y="6080189"/>
              <a:ext cx="267880" cy="1744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직선 화살표 연결선 120">
              <a:extLst>
                <a:ext uri="{FF2B5EF4-FFF2-40B4-BE49-F238E27FC236}">
                  <a16:creationId xmlns:a16="http://schemas.microsoft.com/office/drawing/2014/main" id="{FCB0422A-8902-41BE-AF3A-4FF6FAAEAC24}"/>
                </a:ext>
              </a:extLst>
            </p:cNvPr>
            <p:cNvCxnSpPr>
              <a:cxnSpLocks/>
              <a:stCxn id="113" idx="1"/>
              <a:endCxn id="106" idx="3"/>
            </p:cNvCxnSpPr>
            <p:nvPr/>
          </p:nvCxnSpPr>
          <p:spPr>
            <a:xfrm>
              <a:off x="3004857" y="5165998"/>
              <a:ext cx="290127" cy="5169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직선 화살표 연결선 121">
              <a:extLst>
                <a:ext uri="{FF2B5EF4-FFF2-40B4-BE49-F238E27FC236}">
                  <a16:creationId xmlns:a16="http://schemas.microsoft.com/office/drawing/2014/main" id="{4440BD1A-90D6-4E8A-A4EA-C4F51047EFC2}"/>
                </a:ext>
              </a:extLst>
            </p:cNvPr>
            <p:cNvCxnSpPr>
              <a:cxnSpLocks/>
              <a:stCxn id="114" idx="1"/>
              <a:endCxn id="108" idx="3"/>
            </p:cNvCxnSpPr>
            <p:nvPr/>
          </p:nvCxnSpPr>
          <p:spPr>
            <a:xfrm>
              <a:off x="3004857" y="5468947"/>
              <a:ext cx="296518" cy="4692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직선 화살표 연결선 122">
              <a:extLst>
                <a:ext uri="{FF2B5EF4-FFF2-40B4-BE49-F238E27FC236}">
                  <a16:creationId xmlns:a16="http://schemas.microsoft.com/office/drawing/2014/main" id="{011D6888-3769-4F7C-BA62-8439CB5377EF}"/>
                </a:ext>
              </a:extLst>
            </p:cNvPr>
            <p:cNvCxnSpPr>
              <a:cxnSpLocks/>
              <a:stCxn id="115" idx="1"/>
              <a:endCxn id="110" idx="3"/>
            </p:cNvCxnSpPr>
            <p:nvPr/>
          </p:nvCxnSpPr>
          <p:spPr>
            <a:xfrm>
              <a:off x="3004857" y="5771824"/>
              <a:ext cx="296521" cy="5962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직선 화살표 연결선 123">
              <a:extLst>
                <a:ext uri="{FF2B5EF4-FFF2-40B4-BE49-F238E27FC236}">
                  <a16:creationId xmlns:a16="http://schemas.microsoft.com/office/drawing/2014/main" id="{D112D255-6D38-42E5-B633-208D487F0C02}"/>
                </a:ext>
              </a:extLst>
            </p:cNvPr>
            <p:cNvCxnSpPr>
              <a:cxnSpLocks/>
              <a:stCxn id="116" idx="1"/>
              <a:endCxn id="112" idx="3"/>
            </p:cNvCxnSpPr>
            <p:nvPr/>
          </p:nvCxnSpPr>
          <p:spPr>
            <a:xfrm flipV="1">
              <a:off x="3004857" y="6080187"/>
              <a:ext cx="290124" cy="2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3DEF2BA3-9C19-447F-BC4D-7781090154B8}"/>
                </a:ext>
              </a:extLst>
            </p:cNvPr>
            <p:cNvSpPr txBox="1"/>
            <p:nvPr/>
          </p:nvSpPr>
          <p:spPr>
            <a:xfrm flipH="1">
              <a:off x="674755" y="4664889"/>
              <a:ext cx="327599" cy="25391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(a)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502950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593F70DC-7C36-41AA-8505-5B6939B327D9}"/>
              </a:ext>
            </a:extLst>
          </p:cNvPr>
          <p:cNvCxnSpPr/>
          <p:nvPr/>
        </p:nvCxnSpPr>
        <p:spPr>
          <a:xfrm>
            <a:off x="3937429" y="2900263"/>
            <a:ext cx="403244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A2ABA36-90FD-4B66-B3C5-F332FE5CC1E1}"/>
              </a:ext>
            </a:extLst>
          </p:cNvPr>
          <p:cNvCxnSpPr/>
          <p:nvPr/>
        </p:nvCxnSpPr>
        <p:spPr>
          <a:xfrm>
            <a:off x="3937429" y="3908375"/>
            <a:ext cx="403244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8BC90302-7515-48F3-82BB-7561650EA27A}"/>
              </a:ext>
            </a:extLst>
          </p:cNvPr>
          <p:cNvSpPr txBox="1"/>
          <p:nvPr/>
        </p:nvSpPr>
        <p:spPr>
          <a:xfrm>
            <a:off x="3865421" y="3044279"/>
            <a:ext cx="410445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게임 소개</a:t>
            </a:r>
            <a:endParaRPr lang="en-US" altLang="ko-KR" sz="440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68968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Box 56">
            <a:extLst>
              <a:ext uri="{FF2B5EF4-FFF2-40B4-BE49-F238E27FC236}">
                <a16:creationId xmlns:a16="http://schemas.microsoft.com/office/drawing/2014/main" id="{6898A522-BA43-41C7-BA15-7587C417F475}"/>
              </a:ext>
            </a:extLst>
          </p:cNvPr>
          <p:cNvSpPr txBox="1"/>
          <p:nvPr/>
        </p:nvSpPr>
        <p:spPr>
          <a:xfrm flipH="1">
            <a:off x="686790" y="2528290"/>
            <a:ext cx="1074083" cy="27699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시나리오 진입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7EFC6BBD-686E-4BF6-B45D-5558F99F3222}"/>
              </a:ext>
            </a:extLst>
          </p:cNvPr>
          <p:cNvSpPr txBox="1"/>
          <p:nvPr/>
        </p:nvSpPr>
        <p:spPr>
          <a:xfrm flipH="1">
            <a:off x="686790" y="4377565"/>
            <a:ext cx="1074083" cy="27699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던전 진입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CA3D803E-B3DC-4FD4-A1C4-27EA00247FFC}"/>
              </a:ext>
            </a:extLst>
          </p:cNvPr>
          <p:cNvSpPr txBox="1"/>
          <p:nvPr/>
        </p:nvSpPr>
        <p:spPr>
          <a:xfrm flipH="1">
            <a:off x="2029375" y="2442190"/>
            <a:ext cx="1572115" cy="46166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몬스터 육성 및 </a:t>
            </a:r>
            <a:endParaRPr lang="en-US" altLang="ko-KR" sz="120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낮은 등급의  룬 획득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61C321D5-49BA-485E-8F38-06849F3304FE}"/>
              </a:ext>
            </a:extLst>
          </p:cNvPr>
          <p:cNvCxnSpPr>
            <a:cxnSpLocks/>
            <a:stCxn id="57" idx="2"/>
            <a:endCxn id="103" idx="0"/>
          </p:cNvCxnSpPr>
          <p:nvPr/>
        </p:nvCxnSpPr>
        <p:spPr>
          <a:xfrm>
            <a:off x="1223831" y="2805289"/>
            <a:ext cx="0" cy="581506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연결선: 꺾임 118">
            <a:extLst>
              <a:ext uri="{FF2B5EF4-FFF2-40B4-BE49-F238E27FC236}">
                <a16:creationId xmlns:a16="http://schemas.microsoft.com/office/drawing/2014/main" id="{3A46D78C-221D-4588-B603-D349E72B86F1}"/>
              </a:ext>
            </a:extLst>
          </p:cNvPr>
          <p:cNvCxnSpPr>
            <a:cxnSpLocks/>
            <a:stCxn id="68" idx="1"/>
            <a:endCxn id="152" idx="3"/>
          </p:cNvCxnSpPr>
          <p:nvPr/>
        </p:nvCxnSpPr>
        <p:spPr>
          <a:xfrm flipV="1">
            <a:off x="1760873" y="4339904"/>
            <a:ext cx="268502" cy="176161"/>
          </a:xfrm>
          <a:prstGeom prst="bentConnector3">
            <a:avLst>
              <a:gd name="adj1" fmla="val 50000"/>
            </a:avLst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TextBox 151">
            <a:extLst>
              <a:ext uri="{FF2B5EF4-FFF2-40B4-BE49-F238E27FC236}">
                <a16:creationId xmlns:a16="http://schemas.microsoft.com/office/drawing/2014/main" id="{1E81BA3D-4A26-47C5-9E11-83B2D68C51EA}"/>
              </a:ext>
            </a:extLst>
          </p:cNvPr>
          <p:cNvSpPr txBox="1"/>
          <p:nvPr/>
        </p:nvSpPr>
        <p:spPr>
          <a:xfrm flipH="1">
            <a:off x="2029375" y="4201404"/>
            <a:ext cx="1816225" cy="27699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거인의 던전 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10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층 클리어 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0818D6D8-87E9-4149-9B3C-CDB19F4DD487}"/>
              </a:ext>
            </a:extLst>
          </p:cNvPr>
          <p:cNvSpPr txBox="1"/>
          <p:nvPr/>
        </p:nvSpPr>
        <p:spPr>
          <a:xfrm flipH="1">
            <a:off x="2029375" y="4570736"/>
            <a:ext cx="1816225" cy="27699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용의 던전 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10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층 클리어 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68" name="연결선: 꺾임 167">
            <a:extLst>
              <a:ext uri="{FF2B5EF4-FFF2-40B4-BE49-F238E27FC236}">
                <a16:creationId xmlns:a16="http://schemas.microsoft.com/office/drawing/2014/main" id="{64713905-7385-4A6A-8A12-B63ACBDEDEF9}"/>
              </a:ext>
            </a:extLst>
          </p:cNvPr>
          <p:cNvCxnSpPr>
            <a:cxnSpLocks/>
            <a:stCxn id="68" idx="1"/>
            <a:endCxn id="165" idx="3"/>
          </p:cNvCxnSpPr>
          <p:nvPr/>
        </p:nvCxnSpPr>
        <p:spPr>
          <a:xfrm>
            <a:off x="1760873" y="4516065"/>
            <a:ext cx="268502" cy="193171"/>
          </a:xfrm>
          <a:prstGeom prst="bentConnector3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D0ADE6AE-1A11-4945-AF85-402A5F7A1CFF}"/>
              </a:ext>
            </a:extLst>
          </p:cNvPr>
          <p:cNvCxnSpPr/>
          <p:nvPr/>
        </p:nvCxnSpPr>
        <p:spPr>
          <a:xfrm>
            <a:off x="6094932" y="1619854"/>
            <a:ext cx="0" cy="463856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7E351F0C-4DA4-478C-A8F3-74ABC31EBD3B}"/>
              </a:ext>
            </a:extLst>
          </p:cNvPr>
          <p:cNvCxnSpPr>
            <a:cxnSpLocks/>
            <a:stCxn id="57" idx="1"/>
            <a:endCxn id="70" idx="3"/>
          </p:cNvCxnSpPr>
          <p:nvPr/>
        </p:nvCxnSpPr>
        <p:spPr>
          <a:xfrm>
            <a:off x="1760873" y="2666790"/>
            <a:ext cx="268502" cy="6233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>
            <a:extLst>
              <a:ext uri="{FF2B5EF4-FFF2-40B4-BE49-F238E27FC236}">
                <a16:creationId xmlns:a16="http://schemas.microsoft.com/office/drawing/2014/main" id="{9CB2CF8F-6162-4AAB-8057-D398114182CD}"/>
              </a:ext>
            </a:extLst>
          </p:cNvPr>
          <p:cNvSpPr txBox="1"/>
          <p:nvPr/>
        </p:nvSpPr>
        <p:spPr>
          <a:xfrm flipH="1">
            <a:off x="563993" y="3386795"/>
            <a:ext cx="1319676" cy="27699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몬스터 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마리 준비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AD049CB0-033C-4885-B3E9-006EEDCC1933}"/>
              </a:ext>
            </a:extLst>
          </p:cNvPr>
          <p:cNvSpPr txBox="1"/>
          <p:nvPr/>
        </p:nvSpPr>
        <p:spPr>
          <a:xfrm flipH="1">
            <a:off x="4106506" y="4377564"/>
            <a:ext cx="1572113" cy="27699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높은 등급의 룬 획득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24" name="연결선: 꺾임 123">
            <a:extLst>
              <a:ext uri="{FF2B5EF4-FFF2-40B4-BE49-F238E27FC236}">
                <a16:creationId xmlns:a16="http://schemas.microsoft.com/office/drawing/2014/main" id="{D2832F54-C41B-4E66-B344-0872E350B17B}"/>
              </a:ext>
            </a:extLst>
          </p:cNvPr>
          <p:cNvCxnSpPr>
            <a:stCxn id="152" idx="1"/>
            <a:endCxn id="131" idx="3"/>
          </p:cNvCxnSpPr>
          <p:nvPr/>
        </p:nvCxnSpPr>
        <p:spPr>
          <a:xfrm>
            <a:off x="3845600" y="4339904"/>
            <a:ext cx="260906" cy="176160"/>
          </a:xfrm>
          <a:prstGeom prst="bentConnector3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연결선: 꺾임 125">
            <a:extLst>
              <a:ext uri="{FF2B5EF4-FFF2-40B4-BE49-F238E27FC236}">
                <a16:creationId xmlns:a16="http://schemas.microsoft.com/office/drawing/2014/main" id="{AE6A7FD7-4774-426A-9897-3000461713E4}"/>
              </a:ext>
            </a:extLst>
          </p:cNvPr>
          <p:cNvCxnSpPr>
            <a:stCxn id="165" idx="1"/>
            <a:endCxn id="131" idx="3"/>
          </p:cNvCxnSpPr>
          <p:nvPr/>
        </p:nvCxnSpPr>
        <p:spPr>
          <a:xfrm flipV="1">
            <a:off x="3845600" y="4516064"/>
            <a:ext cx="260906" cy="193172"/>
          </a:xfrm>
          <a:prstGeom prst="bentConnector3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AB114E7D-B1D5-4887-99F3-08EE3BE158AF}"/>
              </a:ext>
            </a:extLst>
          </p:cNvPr>
          <p:cNvCxnSpPr>
            <a:cxnSpLocks/>
            <a:stCxn id="103" idx="2"/>
            <a:endCxn id="68" idx="0"/>
          </p:cNvCxnSpPr>
          <p:nvPr/>
        </p:nvCxnSpPr>
        <p:spPr>
          <a:xfrm>
            <a:off x="1223831" y="3663794"/>
            <a:ext cx="0" cy="71377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TextBox 143">
            <a:extLst>
              <a:ext uri="{FF2B5EF4-FFF2-40B4-BE49-F238E27FC236}">
                <a16:creationId xmlns:a16="http://schemas.microsoft.com/office/drawing/2014/main" id="{B78C2AA4-8A7A-4986-8801-C92D017E2DFF}"/>
              </a:ext>
            </a:extLst>
          </p:cNvPr>
          <p:cNvSpPr txBox="1"/>
          <p:nvPr/>
        </p:nvSpPr>
        <p:spPr>
          <a:xfrm flipH="1">
            <a:off x="2028693" y="3386794"/>
            <a:ext cx="1784873" cy="27699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각성 및 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6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성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★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진화 상태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36" name="직선 연결선 135">
            <a:extLst>
              <a:ext uri="{FF2B5EF4-FFF2-40B4-BE49-F238E27FC236}">
                <a16:creationId xmlns:a16="http://schemas.microsoft.com/office/drawing/2014/main" id="{1A2E2961-7A51-4478-8B4F-9F8F995EBBB0}"/>
              </a:ext>
            </a:extLst>
          </p:cNvPr>
          <p:cNvCxnSpPr>
            <a:stCxn id="103" idx="1"/>
            <a:endCxn id="144" idx="3"/>
          </p:cNvCxnSpPr>
          <p:nvPr/>
        </p:nvCxnSpPr>
        <p:spPr>
          <a:xfrm flipV="1">
            <a:off x="1883669" y="3525294"/>
            <a:ext cx="145024" cy="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5A33D699-D5A7-4C1B-B975-A4DA87E30137}"/>
              </a:ext>
            </a:extLst>
          </p:cNvPr>
          <p:cNvSpPr txBox="1"/>
          <p:nvPr/>
        </p:nvSpPr>
        <p:spPr>
          <a:xfrm>
            <a:off x="179512" y="332656"/>
            <a:ext cx="3744416" cy="477054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r>
              <a:rPr lang="ko-KR" altLang="en-US" sz="25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컨텐츠 진행 구조</a:t>
            </a:r>
            <a:endParaRPr lang="en-US" altLang="ko-KR" sz="25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C457B75-B27A-40A1-921C-0F15A8F2DF8F}"/>
              </a:ext>
            </a:extLst>
          </p:cNvPr>
          <p:cNvSpPr/>
          <p:nvPr/>
        </p:nvSpPr>
        <p:spPr>
          <a:xfrm flipH="1">
            <a:off x="138600" y="332655"/>
            <a:ext cx="45719" cy="47705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5C974DEB-5C92-488C-A69D-25586E8FBE85}"/>
              </a:ext>
            </a:extLst>
          </p:cNvPr>
          <p:cNvGrpSpPr/>
          <p:nvPr/>
        </p:nvGrpSpPr>
        <p:grpSpPr>
          <a:xfrm>
            <a:off x="18288" y="791452"/>
            <a:ext cx="7020790" cy="390991"/>
            <a:chOff x="701040" y="253998"/>
            <a:chExt cx="10853372" cy="579122"/>
          </a:xfrm>
          <a:solidFill>
            <a:schemeClr val="bg1">
              <a:lumMod val="50000"/>
            </a:schemeClr>
          </a:solidFill>
        </p:grpSpPr>
        <p:sp>
          <p:nvSpPr>
            <p:cNvPr id="51" name="화살표: 갈매기형 수장 50">
              <a:extLst>
                <a:ext uri="{FF2B5EF4-FFF2-40B4-BE49-F238E27FC236}">
                  <a16:creationId xmlns:a16="http://schemas.microsoft.com/office/drawing/2014/main" id="{9C5B581F-C70C-4336-B414-3B55BADC24FE}"/>
                </a:ext>
              </a:extLst>
            </p:cNvPr>
            <p:cNvSpPr/>
            <p:nvPr/>
          </p:nvSpPr>
          <p:spPr>
            <a:xfrm>
              <a:off x="2918412" y="254000"/>
              <a:ext cx="2326640" cy="579119"/>
            </a:xfrm>
            <a:prstGeom prst="chevron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52" name="화살표: 오각형 51">
              <a:extLst>
                <a:ext uri="{FF2B5EF4-FFF2-40B4-BE49-F238E27FC236}">
                  <a16:creationId xmlns:a16="http://schemas.microsoft.com/office/drawing/2014/main" id="{B7B38B0F-0666-4514-ADB0-BC84F2CADE9A}"/>
                </a:ext>
              </a:extLst>
            </p:cNvPr>
            <p:cNvSpPr/>
            <p:nvPr/>
          </p:nvSpPr>
          <p:spPr>
            <a:xfrm>
              <a:off x="701040" y="254001"/>
              <a:ext cx="2440892" cy="579119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53" name="화살표: 갈매기형 수장 52">
              <a:extLst>
                <a:ext uri="{FF2B5EF4-FFF2-40B4-BE49-F238E27FC236}">
                  <a16:creationId xmlns:a16="http://schemas.microsoft.com/office/drawing/2014/main" id="{94601F5D-D057-4B46-B363-963A8FDD6F1D}"/>
                </a:ext>
              </a:extLst>
            </p:cNvPr>
            <p:cNvSpPr/>
            <p:nvPr/>
          </p:nvSpPr>
          <p:spPr>
            <a:xfrm>
              <a:off x="5021532" y="254000"/>
              <a:ext cx="2326640" cy="579119"/>
            </a:xfrm>
            <a:prstGeom prst="chevr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54" name="화살표: 갈매기형 수장 53">
              <a:extLst>
                <a:ext uri="{FF2B5EF4-FFF2-40B4-BE49-F238E27FC236}">
                  <a16:creationId xmlns:a16="http://schemas.microsoft.com/office/drawing/2014/main" id="{6ED65B73-80A4-4A34-834B-AAD201E9F942}"/>
                </a:ext>
              </a:extLst>
            </p:cNvPr>
            <p:cNvSpPr/>
            <p:nvPr/>
          </p:nvSpPr>
          <p:spPr>
            <a:xfrm>
              <a:off x="7124652" y="253999"/>
              <a:ext cx="2326640" cy="579119"/>
            </a:xfrm>
            <a:prstGeom prst="chevr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55" name="화살표: 갈매기형 수장 54">
              <a:extLst>
                <a:ext uri="{FF2B5EF4-FFF2-40B4-BE49-F238E27FC236}">
                  <a16:creationId xmlns:a16="http://schemas.microsoft.com/office/drawing/2014/main" id="{FB4A66EF-6676-47FC-8761-5C57D984725C}"/>
                </a:ext>
              </a:extLst>
            </p:cNvPr>
            <p:cNvSpPr/>
            <p:nvPr/>
          </p:nvSpPr>
          <p:spPr>
            <a:xfrm>
              <a:off x="9227772" y="253998"/>
              <a:ext cx="2326640" cy="579119"/>
            </a:xfrm>
            <a:prstGeom prst="chevr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9A542575-9AF4-422D-AC5B-D87F44BC4D61}"/>
                </a:ext>
              </a:extLst>
            </p:cNvPr>
            <p:cNvSpPr txBox="1"/>
            <p:nvPr/>
          </p:nvSpPr>
          <p:spPr>
            <a:xfrm>
              <a:off x="994116" y="338415"/>
              <a:ext cx="1660936" cy="4102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bg1">
                      <a:lumMod val="9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몬스터 육성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4419C4DA-B737-4280-BC75-39EEE8499DC4}"/>
                </a:ext>
              </a:extLst>
            </p:cNvPr>
            <p:cNvSpPr txBox="1"/>
            <p:nvPr/>
          </p:nvSpPr>
          <p:spPr>
            <a:xfrm>
              <a:off x="2962712" y="312095"/>
              <a:ext cx="2223497" cy="4558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</a:t>
              </a:r>
              <a:r>
                <a:rPr lang="ko-KR" altLang="en-US" sz="1400" b="1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차 컨텐츠 진입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A1E6A6FE-AD4B-4AEF-B6FE-8EDDFC47A6AD}"/>
                </a:ext>
              </a:extLst>
            </p:cNvPr>
            <p:cNvSpPr txBox="1"/>
            <p:nvPr/>
          </p:nvSpPr>
          <p:spPr>
            <a:xfrm>
              <a:off x="5358344" y="338415"/>
              <a:ext cx="1727709" cy="4102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bg1">
                      <a:lumMod val="9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룬 획득 및 강화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CCD5212D-4B84-4DA2-98C5-3C7C2BCDB431}"/>
                </a:ext>
              </a:extLst>
            </p:cNvPr>
            <p:cNvSpPr txBox="1"/>
            <p:nvPr/>
          </p:nvSpPr>
          <p:spPr>
            <a:xfrm>
              <a:off x="7461463" y="338415"/>
              <a:ext cx="1811963" cy="4102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>
                      <a:lumMod val="9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</a:t>
              </a:r>
              <a:r>
                <a:rPr lang="ko-KR" altLang="en-US" sz="1200" dirty="0">
                  <a:solidFill>
                    <a:schemeClr val="bg1">
                      <a:lumMod val="9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차 컨텐츠 진입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7A5A2690-B70E-4CD6-ADE6-1CDCE3EB9BA7}"/>
                </a:ext>
              </a:extLst>
            </p:cNvPr>
            <p:cNvSpPr txBox="1"/>
            <p:nvPr/>
          </p:nvSpPr>
          <p:spPr>
            <a:xfrm>
              <a:off x="9906969" y="338395"/>
              <a:ext cx="786738" cy="4102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>
                      <a:lumMod val="9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ETC.</a:t>
              </a:r>
              <a:endParaRPr lang="ko-KR" altLang="en-US" sz="1200" dirty="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7C8729AD-1306-446E-BA58-AC57C072E29E}"/>
              </a:ext>
            </a:extLst>
          </p:cNvPr>
          <p:cNvSpPr txBox="1"/>
          <p:nvPr/>
        </p:nvSpPr>
        <p:spPr>
          <a:xfrm>
            <a:off x="6348159" y="2066974"/>
            <a:ext cx="19383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PU</a:t>
            </a:r>
            <a:r>
              <a:rPr lang="ko-KR" altLang="en-US" sz="1400" b="1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전환이 유도되는 구간</a:t>
            </a:r>
            <a:endParaRPr lang="ko-KR" altLang="en-US" sz="1400" b="1" dirty="0">
              <a:solidFill>
                <a:srgbClr val="C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8C72FC3-E7E2-4AF1-AA09-41F010F7454D}"/>
              </a:ext>
            </a:extLst>
          </p:cNvPr>
          <p:cNvSpPr txBox="1"/>
          <p:nvPr/>
        </p:nvSpPr>
        <p:spPr>
          <a:xfrm flipH="1">
            <a:off x="6542445" y="2651400"/>
            <a:ext cx="4535833" cy="276999"/>
          </a:xfrm>
          <a:prstGeom prst="rect">
            <a:avLst/>
          </a:prstGeom>
          <a:noFill/>
          <a:ln>
            <a:noFill/>
            <a:prstDash val="sysDot"/>
          </a:ln>
        </p:spPr>
        <p:txBody>
          <a:bodyPr wrap="square" rtlCol="0">
            <a:spAutoFit/>
          </a:bodyPr>
          <a:lstStyle/>
          <a:p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 게임의 핵심인 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룬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’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시스템을 이용하기 위해서 </a:t>
            </a:r>
            <a:r>
              <a:rPr lang="ko-KR" altLang="en-US" sz="12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던전 클리어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 요구됨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753BB58-2919-4EE9-94C8-19A0B835561B}"/>
              </a:ext>
            </a:extLst>
          </p:cNvPr>
          <p:cNvSpPr txBox="1"/>
          <p:nvPr/>
        </p:nvSpPr>
        <p:spPr>
          <a:xfrm flipH="1">
            <a:off x="6542444" y="3049311"/>
            <a:ext cx="4732526" cy="276999"/>
          </a:xfrm>
          <a:prstGeom prst="rect">
            <a:avLst/>
          </a:prstGeom>
          <a:noFill/>
          <a:ln>
            <a:noFill/>
            <a:prstDash val="sysDot"/>
          </a:ln>
        </p:spPr>
        <p:txBody>
          <a:bodyPr wrap="square" rtlCol="0">
            <a:spAutoFit/>
          </a:bodyPr>
          <a:lstStyle/>
          <a:p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던전을 진입하기 위한 준비 과정에서 많은 유료화가 발생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1658E84-5766-41E6-AA50-5E2F880392FC}"/>
              </a:ext>
            </a:extLst>
          </p:cNvPr>
          <p:cNvSpPr txBox="1"/>
          <p:nvPr/>
        </p:nvSpPr>
        <p:spPr>
          <a:xfrm flipH="1">
            <a:off x="6542444" y="3447222"/>
            <a:ext cx="4732526" cy="461665"/>
          </a:xfrm>
          <a:prstGeom prst="rect">
            <a:avLst/>
          </a:prstGeom>
          <a:noFill/>
          <a:ln>
            <a:noFill/>
            <a:prstDash val="sysDot"/>
          </a:ln>
        </p:spPr>
        <p:txBody>
          <a:bodyPr wrap="square" rtlCol="0">
            <a:spAutoFit/>
          </a:bodyPr>
          <a:lstStyle/>
          <a:p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시나리오를 통해 몬스터 육성 과정을 반복 </a:t>
            </a:r>
            <a:endParaRPr lang="en-US" altLang="ko-KR" sz="120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또한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던전에 진입 후 반복적으로 파밍하며 수많은 에너지 소모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화살표: 아래쪽 1">
            <a:extLst>
              <a:ext uri="{FF2B5EF4-FFF2-40B4-BE49-F238E27FC236}">
                <a16:creationId xmlns:a16="http://schemas.microsoft.com/office/drawing/2014/main" id="{AAA512E4-1CC5-45AA-8139-DD5B223CFBCC}"/>
              </a:ext>
            </a:extLst>
          </p:cNvPr>
          <p:cNvSpPr/>
          <p:nvPr/>
        </p:nvSpPr>
        <p:spPr>
          <a:xfrm>
            <a:off x="8798361" y="4201404"/>
            <a:ext cx="450932" cy="453159"/>
          </a:xfrm>
          <a:prstGeom prst="down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EB6E2DD-F3B6-43D1-B62F-770F80B6BC45}"/>
              </a:ext>
            </a:extLst>
          </p:cNvPr>
          <p:cNvSpPr txBox="1"/>
          <p:nvPr/>
        </p:nvSpPr>
        <p:spPr>
          <a:xfrm flipH="1">
            <a:off x="6542444" y="4890710"/>
            <a:ext cx="4962766" cy="461665"/>
          </a:xfrm>
          <a:prstGeom prst="rect">
            <a:avLst/>
          </a:prstGeom>
          <a:noFill/>
          <a:ln>
            <a:noFill/>
            <a:prstDash val="sysDot"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자연적으로 얻을 수 있는 몬스터와 에너지로 성장의 한계를 느끼므로</a:t>
            </a:r>
            <a:endParaRPr lang="en-US" altLang="ko-KR" sz="120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2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유저들의 </a:t>
            </a:r>
            <a:r>
              <a:rPr lang="en-US" altLang="ko-KR" sz="12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PU</a:t>
            </a:r>
            <a:r>
              <a:rPr lang="ko-KR" altLang="en-US" sz="12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전환이 요구되는 시점</a:t>
            </a:r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364416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Box 56">
            <a:extLst>
              <a:ext uri="{FF2B5EF4-FFF2-40B4-BE49-F238E27FC236}">
                <a16:creationId xmlns:a16="http://schemas.microsoft.com/office/drawing/2014/main" id="{6898A522-BA43-41C7-BA15-7587C417F475}"/>
              </a:ext>
            </a:extLst>
          </p:cNvPr>
          <p:cNvSpPr txBox="1"/>
          <p:nvPr/>
        </p:nvSpPr>
        <p:spPr>
          <a:xfrm flipH="1">
            <a:off x="686790" y="2528289"/>
            <a:ext cx="1074083" cy="27699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시나리오 진입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7EFC6BBD-686E-4BF6-B45D-5558F99F3222}"/>
              </a:ext>
            </a:extLst>
          </p:cNvPr>
          <p:cNvSpPr txBox="1"/>
          <p:nvPr/>
        </p:nvSpPr>
        <p:spPr>
          <a:xfrm flipH="1">
            <a:off x="686790" y="4377564"/>
            <a:ext cx="1074083" cy="27699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던전 진입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CA3D803E-B3DC-4FD4-A1C4-27EA00247FFC}"/>
              </a:ext>
            </a:extLst>
          </p:cNvPr>
          <p:cNvSpPr txBox="1"/>
          <p:nvPr/>
        </p:nvSpPr>
        <p:spPr>
          <a:xfrm flipH="1">
            <a:off x="2029375" y="2442189"/>
            <a:ext cx="1572115" cy="46166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몬스터 육성 및 </a:t>
            </a:r>
            <a:endParaRPr lang="en-US" altLang="ko-KR" sz="120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낮은 등급의  룬 획득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61C321D5-49BA-485E-8F38-06849F3304FE}"/>
              </a:ext>
            </a:extLst>
          </p:cNvPr>
          <p:cNvCxnSpPr>
            <a:cxnSpLocks/>
            <a:stCxn id="57" idx="2"/>
            <a:endCxn id="103" idx="0"/>
          </p:cNvCxnSpPr>
          <p:nvPr/>
        </p:nvCxnSpPr>
        <p:spPr>
          <a:xfrm>
            <a:off x="1223831" y="2805288"/>
            <a:ext cx="0" cy="581506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연결선: 꺾임 118">
            <a:extLst>
              <a:ext uri="{FF2B5EF4-FFF2-40B4-BE49-F238E27FC236}">
                <a16:creationId xmlns:a16="http://schemas.microsoft.com/office/drawing/2014/main" id="{3A46D78C-221D-4588-B603-D349E72B86F1}"/>
              </a:ext>
            </a:extLst>
          </p:cNvPr>
          <p:cNvCxnSpPr>
            <a:cxnSpLocks/>
            <a:stCxn id="68" idx="1"/>
            <a:endCxn id="152" idx="3"/>
          </p:cNvCxnSpPr>
          <p:nvPr/>
        </p:nvCxnSpPr>
        <p:spPr>
          <a:xfrm flipV="1">
            <a:off x="1760873" y="4339903"/>
            <a:ext cx="268502" cy="176161"/>
          </a:xfrm>
          <a:prstGeom prst="bentConnector3">
            <a:avLst>
              <a:gd name="adj1" fmla="val 50000"/>
            </a:avLst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TextBox 151">
            <a:extLst>
              <a:ext uri="{FF2B5EF4-FFF2-40B4-BE49-F238E27FC236}">
                <a16:creationId xmlns:a16="http://schemas.microsoft.com/office/drawing/2014/main" id="{1E81BA3D-4A26-47C5-9E11-83B2D68C51EA}"/>
              </a:ext>
            </a:extLst>
          </p:cNvPr>
          <p:cNvSpPr txBox="1"/>
          <p:nvPr/>
        </p:nvSpPr>
        <p:spPr>
          <a:xfrm flipH="1">
            <a:off x="2029375" y="4201403"/>
            <a:ext cx="1816225" cy="27699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거인의 던전 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10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층 클리어 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0818D6D8-87E9-4149-9B3C-CDB19F4DD487}"/>
              </a:ext>
            </a:extLst>
          </p:cNvPr>
          <p:cNvSpPr txBox="1"/>
          <p:nvPr/>
        </p:nvSpPr>
        <p:spPr>
          <a:xfrm flipH="1">
            <a:off x="2029375" y="4570735"/>
            <a:ext cx="1816225" cy="27699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용의 던전 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10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층 클리어 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68" name="연결선: 꺾임 167">
            <a:extLst>
              <a:ext uri="{FF2B5EF4-FFF2-40B4-BE49-F238E27FC236}">
                <a16:creationId xmlns:a16="http://schemas.microsoft.com/office/drawing/2014/main" id="{64713905-7385-4A6A-8A12-B63ACBDEDEF9}"/>
              </a:ext>
            </a:extLst>
          </p:cNvPr>
          <p:cNvCxnSpPr>
            <a:cxnSpLocks/>
            <a:stCxn id="68" idx="1"/>
            <a:endCxn id="165" idx="3"/>
          </p:cNvCxnSpPr>
          <p:nvPr/>
        </p:nvCxnSpPr>
        <p:spPr>
          <a:xfrm>
            <a:off x="1760873" y="4516064"/>
            <a:ext cx="268502" cy="193171"/>
          </a:xfrm>
          <a:prstGeom prst="bentConnector3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D0ADE6AE-1A11-4945-AF85-402A5F7A1CFF}"/>
              </a:ext>
            </a:extLst>
          </p:cNvPr>
          <p:cNvCxnSpPr/>
          <p:nvPr/>
        </p:nvCxnSpPr>
        <p:spPr>
          <a:xfrm>
            <a:off x="6094932" y="1619854"/>
            <a:ext cx="0" cy="463856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7E351F0C-4DA4-478C-A8F3-74ABC31EBD3B}"/>
              </a:ext>
            </a:extLst>
          </p:cNvPr>
          <p:cNvCxnSpPr>
            <a:cxnSpLocks/>
            <a:stCxn id="57" idx="1"/>
            <a:endCxn id="70" idx="3"/>
          </p:cNvCxnSpPr>
          <p:nvPr/>
        </p:nvCxnSpPr>
        <p:spPr>
          <a:xfrm>
            <a:off x="1760873" y="2666789"/>
            <a:ext cx="268502" cy="6233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>
            <a:extLst>
              <a:ext uri="{FF2B5EF4-FFF2-40B4-BE49-F238E27FC236}">
                <a16:creationId xmlns:a16="http://schemas.microsoft.com/office/drawing/2014/main" id="{9CB2CF8F-6162-4AAB-8057-D398114182CD}"/>
              </a:ext>
            </a:extLst>
          </p:cNvPr>
          <p:cNvSpPr txBox="1"/>
          <p:nvPr/>
        </p:nvSpPr>
        <p:spPr>
          <a:xfrm flipH="1">
            <a:off x="563993" y="3386794"/>
            <a:ext cx="1319676" cy="276999"/>
          </a:xfrm>
          <a:prstGeom prst="rect">
            <a:avLst/>
          </a:prstGeom>
          <a:solidFill>
            <a:srgbClr val="FFD9D9"/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몬스터 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마리 준비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AD049CB0-033C-4885-B3E9-006EEDCC1933}"/>
              </a:ext>
            </a:extLst>
          </p:cNvPr>
          <p:cNvSpPr txBox="1"/>
          <p:nvPr/>
        </p:nvSpPr>
        <p:spPr>
          <a:xfrm flipH="1">
            <a:off x="4106506" y="4377563"/>
            <a:ext cx="1572113" cy="27699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높은 등급의 룬 획득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24" name="연결선: 꺾임 123">
            <a:extLst>
              <a:ext uri="{FF2B5EF4-FFF2-40B4-BE49-F238E27FC236}">
                <a16:creationId xmlns:a16="http://schemas.microsoft.com/office/drawing/2014/main" id="{D2832F54-C41B-4E66-B344-0872E350B17B}"/>
              </a:ext>
            </a:extLst>
          </p:cNvPr>
          <p:cNvCxnSpPr>
            <a:stCxn id="152" idx="1"/>
            <a:endCxn id="131" idx="3"/>
          </p:cNvCxnSpPr>
          <p:nvPr/>
        </p:nvCxnSpPr>
        <p:spPr>
          <a:xfrm>
            <a:off x="3845600" y="4339903"/>
            <a:ext cx="260906" cy="176160"/>
          </a:xfrm>
          <a:prstGeom prst="bentConnector3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연결선: 꺾임 125">
            <a:extLst>
              <a:ext uri="{FF2B5EF4-FFF2-40B4-BE49-F238E27FC236}">
                <a16:creationId xmlns:a16="http://schemas.microsoft.com/office/drawing/2014/main" id="{AE6A7FD7-4774-426A-9897-3000461713E4}"/>
              </a:ext>
            </a:extLst>
          </p:cNvPr>
          <p:cNvCxnSpPr>
            <a:stCxn id="165" idx="1"/>
            <a:endCxn id="131" idx="3"/>
          </p:cNvCxnSpPr>
          <p:nvPr/>
        </p:nvCxnSpPr>
        <p:spPr>
          <a:xfrm flipV="1">
            <a:off x="3845600" y="4516063"/>
            <a:ext cx="260906" cy="193172"/>
          </a:xfrm>
          <a:prstGeom prst="bentConnector3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AB114E7D-B1D5-4887-99F3-08EE3BE158AF}"/>
              </a:ext>
            </a:extLst>
          </p:cNvPr>
          <p:cNvCxnSpPr>
            <a:cxnSpLocks/>
            <a:stCxn id="103" idx="2"/>
            <a:endCxn id="68" idx="0"/>
          </p:cNvCxnSpPr>
          <p:nvPr/>
        </p:nvCxnSpPr>
        <p:spPr>
          <a:xfrm>
            <a:off x="1223831" y="3663793"/>
            <a:ext cx="0" cy="71377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TextBox 143">
            <a:extLst>
              <a:ext uri="{FF2B5EF4-FFF2-40B4-BE49-F238E27FC236}">
                <a16:creationId xmlns:a16="http://schemas.microsoft.com/office/drawing/2014/main" id="{B78C2AA4-8A7A-4986-8801-C92D017E2DFF}"/>
              </a:ext>
            </a:extLst>
          </p:cNvPr>
          <p:cNvSpPr txBox="1"/>
          <p:nvPr/>
        </p:nvSpPr>
        <p:spPr>
          <a:xfrm flipH="1">
            <a:off x="2028693" y="3386793"/>
            <a:ext cx="1784873" cy="276999"/>
          </a:xfrm>
          <a:prstGeom prst="rect">
            <a:avLst/>
          </a:prstGeom>
          <a:solidFill>
            <a:srgbClr val="FFD9D9"/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각성 및 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6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성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★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진화 상태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36" name="직선 연결선 135">
            <a:extLst>
              <a:ext uri="{FF2B5EF4-FFF2-40B4-BE49-F238E27FC236}">
                <a16:creationId xmlns:a16="http://schemas.microsoft.com/office/drawing/2014/main" id="{1A2E2961-7A51-4478-8B4F-9F8F995EBBB0}"/>
              </a:ext>
            </a:extLst>
          </p:cNvPr>
          <p:cNvCxnSpPr>
            <a:stCxn id="103" idx="1"/>
            <a:endCxn id="144" idx="3"/>
          </p:cNvCxnSpPr>
          <p:nvPr/>
        </p:nvCxnSpPr>
        <p:spPr>
          <a:xfrm flipV="1">
            <a:off x="1883669" y="3525293"/>
            <a:ext cx="145024" cy="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4F102485-2187-4838-A83E-46598E7D0619}"/>
              </a:ext>
            </a:extLst>
          </p:cNvPr>
          <p:cNvSpPr txBox="1"/>
          <p:nvPr/>
        </p:nvSpPr>
        <p:spPr>
          <a:xfrm flipH="1">
            <a:off x="6432291" y="1652364"/>
            <a:ext cx="4326344" cy="307777"/>
          </a:xfrm>
          <a:prstGeom prst="rect">
            <a:avLst/>
          </a:prstGeom>
          <a:noFill/>
          <a:ln>
            <a:noFill/>
            <a:prstDash val="sysDot"/>
          </a:ln>
        </p:spPr>
        <p:txBody>
          <a:bodyPr wrap="square" rtlCol="0">
            <a:spAutoFit/>
          </a:bodyPr>
          <a:lstStyle/>
          <a:p>
            <a:r>
              <a: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던전 진입 전 기본 덱 구성</a:t>
            </a: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1147EA0-D81B-46AC-9896-5995F4D6B5A2}"/>
              </a:ext>
            </a:extLst>
          </p:cNvPr>
          <p:cNvSpPr txBox="1"/>
          <p:nvPr/>
        </p:nvSpPr>
        <p:spPr>
          <a:xfrm flipH="1">
            <a:off x="6631970" y="4516062"/>
            <a:ext cx="4904877" cy="276999"/>
          </a:xfrm>
          <a:prstGeom prst="rect">
            <a:avLst/>
          </a:prstGeom>
          <a:noFill/>
          <a:ln>
            <a:noFill/>
            <a:prstDash val="sysDot"/>
          </a:ln>
        </p:spPr>
        <p:txBody>
          <a:bodyPr wrap="square" rtlCol="0">
            <a:spAutoFit/>
          </a:bodyPr>
          <a:lstStyle/>
          <a:p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가장 정석적인 조합이자 다양한 경로를 통해 쉽게 획득 가능한 몬스터로 구성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9D42785D-FE0F-4220-9F4A-A67CF77E822A}"/>
              </a:ext>
            </a:extLst>
          </p:cNvPr>
          <p:cNvGrpSpPr/>
          <p:nvPr/>
        </p:nvGrpSpPr>
        <p:grpSpPr>
          <a:xfrm>
            <a:off x="6866328" y="2142723"/>
            <a:ext cx="4063147" cy="1562507"/>
            <a:chOff x="6816683" y="2366025"/>
            <a:chExt cx="4063147" cy="1562507"/>
          </a:xfrm>
        </p:grpSpPr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5DCC318E-3396-4390-8FBD-8BA44CC62E66}"/>
                </a:ext>
              </a:extLst>
            </p:cNvPr>
            <p:cNvSpPr/>
            <p:nvPr/>
          </p:nvSpPr>
          <p:spPr>
            <a:xfrm>
              <a:off x="6816683" y="2366025"/>
              <a:ext cx="4063147" cy="156250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861ED91B-CFEE-4F7F-93D6-EC077BFE1B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072" t="25044" r="19167" b="52248"/>
            <a:stretch/>
          </p:blipFill>
          <p:spPr>
            <a:xfrm>
              <a:off x="6961552" y="2495351"/>
              <a:ext cx="579263" cy="579810"/>
            </a:xfrm>
            <a:prstGeom prst="rect">
              <a:avLst/>
            </a:prstGeom>
          </p:spPr>
        </p:pic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42C034C4-9281-4579-818F-0F1F09F8030A}"/>
                </a:ext>
              </a:extLst>
            </p:cNvPr>
            <p:cNvGrpSpPr/>
            <p:nvPr/>
          </p:nvGrpSpPr>
          <p:grpSpPr>
            <a:xfrm>
              <a:off x="8128867" y="2556451"/>
              <a:ext cx="2628819" cy="459206"/>
              <a:chOff x="2813112" y="3426306"/>
              <a:chExt cx="6016013" cy="1050887"/>
            </a:xfrm>
          </p:grpSpPr>
          <p:pic>
            <p:nvPicPr>
              <p:cNvPr id="63" name="그림 62">
                <a:extLst>
                  <a:ext uri="{FF2B5EF4-FFF2-40B4-BE49-F238E27FC236}">
                    <a16:creationId xmlns:a16="http://schemas.microsoft.com/office/drawing/2014/main" id="{ADDD1D02-39C4-40A7-99AA-0F01331819B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97" t="19203" r="60097" b="65552"/>
              <a:stretch/>
            </p:blipFill>
            <p:spPr>
              <a:xfrm>
                <a:off x="2813112" y="3431694"/>
                <a:ext cx="3560652" cy="1045499"/>
              </a:xfrm>
              <a:prstGeom prst="rect">
                <a:avLst/>
              </a:prstGeom>
            </p:spPr>
          </p:pic>
          <p:pic>
            <p:nvPicPr>
              <p:cNvPr id="64" name="그림 63">
                <a:extLst>
                  <a:ext uri="{FF2B5EF4-FFF2-40B4-BE49-F238E27FC236}">
                    <a16:creationId xmlns:a16="http://schemas.microsoft.com/office/drawing/2014/main" id="{8A6B218C-8A04-4722-8717-855066C9764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317" t="38267" r="65544" b="46409"/>
              <a:stretch/>
            </p:blipFill>
            <p:spPr>
              <a:xfrm>
                <a:off x="6373764" y="3426306"/>
                <a:ext cx="2455361" cy="1050887"/>
              </a:xfrm>
              <a:prstGeom prst="rect">
                <a:avLst/>
              </a:prstGeom>
            </p:spPr>
          </p:pic>
        </p:grpSp>
        <p:grpSp>
          <p:nvGrpSpPr>
            <p:cNvPr id="65" name="그룹 64">
              <a:extLst>
                <a:ext uri="{FF2B5EF4-FFF2-40B4-BE49-F238E27FC236}">
                  <a16:creationId xmlns:a16="http://schemas.microsoft.com/office/drawing/2014/main" id="{2BA927F0-DBED-4523-9D31-D9D1818F14AD}"/>
                </a:ext>
              </a:extLst>
            </p:cNvPr>
            <p:cNvGrpSpPr/>
            <p:nvPr/>
          </p:nvGrpSpPr>
          <p:grpSpPr>
            <a:xfrm>
              <a:off x="8128881" y="3293412"/>
              <a:ext cx="2628805" cy="460403"/>
              <a:chOff x="2807682" y="4117540"/>
              <a:chExt cx="3674628" cy="643566"/>
            </a:xfrm>
          </p:grpSpPr>
          <p:pic>
            <p:nvPicPr>
              <p:cNvPr id="66" name="그림 65">
                <a:extLst>
                  <a:ext uri="{FF2B5EF4-FFF2-40B4-BE49-F238E27FC236}">
                    <a16:creationId xmlns:a16="http://schemas.microsoft.com/office/drawing/2014/main" id="{9750E0FE-7173-4C32-A188-C6BC8D03AC4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795" t="18790" r="60200" b="65864"/>
              <a:stretch/>
            </p:blipFill>
            <p:spPr>
              <a:xfrm>
                <a:off x="2807682" y="4117540"/>
                <a:ext cx="2162393" cy="643566"/>
              </a:xfrm>
              <a:prstGeom prst="rect">
                <a:avLst/>
              </a:prstGeom>
            </p:spPr>
          </p:pic>
          <p:pic>
            <p:nvPicPr>
              <p:cNvPr id="67" name="그림 66">
                <a:extLst>
                  <a:ext uri="{FF2B5EF4-FFF2-40B4-BE49-F238E27FC236}">
                    <a16:creationId xmlns:a16="http://schemas.microsoft.com/office/drawing/2014/main" id="{9A116B80-9C26-40B0-80E2-634B7061445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355" t="38375" r="65325" b="46278"/>
              <a:stretch/>
            </p:blipFill>
            <p:spPr>
              <a:xfrm>
                <a:off x="4970076" y="4117540"/>
                <a:ext cx="1512234" cy="642427"/>
              </a:xfrm>
              <a:prstGeom prst="rect">
                <a:avLst/>
              </a:prstGeom>
            </p:spPr>
          </p:pic>
        </p:grpSp>
        <p:pic>
          <p:nvPicPr>
            <p:cNvPr id="69" name="그림 68">
              <a:extLst>
                <a:ext uri="{FF2B5EF4-FFF2-40B4-BE49-F238E27FC236}">
                  <a16:creationId xmlns:a16="http://schemas.microsoft.com/office/drawing/2014/main" id="{66D18711-F136-4CE8-A7CB-74BD0B949A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032" t="24608" r="18934" b="52556"/>
            <a:stretch/>
          </p:blipFill>
          <p:spPr>
            <a:xfrm>
              <a:off x="6961552" y="3241112"/>
              <a:ext cx="573310" cy="565003"/>
            </a:xfrm>
            <a:prstGeom prst="rect">
              <a:avLst/>
            </a:prstGeom>
          </p:spPr>
        </p:pic>
        <p:cxnSp>
          <p:nvCxnSpPr>
            <p:cNvPr id="6" name="직선 화살표 연결선 5">
              <a:extLst>
                <a:ext uri="{FF2B5EF4-FFF2-40B4-BE49-F238E27FC236}">
                  <a16:creationId xmlns:a16="http://schemas.microsoft.com/office/drawing/2014/main" id="{3C1472D7-19DF-4284-9E1B-6DEF258020D7}"/>
                </a:ext>
              </a:extLst>
            </p:cNvPr>
            <p:cNvCxnSpPr>
              <a:cxnSpLocks/>
              <a:stCxn id="48" idx="3"/>
              <a:endCxn id="63" idx="1"/>
            </p:cNvCxnSpPr>
            <p:nvPr/>
          </p:nvCxnSpPr>
          <p:spPr>
            <a:xfrm>
              <a:off x="7540815" y="2785256"/>
              <a:ext cx="588052" cy="1975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화살표 연결선 72">
              <a:extLst>
                <a:ext uri="{FF2B5EF4-FFF2-40B4-BE49-F238E27FC236}">
                  <a16:creationId xmlns:a16="http://schemas.microsoft.com/office/drawing/2014/main" id="{066E0E9D-0278-4F21-AD52-CEA89758564F}"/>
                </a:ext>
              </a:extLst>
            </p:cNvPr>
            <p:cNvCxnSpPr>
              <a:cxnSpLocks/>
              <a:stCxn id="69" idx="3"/>
              <a:endCxn id="66" idx="1"/>
            </p:cNvCxnSpPr>
            <p:nvPr/>
          </p:nvCxnSpPr>
          <p:spPr>
            <a:xfrm>
              <a:off x="7534862" y="3523614"/>
              <a:ext cx="594019" cy="0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5" name="TextBox 74">
            <a:extLst>
              <a:ext uri="{FF2B5EF4-FFF2-40B4-BE49-F238E27FC236}">
                <a16:creationId xmlns:a16="http://schemas.microsoft.com/office/drawing/2014/main" id="{ECD48913-44E5-433A-BAF3-A7B78AB80901}"/>
              </a:ext>
            </a:extLst>
          </p:cNvPr>
          <p:cNvSpPr txBox="1"/>
          <p:nvPr/>
        </p:nvSpPr>
        <p:spPr>
          <a:xfrm flipH="1">
            <a:off x="6631974" y="4948896"/>
            <a:ext cx="4063144" cy="276999"/>
          </a:xfrm>
          <a:prstGeom prst="rect">
            <a:avLst/>
          </a:prstGeom>
          <a:noFill/>
          <a:ln>
            <a:noFill/>
            <a:prstDash val="sysDot"/>
          </a:ln>
        </p:spPr>
        <p:txBody>
          <a:bodyPr wrap="square" rtlCol="0">
            <a:spAutoFit/>
          </a:bodyPr>
          <a:lstStyle/>
          <a:p>
            <a:r>
              <a:rPr lang="ko-KR" altLang="en-US" sz="12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소환</a:t>
            </a:r>
            <a:r>
              <a:rPr lang="en-US" altLang="ko-KR" sz="12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조합</a:t>
            </a:r>
            <a:r>
              <a:rPr lang="en-US" altLang="ko-KR" sz="12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비밀던전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등으로 얻을 수 있는 방법이 있음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E6A86993-59BF-48A2-B05B-531173F8EADA}"/>
              </a:ext>
            </a:extLst>
          </p:cNvPr>
          <p:cNvSpPr txBox="1"/>
          <p:nvPr/>
        </p:nvSpPr>
        <p:spPr>
          <a:xfrm flipH="1">
            <a:off x="6631973" y="5381730"/>
            <a:ext cx="4063144" cy="276999"/>
          </a:xfrm>
          <a:prstGeom prst="rect">
            <a:avLst/>
          </a:prstGeom>
          <a:noFill/>
          <a:ln>
            <a:noFill/>
            <a:prstDash val="sysDot"/>
          </a:ln>
        </p:spPr>
        <p:txBody>
          <a:bodyPr wrap="square" rtlCol="0">
            <a:spAutoFit/>
          </a:bodyPr>
          <a:lstStyle/>
          <a:p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마리 모두 </a:t>
            </a:r>
            <a:r>
              <a:rPr lang="ko-KR" altLang="en-US" sz="1200" b="1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각성</a:t>
            </a:r>
            <a:r>
              <a:rPr lang="en-US" altLang="ko-KR" sz="1200" b="1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/ 6</a:t>
            </a:r>
            <a:r>
              <a:rPr lang="ko-KR" altLang="en-US" sz="1200" b="1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성 진화 </a:t>
            </a:r>
            <a:r>
              <a:rPr lang="en-US" altLang="ko-KR" sz="1200" b="1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Max</a:t>
            </a:r>
            <a:r>
              <a:rPr lang="ko-KR" altLang="en-US" sz="1200" b="1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레벨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 요구됨</a:t>
            </a:r>
            <a:endParaRPr lang="en-US" altLang="ko-KR" sz="120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BA9ED411-5266-47FD-B89F-D70423FFC426}"/>
              </a:ext>
            </a:extLst>
          </p:cNvPr>
          <p:cNvSpPr txBox="1"/>
          <p:nvPr/>
        </p:nvSpPr>
        <p:spPr>
          <a:xfrm>
            <a:off x="179512" y="332656"/>
            <a:ext cx="3744416" cy="477054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r>
              <a:rPr lang="ko-KR" altLang="en-US" sz="25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컨텐츠 진행 구조</a:t>
            </a:r>
            <a:endParaRPr lang="en-US" altLang="ko-KR" sz="25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0EB72C4E-7E13-4928-BB7D-E4B868D364BA}"/>
              </a:ext>
            </a:extLst>
          </p:cNvPr>
          <p:cNvSpPr/>
          <p:nvPr/>
        </p:nvSpPr>
        <p:spPr>
          <a:xfrm flipH="1">
            <a:off x="138600" y="332655"/>
            <a:ext cx="45719" cy="47705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AD716F49-8046-4846-A89C-6E807DF9639F}"/>
              </a:ext>
            </a:extLst>
          </p:cNvPr>
          <p:cNvGrpSpPr/>
          <p:nvPr/>
        </p:nvGrpSpPr>
        <p:grpSpPr>
          <a:xfrm>
            <a:off x="18288" y="791452"/>
            <a:ext cx="7020790" cy="390991"/>
            <a:chOff x="701040" y="253998"/>
            <a:chExt cx="10853372" cy="579122"/>
          </a:xfrm>
          <a:solidFill>
            <a:schemeClr val="bg1">
              <a:lumMod val="50000"/>
            </a:schemeClr>
          </a:solidFill>
        </p:grpSpPr>
        <p:sp>
          <p:nvSpPr>
            <p:cNvPr id="79" name="화살표: 갈매기형 수장 78">
              <a:extLst>
                <a:ext uri="{FF2B5EF4-FFF2-40B4-BE49-F238E27FC236}">
                  <a16:creationId xmlns:a16="http://schemas.microsoft.com/office/drawing/2014/main" id="{9D28E72B-F6D9-4AA0-8042-CF8FB1BD183E}"/>
                </a:ext>
              </a:extLst>
            </p:cNvPr>
            <p:cNvSpPr/>
            <p:nvPr/>
          </p:nvSpPr>
          <p:spPr>
            <a:xfrm>
              <a:off x="2918412" y="254000"/>
              <a:ext cx="2326640" cy="579119"/>
            </a:xfrm>
            <a:prstGeom prst="chevron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80" name="화살표: 오각형 79">
              <a:extLst>
                <a:ext uri="{FF2B5EF4-FFF2-40B4-BE49-F238E27FC236}">
                  <a16:creationId xmlns:a16="http://schemas.microsoft.com/office/drawing/2014/main" id="{7ECB0983-84AB-4925-B473-8352E127FE12}"/>
                </a:ext>
              </a:extLst>
            </p:cNvPr>
            <p:cNvSpPr/>
            <p:nvPr/>
          </p:nvSpPr>
          <p:spPr>
            <a:xfrm>
              <a:off x="701040" y="254001"/>
              <a:ext cx="2440892" cy="579119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81" name="화살표: 갈매기형 수장 80">
              <a:extLst>
                <a:ext uri="{FF2B5EF4-FFF2-40B4-BE49-F238E27FC236}">
                  <a16:creationId xmlns:a16="http://schemas.microsoft.com/office/drawing/2014/main" id="{29483713-D912-4FAC-9CC8-5BBCCE71005C}"/>
                </a:ext>
              </a:extLst>
            </p:cNvPr>
            <p:cNvSpPr/>
            <p:nvPr/>
          </p:nvSpPr>
          <p:spPr>
            <a:xfrm>
              <a:off x="5021532" y="254000"/>
              <a:ext cx="2326640" cy="579119"/>
            </a:xfrm>
            <a:prstGeom prst="chevr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82" name="화살표: 갈매기형 수장 81">
              <a:extLst>
                <a:ext uri="{FF2B5EF4-FFF2-40B4-BE49-F238E27FC236}">
                  <a16:creationId xmlns:a16="http://schemas.microsoft.com/office/drawing/2014/main" id="{DD115713-9CB5-49A9-BEE5-BDF080841DC7}"/>
                </a:ext>
              </a:extLst>
            </p:cNvPr>
            <p:cNvSpPr/>
            <p:nvPr/>
          </p:nvSpPr>
          <p:spPr>
            <a:xfrm>
              <a:off x="7124652" y="253999"/>
              <a:ext cx="2326640" cy="579119"/>
            </a:xfrm>
            <a:prstGeom prst="chevr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83" name="화살표: 갈매기형 수장 82">
              <a:extLst>
                <a:ext uri="{FF2B5EF4-FFF2-40B4-BE49-F238E27FC236}">
                  <a16:creationId xmlns:a16="http://schemas.microsoft.com/office/drawing/2014/main" id="{88E18649-5785-4C5A-B433-7CA9878888AC}"/>
                </a:ext>
              </a:extLst>
            </p:cNvPr>
            <p:cNvSpPr/>
            <p:nvPr/>
          </p:nvSpPr>
          <p:spPr>
            <a:xfrm>
              <a:off x="9227772" y="253998"/>
              <a:ext cx="2326640" cy="579119"/>
            </a:xfrm>
            <a:prstGeom prst="chevr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EA199B42-1BD0-4BC6-A366-C8EABE1E4C2E}"/>
                </a:ext>
              </a:extLst>
            </p:cNvPr>
            <p:cNvSpPr txBox="1"/>
            <p:nvPr/>
          </p:nvSpPr>
          <p:spPr>
            <a:xfrm>
              <a:off x="994116" y="338415"/>
              <a:ext cx="1660936" cy="4102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bg1">
                      <a:lumMod val="9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몬스터 육성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4762A070-020F-4D45-B3AF-ED35E8D46595}"/>
                </a:ext>
              </a:extLst>
            </p:cNvPr>
            <p:cNvSpPr txBox="1"/>
            <p:nvPr/>
          </p:nvSpPr>
          <p:spPr>
            <a:xfrm>
              <a:off x="2962712" y="312095"/>
              <a:ext cx="2223497" cy="4558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</a:t>
              </a:r>
              <a:r>
                <a:rPr lang="ko-KR" altLang="en-US" sz="1400" b="1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차 컨텐츠 진입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C53A6177-191F-4BE6-9CC5-DD8ECA0F53C9}"/>
                </a:ext>
              </a:extLst>
            </p:cNvPr>
            <p:cNvSpPr txBox="1"/>
            <p:nvPr/>
          </p:nvSpPr>
          <p:spPr>
            <a:xfrm>
              <a:off x="5358344" y="338415"/>
              <a:ext cx="1727709" cy="4102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bg1">
                      <a:lumMod val="9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룬 획득 및 강화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9C3618A5-EDE1-4C03-AD0F-BE03AE0A5CAA}"/>
                </a:ext>
              </a:extLst>
            </p:cNvPr>
            <p:cNvSpPr txBox="1"/>
            <p:nvPr/>
          </p:nvSpPr>
          <p:spPr>
            <a:xfrm>
              <a:off x="7461463" y="338415"/>
              <a:ext cx="1811963" cy="4102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>
                      <a:lumMod val="9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</a:t>
              </a:r>
              <a:r>
                <a:rPr lang="ko-KR" altLang="en-US" sz="1200" dirty="0">
                  <a:solidFill>
                    <a:schemeClr val="bg1">
                      <a:lumMod val="9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차 컨텐츠 진입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4822B153-16FD-4B96-858A-B310533CAB02}"/>
                </a:ext>
              </a:extLst>
            </p:cNvPr>
            <p:cNvSpPr txBox="1"/>
            <p:nvPr/>
          </p:nvSpPr>
          <p:spPr>
            <a:xfrm>
              <a:off x="9906969" y="338395"/>
              <a:ext cx="786738" cy="4102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>
                      <a:lumMod val="9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ETC.</a:t>
              </a:r>
              <a:endParaRPr lang="ko-KR" altLang="en-US" sz="1200" dirty="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26F485D-00DE-4883-9739-A3392F1FC73F}"/>
              </a:ext>
            </a:extLst>
          </p:cNvPr>
          <p:cNvCxnSpPr/>
          <p:nvPr/>
        </p:nvCxnSpPr>
        <p:spPr>
          <a:xfrm>
            <a:off x="9403261" y="4765195"/>
            <a:ext cx="1414000" cy="0"/>
          </a:xfrm>
          <a:prstGeom prst="line">
            <a:avLst/>
          </a:prstGeom>
          <a:ln>
            <a:solidFill>
              <a:srgbClr val="FFA7A7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화살표: 굽음 50">
            <a:extLst>
              <a:ext uri="{FF2B5EF4-FFF2-40B4-BE49-F238E27FC236}">
                <a16:creationId xmlns:a16="http://schemas.microsoft.com/office/drawing/2014/main" id="{3CD96841-EF91-4066-BBFA-BBFF3F48CA29}"/>
              </a:ext>
            </a:extLst>
          </p:cNvPr>
          <p:cNvSpPr/>
          <p:nvPr/>
        </p:nvSpPr>
        <p:spPr>
          <a:xfrm flipH="1" flipV="1">
            <a:off x="10044739" y="4765194"/>
            <a:ext cx="298486" cy="388374"/>
          </a:xfrm>
          <a:prstGeom prst="bentArrow">
            <a:avLst>
              <a:gd name="adj1" fmla="val 14150"/>
              <a:gd name="adj2" fmla="val 24790"/>
              <a:gd name="adj3" fmla="val 25000"/>
              <a:gd name="adj4" fmla="val 43750"/>
            </a:avLst>
          </a:prstGeom>
          <a:solidFill>
            <a:srgbClr val="FF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3B345EF-02E4-40EB-92CB-A48CC5E09CA1}"/>
              </a:ext>
            </a:extLst>
          </p:cNvPr>
          <p:cNvSpPr txBox="1"/>
          <p:nvPr/>
        </p:nvSpPr>
        <p:spPr>
          <a:xfrm>
            <a:off x="6898272" y="3748764"/>
            <a:ext cx="40312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거인의 던전 구성 덱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위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),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용의 던전 구성 덱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아래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844422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TextBox 160">
            <a:extLst>
              <a:ext uri="{FF2B5EF4-FFF2-40B4-BE49-F238E27FC236}">
                <a16:creationId xmlns:a16="http://schemas.microsoft.com/office/drawing/2014/main" id="{473CCAC7-8932-4ECF-88E0-00A1E697EE3C}"/>
              </a:ext>
            </a:extLst>
          </p:cNvPr>
          <p:cNvSpPr txBox="1"/>
          <p:nvPr/>
        </p:nvSpPr>
        <p:spPr>
          <a:xfrm flipH="1">
            <a:off x="6635863" y="4516062"/>
            <a:ext cx="5253571" cy="276999"/>
          </a:xfrm>
          <a:prstGeom prst="rect">
            <a:avLst/>
          </a:prstGeom>
          <a:noFill/>
          <a:ln>
            <a:noFill/>
            <a:prstDash val="sysDot"/>
          </a:ln>
        </p:spPr>
        <p:txBody>
          <a:bodyPr wrap="square" rtlCol="0">
            <a:spAutoFit/>
          </a:bodyPr>
          <a:lstStyle/>
          <a:p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오직 정해진 재료 몬스터를 조합해야만 소환할 수 있는 태생 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성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★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몬스터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6B309ACE-A35D-4B74-80BE-B5341A906ADF}"/>
              </a:ext>
            </a:extLst>
          </p:cNvPr>
          <p:cNvSpPr txBox="1"/>
          <p:nvPr/>
        </p:nvSpPr>
        <p:spPr>
          <a:xfrm flipH="1">
            <a:off x="6432291" y="1652364"/>
            <a:ext cx="4326344" cy="307777"/>
          </a:xfrm>
          <a:prstGeom prst="rect">
            <a:avLst/>
          </a:prstGeom>
          <a:noFill/>
          <a:ln>
            <a:noFill/>
            <a:prstDash val="sysDot"/>
          </a:ln>
        </p:spPr>
        <p:txBody>
          <a:bodyPr wrap="square" rtlCol="0">
            <a:spAutoFit/>
          </a:bodyPr>
          <a:lstStyle/>
          <a:p>
            <a:r>
              <a: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던전 진입 전 기본 덱 구성</a:t>
            </a: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27" name="그룹 126">
            <a:extLst>
              <a:ext uri="{FF2B5EF4-FFF2-40B4-BE49-F238E27FC236}">
                <a16:creationId xmlns:a16="http://schemas.microsoft.com/office/drawing/2014/main" id="{1B1B9366-77FF-4CC3-8DB6-C168DE1AD16C}"/>
              </a:ext>
            </a:extLst>
          </p:cNvPr>
          <p:cNvGrpSpPr/>
          <p:nvPr/>
        </p:nvGrpSpPr>
        <p:grpSpPr>
          <a:xfrm>
            <a:off x="6866328" y="2142723"/>
            <a:ext cx="4063147" cy="1562507"/>
            <a:chOff x="6816683" y="2366025"/>
            <a:chExt cx="4063147" cy="1562507"/>
          </a:xfrm>
        </p:grpSpPr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FB6B6E5A-0151-4DA3-9C5A-EF9FF9B16D8D}"/>
                </a:ext>
              </a:extLst>
            </p:cNvPr>
            <p:cNvSpPr/>
            <p:nvPr/>
          </p:nvSpPr>
          <p:spPr>
            <a:xfrm>
              <a:off x="6816683" y="2366025"/>
              <a:ext cx="4063147" cy="156250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29" name="그림 128">
              <a:extLst>
                <a:ext uri="{FF2B5EF4-FFF2-40B4-BE49-F238E27FC236}">
                  <a16:creationId xmlns:a16="http://schemas.microsoft.com/office/drawing/2014/main" id="{5FE0B6DA-2267-4DCA-9083-5C3B6D28C4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072" t="25044" r="19167" b="52248"/>
            <a:stretch/>
          </p:blipFill>
          <p:spPr>
            <a:xfrm>
              <a:off x="6961552" y="2495351"/>
              <a:ext cx="579263" cy="579810"/>
            </a:xfrm>
            <a:prstGeom prst="rect">
              <a:avLst/>
            </a:prstGeom>
          </p:spPr>
        </p:pic>
        <p:grpSp>
          <p:nvGrpSpPr>
            <p:cNvPr id="130" name="그룹 129">
              <a:extLst>
                <a:ext uri="{FF2B5EF4-FFF2-40B4-BE49-F238E27FC236}">
                  <a16:creationId xmlns:a16="http://schemas.microsoft.com/office/drawing/2014/main" id="{B2FD4F29-975D-42CF-AED9-85EE81B2C55E}"/>
                </a:ext>
              </a:extLst>
            </p:cNvPr>
            <p:cNvGrpSpPr/>
            <p:nvPr/>
          </p:nvGrpSpPr>
          <p:grpSpPr>
            <a:xfrm>
              <a:off x="8128867" y="2556451"/>
              <a:ext cx="2628819" cy="459206"/>
              <a:chOff x="2813112" y="3426306"/>
              <a:chExt cx="6016013" cy="1050887"/>
            </a:xfrm>
          </p:grpSpPr>
          <p:pic>
            <p:nvPicPr>
              <p:cNvPr id="139" name="그림 138">
                <a:extLst>
                  <a:ext uri="{FF2B5EF4-FFF2-40B4-BE49-F238E27FC236}">
                    <a16:creationId xmlns:a16="http://schemas.microsoft.com/office/drawing/2014/main" id="{E91551EA-B0A5-43E2-989A-DDE2C257A27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97" t="19203" r="60097" b="65552"/>
              <a:stretch/>
            </p:blipFill>
            <p:spPr>
              <a:xfrm>
                <a:off x="2813112" y="3431694"/>
                <a:ext cx="3560652" cy="1045499"/>
              </a:xfrm>
              <a:prstGeom prst="rect">
                <a:avLst/>
              </a:prstGeom>
            </p:spPr>
          </p:pic>
          <p:pic>
            <p:nvPicPr>
              <p:cNvPr id="140" name="그림 139">
                <a:extLst>
                  <a:ext uri="{FF2B5EF4-FFF2-40B4-BE49-F238E27FC236}">
                    <a16:creationId xmlns:a16="http://schemas.microsoft.com/office/drawing/2014/main" id="{E6C9994B-D875-4DF6-956E-97D33E8AFE7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317" t="38267" r="65544" b="46409"/>
              <a:stretch/>
            </p:blipFill>
            <p:spPr>
              <a:xfrm>
                <a:off x="6373764" y="3426306"/>
                <a:ext cx="2455361" cy="1050887"/>
              </a:xfrm>
              <a:prstGeom prst="rect">
                <a:avLst/>
              </a:prstGeom>
            </p:spPr>
          </p:pic>
        </p:grpSp>
        <p:grpSp>
          <p:nvGrpSpPr>
            <p:cNvPr id="132" name="그룹 131">
              <a:extLst>
                <a:ext uri="{FF2B5EF4-FFF2-40B4-BE49-F238E27FC236}">
                  <a16:creationId xmlns:a16="http://schemas.microsoft.com/office/drawing/2014/main" id="{5392D835-8756-4238-96FA-BD06A4DCF36E}"/>
                </a:ext>
              </a:extLst>
            </p:cNvPr>
            <p:cNvGrpSpPr/>
            <p:nvPr/>
          </p:nvGrpSpPr>
          <p:grpSpPr>
            <a:xfrm>
              <a:off x="8128881" y="3293412"/>
              <a:ext cx="2628805" cy="460403"/>
              <a:chOff x="2807682" y="4117540"/>
              <a:chExt cx="3674628" cy="643566"/>
            </a:xfrm>
          </p:grpSpPr>
          <p:pic>
            <p:nvPicPr>
              <p:cNvPr id="137" name="그림 136">
                <a:extLst>
                  <a:ext uri="{FF2B5EF4-FFF2-40B4-BE49-F238E27FC236}">
                    <a16:creationId xmlns:a16="http://schemas.microsoft.com/office/drawing/2014/main" id="{4C85E948-37F0-4A03-B237-A962137BAC8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795" t="18790" r="60200" b="65864"/>
              <a:stretch/>
            </p:blipFill>
            <p:spPr>
              <a:xfrm>
                <a:off x="2807682" y="4117540"/>
                <a:ext cx="2162393" cy="643566"/>
              </a:xfrm>
              <a:prstGeom prst="rect">
                <a:avLst/>
              </a:prstGeom>
            </p:spPr>
          </p:pic>
          <p:pic>
            <p:nvPicPr>
              <p:cNvPr id="138" name="그림 137">
                <a:extLst>
                  <a:ext uri="{FF2B5EF4-FFF2-40B4-BE49-F238E27FC236}">
                    <a16:creationId xmlns:a16="http://schemas.microsoft.com/office/drawing/2014/main" id="{1E2A1966-68F9-4A04-B602-2CDFC69F105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355" t="38375" r="65325" b="46278"/>
              <a:stretch/>
            </p:blipFill>
            <p:spPr>
              <a:xfrm>
                <a:off x="4970076" y="4117540"/>
                <a:ext cx="1512234" cy="642427"/>
              </a:xfrm>
              <a:prstGeom prst="rect">
                <a:avLst/>
              </a:prstGeom>
            </p:spPr>
          </p:pic>
        </p:grpSp>
        <p:pic>
          <p:nvPicPr>
            <p:cNvPr id="133" name="그림 132">
              <a:extLst>
                <a:ext uri="{FF2B5EF4-FFF2-40B4-BE49-F238E27FC236}">
                  <a16:creationId xmlns:a16="http://schemas.microsoft.com/office/drawing/2014/main" id="{C2410FCD-7F35-47E8-90C9-1B23CBEE65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032" t="24608" r="18934" b="52556"/>
            <a:stretch/>
          </p:blipFill>
          <p:spPr>
            <a:xfrm>
              <a:off x="6961552" y="3241112"/>
              <a:ext cx="573310" cy="565003"/>
            </a:xfrm>
            <a:prstGeom prst="rect">
              <a:avLst/>
            </a:prstGeom>
          </p:spPr>
        </p:pic>
        <p:cxnSp>
          <p:nvCxnSpPr>
            <p:cNvPr id="134" name="직선 화살표 연결선 133">
              <a:extLst>
                <a:ext uri="{FF2B5EF4-FFF2-40B4-BE49-F238E27FC236}">
                  <a16:creationId xmlns:a16="http://schemas.microsoft.com/office/drawing/2014/main" id="{C08679B8-2D9C-4ED4-8338-4B578D960762}"/>
                </a:ext>
              </a:extLst>
            </p:cNvPr>
            <p:cNvCxnSpPr>
              <a:cxnSpLocks/>
              <a:stCxn id="129" idx="3"/>
              <a:endCxn id="139" idx="1"/>
            </p:cNvCxnSpPr>
            <p:nvPr/>
          </p:nvCxnSpPr>
          <p:spPr>
            <a:xfrm>
              <a:off x="7540815" y="2785256"/>
              <a:ext cx="588052" cy="1975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직선 화살표 연결선 134">
              <a:extLst>
                <a:ext uri="{FF2B5EF4-FFF2-40B4-BE49-F238E27FC236}">
                  <a16:creationId xmlns:a16="http://schemas.microsoft.com/office/drawing/2014/main" id="{04268E44-449C-4F05-BBC0-50C5023E5DD5}"/>
                </a:ext>
              </a:extLst>
            </p:cNvPr>
            <p:cNvCxnSpPr>
              <a:cxnSpLocks/>
              <a:stCxn id="133" idx="3"/>
              <a:endCxn id="137" idx="1"/>
            </p:cNvCxnSpPr>
            <p:nvPr/>
          </p:nvCxnSpPr>
          <p:spPr>
            <a:xfrm>
              <a:off x="7534862" y="3523614"/>
              <a:ext cx="594019" cy="0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6898A522-BA43-41C7-BA15-7587C417F475}"/>
              </a:ext>
            </a:extLst>
          </p:cNvPr>
          <p:cNvSpPr txBox="1"/>
          <p:nvPr/>
        </p:nvSpPr>
        <p:spPr>
          <a:xfrm flipH="1">
            <a:off x="686790" y="2528289"/>
            <a:ext cx="1074083" cy="27699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시나리오 진입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7EFC6BBD-686E-4BF6-B45D-5558F99F3222}"/>
              </a:ext>
            </a:extLst>
          </p:cNvPr>
          <p:cNvSpPr txBox="1"/>
          <p:nvPr/>
        </p:nvSpPr>
        <p:spPr>
          <a:xfrm flipH="1">
            <a:off x="686790" y="4377564"/>
            <a:ext cx="1074083" cy="27699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던전 진입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CA3D803E-B3DC-4FD4-A1C4-27EA00247FFC}"/>
              </a:ext>
            </a:extLst>
          </p:cNvPr>
          <p:cNvSpPr txBox="1"/>
          <p:nvPr/>
        </p:nvSpPr>
        <p:spPr>
          <a:xfrm flipH="1">
            <a:off x="2029375" y="2442189"/>
            <a:ext cx="1572115" cy="46166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몬스터 육성 및 </a:t>
            </a:r>
            <a:endParaRPr lang="en-US" altLang="ko-KR" sz="120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낮은 등급의  룬 획득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61C321D5-49BA-485E-8F38-06849F3304FE}"/>
              </a:ext>
            </a:extLst>
          </p:cNvPr>
          <p:cNvCxnSpPr>
            <a:cxnSpLocks/>
            <a:stCxn id="57" idx="2"/>
            <a:endCxn id="103" idx="0"/>
          </p:cNvCxnSpPr>
          <p:nvPr/>
        </p:nvCxnSpPr>
        <p:spPr>
          <a:xfrm>
            <a:off x="1223831" y="2805288"/>
            <a:ext cx="0" cy="581506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연결선: 꺾임 118">
            <a:extLst>
              <a:ext uri="{FF2B5EF4-FFF2-40B4-BE49-F238E27FC236}">
                <a16:creationId xmlns:a16="http://schemas.microsoft.com/office/drawing/2014/main" id="{3A46D78C-221D-4588-B603-D349E72B86F1}"/>
              </a:ext>
            </a:extLst>
          </p:cNvPr>
          <p:cNvCxnSpPr>
            <a:cxnSpLocks/>
            <a:stCxn id="68" idx="1"/>
            <a:endCxn id="152" idx="3"/>
          </p:cNvCxnSpPr>
          <p:nvPr/>
        </p:nvCxnSpPr>
        <p:spPr>
          <a:xfrm flipV="1">
            <a:off x="1760873" y="4339903"/>
            <a:ext cx="268502" cy="176161"/>
          </a:xfrm>
          <a:prstGeom prst="bentConnector3">
            <a:avLst>
              <a:gd name="adj1" fmla="val 50000"/>
            </a:avLst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TextBox 151">
            <a:extLst>
              <a:ext uri="{FF2B5EF4-FFF2-40B4-BE49-F238E27FC236}">
                <a16:creationId xmlns:a16="http://schemas.microsoft.com/office/drawing/2014/main" id="{1E81BA3D-4A26-47C5-9E11-83B2D68C51EA}"/>
              </a:ext>
            </a:extLst>
          </p:cNvPr>
          <p:cNvSpPr txBox="1"/>
          <p:nvPr/>
        </p:nvSpPr>
        <p:spPr>
          <a:xfrm flipH="1">
            <a:off x="2029375" y="4201403"/>
            <a:ext cx="1816225" cy="27699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거인의 던전 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10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층 클리어 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0818D6D8-87E9-4149-9B3C-CDB19F4DD487}"/>
              </a:ext>
            </a:extLst>
          </p:cNvPr>
          <p:cNvSpPr txBox="1"/>
          <p:nvPr/>
        </p:nvSpPr>
        <p:spPr>
          <a:xfrm flipH="1">
            <a:off x="2029375" y="4570735"/>
            <a:ext cx="1816225" cy="27699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용의 던전 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10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층 클리어 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68" name="연결선: 꺾임 167">
            <a:extLst>
              <a:ext uri="{FF2B5EF4-FFF2-40B4-BE49-F238E27FC236}">
                <a16:creationId xmlns:a16="http://schemas.microsoft.com/office/drawing/2014/main" id="{64713905-7385-4A6A-8A12-B63ACBDEDEF9}"/>
              </a:ext>
            </a:extLst>
          </p:cNvPr>
          <p:cNvCxnSpPr>
            <a:cxnSpLocks/>
            <a:stCxn id="68" idx="1"/>
            <a:endCxn id="165" idx="3"/>
          </p:cNvCxnSpPr>
          <p:nvPr/>
        </p:nvCxnSpPr>
        <p:spPr>
          <a:xfrm>
            <a:off x="1760873" y="4516064"/>
            <a:ext cx="268502" cy="193171"/>
          </a:xfrm>
          <a:prstGeom prst="bentConnector3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D0ADE6AE-1A11-4945-AF85-402A5F7A1CFF}"/>
              </a:ext>
            </a:extLst>
          </p:cNvPr>
          <p:cNvCxnSpPr/>
          <p:nvPr/>
        </p:nvCxnSpPr>
        <p:spPr>
          <a:xfrm>
            <a:off x="6094932" y="1619854"/>
            <a:ext cx="0" cy="463856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7E351F0C-4DA4-478C-A8F3-74ABC31EBD3B}"/>
              </a:ext>
            </a:extLst>
          </p:cNvPr>
          <p:cNvCxnSpPr>
            <a:cxnSpLocks/>
            <a:stCxn id="57" idx="1"/>
            <a:endCxn id="70" idx="3"/>
          </p:cNvCxnSpPr>
          <p:nvPr/>
        </p:nvCxnSpPr>
        <p:spPr>
          <a:xfrm>
            <a:off x="1760873" y="2666789"/>
            <a:ext cx="268502" cy="6233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>
            <a:extLst>
              <a:ext uri="{FF2B5EF4-FFF2-40B4-BE49-F238E27FC236}">
                <a16:creationId xmlns:a16="http://schemas.microsoft.com/office/drawing/2014/main" id="{9CB2CF8F-6162-4AAB-8057-D398114182CD}"/>
              </a:ext>
            </a:extLst>
          </p:cNvPr>
          <p:cNvSpPr txBox="1"/>
          <p:nvPr/>
        </p:nvSpPr>
        <p:spPr>
          <a:xfrm flipH="1">
            <a:off x="563993" y="3386794"/>
            <a:ext cx="1319676" cy="276999"/>
          </a:xfrm>
          <a:prstGeom prst="rect">
            <a:avLst/>
          </a:prstGeom>
          <a:solidFill>
            <a:srgbClr val="FFD9D9"/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몬스터 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마리 준비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AD049CB0-033C-4885-B3E9-006EEDCC1933}"/>
              </a:ext>
            </a:extLst>
          </p:cNvPr>
          <p:cNvSpPr txBox="1"/>
          <p:nvPr/>
        </p:nvSpPr>
        <p:spPr>
          <a:xfrm flipH="1">
            <a:off x="4106506" y="4377563"/>
            <a:ext cx="1572113" cy="27699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높은 등급의 룬 획득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24" name="연결선: 꺾임 123">
            <a:extLst>
              <a:ext uri="{FF2B5EF4-FFF2-40B4-BE49-F238E27FC236}">
                <a16:creationId xmlns:a16="http://schemas.microsoft.com/office/drawing/2014/main" id="{D2832F54-C41B-4E66-B344-0872E350B17B}"/>
              </a:ext>
            </a:extLst>
          </p:cNvPr>
          <p:cNvCxnSpPr>
            <a:stCxn id="152" idx="1"/>
            <a:endCxn id="131" idx="3"/>
          </p:cNvCxnSpPr>
          <p:nvPr/>
        </p:nvCxnSpPr>
        <p:spPr>
          <a:xfrm>
            <a:off x="3845600" y="4339903"/>
            <a:ext cx="260906" cy="176160"/>
          </a:xfrm>
          <a:prstGeom prst="bentConnector3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연결선: 꺾임 125">
            <a:extLst>
              <a:ext uri="{FF2B5EF4-FFF2-40B4-BE49-F238E27FC236}">
                <a16:creationId xmlns:a16="http://schemas.microsoft.com/office/drawing/2014/main" id="{AE6A7FD7-4774-426A-9897-3000461713E4}"/>
              </a:ext>
            </a:extLst>
          </p:cNvPr>
          <p:cNvCxnSpPr>
            <a:stCxn id="165" idx="1"/>
            <a:endCxn id="131" idx="3"/>
          </p:cNvCxnSpPr>
          <p:nvPr/>
        </p:nvCxnSpPr>
        <p:spPr>
          <a:xfrm flipV="1">
            <a:off x="3845600" y="4516063"/>
            <a:ext cx="260906" cy="193172"/>
          </a:xfrm>
          <a:prstGeom prst="bentConnector3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AB114E7D-B1D5-4887-99F3-08EE3BE158AF}"/>
              </a:ext>
            </a:extLst>
          </p:cNvPr>
          <p:cNvCxnSpPr>
            <a:cxnSpLocks/>
            <a:stCxn id="103" idx="2"/>
            <a:endCxn id="68" idx="0"/>
          </p:cNvCxnSpPr>
          <p:nvPr/>
        </p:nvCxnSpPr>
        <p:spPr>
          <a:xfrm>
            <a:off x="1223831" y="3663793"/>
            <a:ext cx="0" cy="71377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TextBox 143">
            <a:extLst>
              <a:ext uri="{FF2B5EF4-FFF2-40B4-BE49-F238E27FC236}">
                <a16:creationId xmlns:a16="http://schemas.microsoft.com/office/drawing/2014/main" id="{B78C2AA4-8A7A-4986-8801-C92D017E2DFF}"/>
              </a:ext>
            </a:extLst>
          </p:cNvPr>
          <p:cNvSpPr txBox="1"/>
          <p:nvPr/>
        </p:nvSpPr>
        <p:spPr>
          <a:xfrm flipH="1">
            <a:off x="2028693" y="3386793"/>
            <a:ext cx="1784873" cy="276999"/>
          </a:xfrm>
          <a:prstGeom prst="rect">
            <a:avLst/>
          </a:prstGeom>
          <a:solidFill>
            <a:srgbClr val="FFD9D9"/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각성 및 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6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성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★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진화 상태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36" name="직선 연결선 135">
            <a:extLst>
              <a:ext uri="{FF2B5EF4-FFF2-40B4-BE49-F238E27FC236}">
                <a16:creationId xmlns:a16="http://schemas.microsoft.com/office/drawing/2014/main" id="{1A2E2961-7A51-4478-8B4F-9F8F995EBBB0}"/>
              </a:ext>
            </a:extLst>
          </p:cNvPr>
          <p:cNvCxnSpPr>
            <a:stCxn id="103" idx="1"/>
            <a:endCxn id="144" idx="3"/>
          </p:cNvCxnSpPr>
          <p:nvPr/>
        </p:nvCxnSpPr>
        <p:spPr>
          <a:xfrm flipV="1">
            <a:off x="1883669" y="3525293"/>
            <a:ext cx="145024" cy="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A2B7EAA4-A108-4B5E-8985-37DD67F08016}"/>
              </a:ext>
            </a:extLst>
          </p:cNvPr>
          <p:cNvSpPr/>
          <p:nvPr/>
        </p:nvSpPr>
        <p:spPr>
          <a:xfrm>
            <a:off x="9724587" y="2332334"/>
            <a:ext cx="1125275" cy="463852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91F8D511-5BFB-482F-802E-718316114ADE}"/>
              </a:ext>
            </a:extLst>
          </p:cNvPr>
          <p:cNvSpPr/>
          <p:nvPr/>
        </p:nvSpPr>
        <p:spPr>
          <a:xfrm>
            <a:off x="8664320" y="2328209"/>
            <a:ext cx="577181" cy="471562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사각형: 둥근 모서리 85">
            <a:extLst>
              <a:ext uri="{FF2B5EF4-FFF2-40B4-BE49-F238E27FC236}">
                <a16:creationId xmlns:a16="http://schemas.microsoft.com/office/drawing/2014/main" id="{B8B8B57A-005D-4199-B493-D39FFD51A39A}"/>
              </a:ext>
            </a:extLst>
          </p:cNvPr>
          <p:cNvSpPr/>
          <p:nvPr/>
        </p:nvSpPr>
        <p:spPr>
          <a:xfrm>
            <a:off x="8157817" y="2307690"/>
            <a:ext cx="512479" cy="512479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사각형: 둥근 모서리 86">
            <a:extLst>
              <a:ext uri="{FF2B5EF4-FFF2-40B4-BE49-F238E27FC236}">
                <a16:creationId xmlns:a16="http://schemas.microsoft.com/office/drawing/2014/main" id="{BC5072F7-09D8-4CE9-9208-B602895338E8}"/>
              </a:ext>
            </a:extLst>
          </p:cNvPr>
          <p:cNvSpPr/>
          <p:nvPr/>
        </p:nvSpPr>
        <p:spPr>
          <a:xfrm>
            <a:off x="9241502" y="2307690"/>
            <a:ext cx="512479" cy="512479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사각형: 둥근 모서리 88">
            <a:extLst>
              <a:ext uri="{FF2B5EF4-FFF2-40B4-BE49-F238E27FC236}">
                <a16:creationId xmlns:a16="http://schemas.microsoft.com/office/drawing/2014/main" id="{9C0C919D-F5FF-42E1-BA3D-6246B6EF26B9}"/>
              </a:ext>
            </a:extLst>
          </p:cNvPr>
          <p:cNvSpPr/>
          <p:nvPr/>
        </p:nvSpPr>
        <p:spPr>
          <a:xfrm>
            <a:off x="10324380" y="3047903"/>
            <a:ext cx="512479" cy="512479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2AAC6527-8A6C-4C99-98AA-4E1AF1AF48AB}"/>
              </a:ext>
            </a:extLst>
          </p:cNvPr>
          <p:cNvSpPr/>
          <p:nvPr/>
        </p:nvSpPr>
        <p:spPr>
          <a:xfrm>
            <a:off x="8183385" y="3067960"/>
            <a:ext cx="1594519" cy="463852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2EBB4354-D69A-45D2-817D-47382F2FBABF}"/>
              </a:ext>
            </a:extLst>
          </p:cNvPr>
          <p:cNvSpPr txBox="1"/>
          <p:nvPr/>
        </p:nvSpPr>
        <p:spPr>
          <a:xfrm flipH="1">
            <a:off x="8303823" y="3898010"/>
            <a:ext cx="1296367" cy="276999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조합 몬스터 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(5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성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94" name="연결선: 꺾임 93">
            <a:extLst>
              <a:ext uri="{FF2B5EF4-FFF2-40B4-BE49-F238E27FC236}">
                <a16:creationId xmlns:a16="http://schemas.microsoft.com/office/drawing/2014/main" id="{4553DBE6-FC1B-4662-86F8-899F425A2DC9}"/>
              </a:ext>
            </a:extLst>
          </p:cNvPr>
          <p:cNvCxnSpPr>
            <a:cxnSpLocks/>
            <a:stCxn id="89" idx="2"/>
            <a:endCxn id="91" idx="1"/>
          </p:cNvCxnSpPr>
          <p:nvPr/>
        </p:nvCxnSpPr>
        <p:spPr>
          <a:xfrm rot="5400000">
            <a:off x="9852341" y="3308231"/>
            <a:ext cx="476128" cy="980430"/>
          </a:xfrm>
          <a:prstGeom prst="bentConnector2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사각형: 둥근 모서리 87">
            <a:extLst>
              <a:ext uri="{FF2B5EF4-FFF2-40B4-BE49-F238E27FC236}">
                <a16:creationId xmlns:a16="http://schemas.microsoft.com/office/drawing/2014/main" id="{8779D87C-B11E-46E0-A7E1-806B44805548}"/>
              </a:ext>
            </a:extLst>
          </p:cNvPr>
          <p:cNvSpPr/>
          <p:nvPr/>
        </p:nvSpPr>
        <p:spPr>
          <a:xfrm>
            <a:off x="9777904" y="3047903"/>
            <a:ext cx="512479" cy="512479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7" name="연결선: 꺾임 146">
            <a:extLst>
              <a:ext uri="{FF2B5EF4-FFF2-40B4-BE49-F238E27FC236}">
                <a16:creationId xmlns:a16="http://schemas.microsoft.com/office/drawing/2014/main" id="{EA5851E8-CBD8-459E-B010-9C0E8B50D283}"/>
              </a:ext>
            </a:extLst>
          </p:cNvPr>
          <p:cNvCxnSpPr>
            <a:cxnSpLocks/>
            <a:stCxn id="88" idx="2"/>
            <a:endCxn id="91" idx="1"/>
          </p:cNvCxnSpPr>
          <p:nvPr/>
        </p:nvCxnSpPr>
        <p:spPr>
          <a:xfrm rot="5400000">
            <a:off x="9579103" y="3581469"/>
            <a:ext cx="476128" cy="433954"/>
          </a:xfrm>
          <a:prstGeom prst="bentConnector2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TextBox 168">
            <a:extLst>
              <a:ext uri="{FF2B5EF4-FFF2-40B4-BE49-F238E27FC236}">
                <a16:creationId xmlns:a16="http://schemas.microsoft.com/office/drawing/2014/main" id="{C73E89D7-B0B3-4D12-9FCF-1E29FA7103A1}"/>
              </a:ext>
            </a:extLst>
          </p:cNvPr>
          <p:cNvSpPr txBox="1"/>
          <p:nvPr/>
        </p:nvSpPr>
        <p:spPr>
          <a:xfrm flipH="1">
            <a:off x="6631970" y="4943875"/>
            <a:ext cx="5253571" cy="276999"/>
          </a:xfrm>
          <a:prstGeom prst="rect">
            <a:avLst/>
          </a:prstGeom>
          <a:noFill/>
          <a:ln>
            <a:noFill/>
            <a:prstDash val="sysDot"/>
          </a:ln>
        </p:spPr>
        <p:txBody>
          <a:bodyPr wrap="square" rtlCol="0">
            <a:spAutoFit/>
          </a:bodyPr>
          <a:lstStyle/>
          <a:p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해당하는 재료 몬스터를 구하기 위해서 많은 시간이 소요됨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A8FEF596-4EA1-4390-9BCD-7B8A5FF4DBD3}"/>
              </a:ext>
            </a:extLst>
          </p:cNvPr>
          <p:cNvSpPr txBox="1"/>
          <p:nvPr/>
        </p:nvSpPr>
        <p:spPr>
          <a:xfrm flipH="1">
            <a:off x="6631970" y="5366248"/>
            <a:ext cx="5257465" cy="276999"/>
          </a:xfrm>
          <a:prstGeom prst="rect">
            <a:avLst/>
          </a:prstGeom>
          <a:noFill/>
          <a:ln>
            <a:noFill/>
            <a:prstDash val="sysDot"/>
          </a:ln>
        </p:spPr>
        <p:txBody>
          <a:bodyPr wrap="square" rtlCol="0">
            <a:spAutoFit/>
          </a:bodyPr>
          <a:lstStyle/>
          <a:p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재료 몬스터는 </a:t>
            </a:r>
            <a:r>
              <a:rPr lang="ko-KR" altLang="en-US" sz="1200" b="1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소환 </a:t>
            </a:r>
            <a:r>
              <a:rPr lang="en-US" altLang="ko-KR" sz="1200" b="1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‘</a:t>
            </a:r>
            <a:r>
              <a:rPr lang="ko-KR" altLang="en-US" sz="1200" b="1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비밀 던전</a:t>
            </a:r>
            <a:r>
              <a:rPr lang="en-US" altLang="ko-KR" sz="1200" b="1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’ / ‘</a:t>
            </a:r>
            <a:r>
              <a:rPr lang="ko-KR" altLang="en-US" sz="1200" b="1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길드 상점</a:t>
            </a:r>
            <a:r>
              <a:rPr lang="en-US" altLang="ko-KR" sz="1200" b="1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’ / ‘</a:t>
            </a:r>
            <a:r>
              <a:rPr lang="ko-KR" altLang="en-US" sz="1200" b="1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시나리오 드롭</a:t>
            </a:r>
            <a:r>
              <a:rPr lang="en-US" altLang="ko-KR" sz="1200" b="1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’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통해 획득 가능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7A42B200-1F19-4FB4-A0A5-BCA344B87267}"/>
              </a:ext>
            </a:extLst>
          </p:cNvPr>
          <p:cNvSpPr txBox="1"/>
          <p:nvPr/>
        </p:nvSpPr>
        <p:spPr>
          <a:xfrm>
            <a:off x="179512" y="332656"/>
            <a:ext cx="3744416" cy="477054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r>
              <a:rPr lang="ko-KR" altLang="en-US" sz="25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컨텐츠 진행 구조</a:t>
            </a:r>
            <a:endParaRPr lang="en-US" altLang="ko-KR" sz="25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7CA4A3CC-6C8C-430B-AE02-B5E8D6A06ACD}"/>
              </a:ext>
            </a:extLst>
          </p:cNvPr>
          <p:cNvSpPr/>
          <p:nvPr/>
        </p:nvSpPr>
        <p:spPr>
          <a:xfrm flipH="1">
            <a:off x="138600" y="332655"/>
            <a:ext cx="45719" cy="47705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F9638E1E-0AFB-42A9-8C82-A02650F8B29E}"/>
              </a:ext>
            </a:extLst>
          </p:cNvPr>
          <p:cNvGrpSpPr/>
          <p:nvPr/>
        </p:nvGrpSpPr>
        <p:grpSpPr>
          <a:xfrm>
            <a:off x="18288" y="791452"/>
            <a:ext cx="7020790" cy="390991"/>
            <a:chOff x="701040" y="253998"/>
            <a:chExt cx="10853372" cy="579122"/>
          </a:xfrm>
          <a:solidFill>
            <a:schemeClr val="bg1">
              <a:lumMod val="50000"/>
            </a:schemeClr>
          </a:solidFill>
        </p:grpSpPr>
        <p:sp>
          <p:nvSpPr>
            <p:cNvPr id="66" name="화살표: 갈매기형 수장 65">
              <a:extLst>
                <a:ext uri="{FF2B5EF4-FFF2-40B4-BE49-F238E27FC236}">
                  <a16:creationId xmlns:a16="http://schemas.microsoft.com/office/drawing/2014/main" id="{0529E1F0-FB7D-4A67-B4CC-D0B3F494D614}"/>
                </a:ext>
              </a:extLst>
            </p:cNvPr>
            <p:cNvSpPr/>
            <p:nvPr/>
          </p:nvSpPr>
          <p:spPr>
            <a:xfrm>
              <a:off x="2918412" y="254000"/>
              <a:ext cx="2326640" cy="579119"/>
            </a:xfrm>
            <a:prstGeom prst="chevron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67" name="화살표: 오각형 66">
              <a:extLst>
                <a:ext uri="{FF2B5EF4-FFF2-40B4-BE49-F238E27FC236}">
                  <a16:creationId xmlns:a16="http://schemas.microsoft.com/office/drawing/2014/main" id="{A613A43B-BD91-4154-AC7C-66765E4B0851}"/>
                </a:ext>
              </a:extLst>
            </p:cNvPr>
            <p:cNvSpPr/>
            <p:nvPr/>
          </p:nvSpPr>
          <p:spPr>
            <a:xfrm>
              <a:off x="701040" y="254001"/>
              <a:ext cx="2440892" cy="579119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69" name="화살표: 갈매기형 수장 68">
              <a:extLst>
                <a:ext uri="{FF2B5EF4-FFF2-40B4-BE49-F238E27FC236}">
                  <a16:creationId xmlns:a16="http://schemas.microsoft.com/office/drawing/2014/main" id="{9D2B155E-D8D1-47D0-83C9-1480EA4A2E2F}"/>
                </a:ext>
              </a:extLst>
            </p:cNvPr>
            <p:cNvSpPr/>
            <p:nvPr/>
          </p:nvSpPr>
          <p:spPr>
            <a:xfrm>
              <a:off x="5021532" y="254000"/>
              <a:ext cx="2326640" cy="579119"/>
            </a:xfrm>
            <a:prstGeom prst="chevr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72" name="화살표: 갈매기형 수장 71">
              <a:extLst>
                <a:ext uri="{FF2B5EF4-FFF2-40B4-BE49-F238E27FC236}">
                  <a16:creationId xmlns:a16="http://schemas.microsoft.com/office/drawing/2014/main" id="{BC202003-2AB9-4DDA-B795-D2F9B9B7AE72}"/>
                </a:ext>
              </a:extLst>
            </p:cNvPr>
            <p:cNvSpPr/>
            <p:nvPr/>
          </p:nvSpPr>
          <p:spPr>
            <a:xfrm>
              <a:off x="7124652" y="253999"/>
              <a:ext cx="2326640" cy="579119"/>
            </a:xfrm>
            <a:prstGeom prst="chevr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73" name="화살표: 갈매기형 수장 72">
              <a:extLst>
                <a:ext uri="{FF2B5EF4-FFF2-40B4-BE49-F238E27FC236}">
                  <a16:creationId xmlns:a16="http://schemas.microsoft.com/office/drawing/2014/main" id="{97DAEFDF-F98D-4116-A2EE-624A5B00E699}"/>
                </a:ext>
              </a:extLst>
            </p:cNvPr>
            <p:cNvSpPr/>
            <p:nvPr/>
          </p:nvSpPr>
          <p:spPr>
            <a:xfrm>
              <a:off x="9227772" y="253998"/>
              <a:ext cx="2326640" cy="579119"/>
            </a:xfrm>
            <a:prstGeom prst="chevr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160DF52D-2412-4F57-99F8-E2D1F4E74B38}"/>
                </a:ext>
              </a:extLst>
            </p:cNvPr>
            <p:cNvSpPr txBox="1"/>
            <p:nvPr/>
          </p:nvSpPr>
          <p:spPr>
            <a:xfrm>
              <a:off x="994116" y="338415"/>
              <a:ext cx="1660936" cy="4102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bg1">
                      <a:lumMod val="9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몬스터 육성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15D1A7B9-A959-4738-A20B-40B1EB72ECAB}"/>
                </a:ext>
              </a:extLst>
            </p:cNvPr>
            <p:cNvSpPr txBox="1"/>
            <p:nvPr/>
          </p:nvSpPr>
          <p:spPr>
            <a:xfrm>
              <a:off x="2962712" y="312095"/>
              <a:ext cx="2223497" cy="4558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</a:t>
              </a:r>
              <a:r>
                <a:rPr lang="ko-KR" altLang="en-US" sz="1400" b="1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차 컨텐츠 진입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C8C161C0-5E94-47FF-800A-698DD3776606}"/>
                </a:ext>
              </a:extLst>
            </p:cNvPr>
            <p:cNvSpPr txBox="1"/>
            <p:nvPr/>
          </p:nvSpPr>
          <p:spPr>
            <a:xfrm>
              <a:off x="5358344" y="338415"/>
              <a:ext cx="1727709" cy="4102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bg1">
                      <a:lumMod val="9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룬 획득 및 강화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D6BAD62B-9E03-4C08-BF59-4B5B3F3C9CB8}"/>
                </a:ext>
              </a:extLst>
            </p:cNvPr>
            <p:cNvSpPr txBox="1"/>
            <p:nvPr/>
          </p:nvSpPr>
          <p:spPr>
            <a:xfrm>
              <a:off x="7461463" y="338415"/>
              <a:ext cx="1811963" cy="4102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>
                      <a:lumMod val="9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</a:t>
              </a:r>
              <a:r>
                <a:rPr lang="ko-KR" altLang="en-US" sz="1200" dirty="0">
                  <a:solidFill>
                    <a:schemeClr val="bg1">
                      <a:lumMod val="9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차 컨텐츠 진입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AFD42C64-2294-49D6-A455-A4612B38EF76}"/>
                </a:ext>
              </a:extLst>
            </p:cNvPr>
            <p:cNvSpPr txBox="1"/>
            <p:nvPr/>
          </p:nvSpPr>
          <p:spPr>
            <a:xfrm>
              <a:off x="9906969" y="338395"/>
              <a:ext cx="786738" cy="4102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>
                      <a:lumMod val="9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ETC.</a:t>
              </a:r>
              <a:endParaRPr lang="ko-KR" altLang="en-US" sz="1200" dirty="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365176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7" name="표 66">
            <a:extLst>
              <a:ext uri="{FF2B5EF4-FFF2-40B4-BE49-F238E27FC236}">
                <a16:creationId xmlns:a16="http://schemas.microsoft.com/office/drawing/2014/main" id="{74700685-AFEE-49E4-B2A9-BC30E91842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3796794"/>
              </p:ext>
            </p:extLst>
          </p:nvPr>
        </p:nvGraphicFramePr>
        <p:xfrm>
          <a:off x="7280608" y="4094781"/>
          <a:ext cx="3393996" cy="205458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10616">
                  <a:extLst>
                    <a:ext uri="{9D8B030D-6E8A-4147-A177-3AD203B41FA5}">
                      <a16:colId xmlns:a16="http://schemas.microsoft.com/office/drawing/2014/main" val="733097955"/>
                    </a:ext>
                  </a:extLst>
                </a:gridCol>
                <a:gridCol w="680536">
                  <a:extLst>
                    <a:ext uri="{9D8B030D-6E8A-4147-A177-3AD203B41FA5}">
                      <a16:colId xmlns:a16="http://schemas.microsoft.com/office/drawing/2014/main" val="3960982356"/>
                    </a:ext>
                  </a:extLst>
                </a:gridCol>
                <a:gridCol w="1010439">
                  <a:extLst>
                    <a:ext uri="{9D8B030D-6E8A-4147-A177-3AD203B41FA5}">
                      <a16:colId xmlns:a16="http://schemas.microsoft.com/office/drawing/2014/main" val="3964601529"/>
                    </a:ext>
                  </a:extLst>
                </a:gridCol>
                <a:gridCol w="1092405">
                  <a:extLst>
                    <a:ext uri="{9D8B030D-6E8A-4147-A177-3AD203B41FA5}">
                      <a16:colId xmlns:a16="http://schemas.microsoft.com/office/drawing/2014/main" val="2750552374"/>
                    </a:ext>
                  </a:extLst>
                </a:gridCol>
              </a:tblGrid>
              <a:tr h="23946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몬스터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태생 등급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획득 경로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소환 확률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3892623"/>
                  </a:ext>
                </a:extLst>
              </a:tr>
              <a:tr h="605043"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4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성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(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★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소환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조합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0.076923%</a:t>
                      </a:r>
                    </a:p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(</a:t>
                      </a:r>
                      <a:r>
                        <a:rPr lang="ko-KR" altLang="en-US" sz="1000" b="0" i="0" u="none" strike="noStrike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신비 소환서 기준</a:t>
                      </a:r>
                      <a:r>
                        <a:rPr lang="en-US" altLang="ko-KR" sz="1000" b="0" i="0" u="none" strike="noStrike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)</a:t>
                      </a:r>
                      <a:endParaRPr lang="ko-KR" altLang="en-US" sz="1000" b="0" i="0" u="none" strike="noStrike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7210335"/>
                  </a:ext>
                </a:extLst>
              </a:tr>
              <a:tr h="605043"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3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성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(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★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빛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/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암 소환서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비밀던전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1.377206%</a:t>
                      </a:r>
                    </a:p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(</a:t>
                      </a:r>
                      <a:r>
                        <a:rPr lang="ko-KR" altLang="en-US" sz="1000" b="0" i="0" u="none" strike="noStrike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빛암 소환서 기준</a:t>
                      </a:r>
                      <a:r>
                        <a:rPr lang="en-US" altLang="ko-KR" sz="1000" b="0" i="0" u="none" strike="noStrike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)</a:t>
                      </a:r>
                      <a:endParaRPr lang="ko-KR" altLang="en-US" sz="1000" b="0" i="0" u="none" strike="noStrike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022454"/>
                  </a:ext>
                </a:extLst>
              </a:tr>
              <a:tr h="605043"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3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성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(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★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소환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0.943299%</a:t>
                      </a: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(</a:t>
                      </a:r>
                      <a:r>
                        <a:rPr lang="ko-KR" altLang="en-US" sz="1000" b="0" i="0" u="none" strike="noStrike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신비 소환서 기준</a:t>
                      </a:r>
                      <a:r>
                        <a:rPr lang="en-US" altLang="ko-KR" sz="1000" b="0" i="0" u="none" strike="noStrike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)</a:t>
                      </a:r>
                      <a:endParaRPr lang="ko-KR" altLang="en-US" sz="1000" b="0" i="0" u="none" strike="noStrike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53881614"/>
                  </a:ext>
                </a:extLst>
              </a:tr>
            </a:tbl>
          </a:graphicData>
        </a:graphic>
      </p:graphicFrame>
      <p:sp>
        <p:nvSpPr>
          <p:cNvPr id="125" name="TextBox 124">
            <a:extLst>
              <a:ext uri="{FF2B5EF4-FFF2-40B4-BE49-F238E27FC236}">
                <a16:creationId xmlns:a16="http://schemas.microsoft.com/office/drawing/2014/main" id="{6B309ACE-A35D-4B74-80BE-B5341A906ADF}"/>
              </a:ext>
            </a:extLst>
          </p:cNvPr>
          <p:cNvSpPr txBox="1"/>
          <p:nvPr/>
        </p:nvSpPr>
        <p:spPr>
          <a:xfrm flipH="1">
            <a:off x="6432291" y="1652364"/>
            <a:ext cx="4326344" cy="307777"/>
          </a:xfrm>
          <a:prstGeom prst="rect">
            <a:avLst/>
          </a:prstGeom>
          <a:noFill/>
          <a:ln>
            <a:noFill/>
            <a:prstDash val="sysDot"/>
          </a:ln>
        </p:spPr>
        <p:txBody>
          <a:bodyPr wrap="square" rtlCol="0">
            <a:spAutoFit/>
          </a:bodyPr>
          <a:lstStyle/>
          <a:p>
            <a:r>
              <a: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던전 진입 전 기본 덱 구성</a:t>
            </a: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27" name="그룹 126">
            <a:extLst>
              <a:ext uri="{FF2B5EF4-FFF2-40B4-BE49-F238E27FC236}">
                <a16:creationId xmlns:a16="http://schemas.microsoft.com/office/drawing/2014/main" id="{1B1B9366-77FF-4CC3-8DB6-C168DE1AD16C}"/>
              </a:ext>
            </a:extLst>
          </p:cNvPr>
          <p:cNvGrpSpPr/>
          <p:nvPr/>
        </p:nvGrpSpPr>
        <p:grpSpPr>
          <a:xfrm>
            <a:off x="6866328" y="2142723"/>
            <a:ext cx="4063147" cy="1562507"/>
            <a:chOff x="6816683" y="2366025"/>
            <a:chExt cx="4063147" cy="1562507"/>
          </a:xfrm>
        </p:grpSpPr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FB6B6E5A-0151-4DA3-9C5A-EF9FF9B16D8D}"/>
                </a:ext>
              </a:extLst>
            </p:cNvPr>
            <p:cNvSpPr/>
            <p:nvPr/>
          </p:nvSpPr>
          <p:spPr>
            <a:xfrm>
              <a:off x="6816683" y="2366025"/>
              <a:ext cx="4063147" cy="156250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29" name="그림 128">
              <a:extLst>
                <a:ext uri="{FF2B5EF4-FFF2-40B4-BE49-F238E27FC236}">
                  <a16:creationId xmlns:a16="http://schemas.microsoft.com/office/drawing/2014/main" id="{5FE0B6DA-2267-4DCA-9083-5C3B6D28C4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072" t="25044" r="19167" b="52248"/>
            <a:stretch/>
          </p:blipFill>
          <p:spPr>
            <a:xfrm>
              <a:off x="6961552" y="2495351"/>
              <a:ext cx="579263" cy="579810"/>
            </a:xfrm>
            <a:prstGeom prst="rect">
              <a:avLst/>
            </a:prstGeom>
          </p:spPr>
        </p:pic>
        <p:grpSp>
          <p:nvGrpSpPr>
            <p:cNvPr id="130" name="그룹 129">
              <a:extLst>
                <a:ext uri="{FF2B5EF4-FFF2-40B4-BE49-F238E27FC236}">
                  <a16:creationId xmlns:a16="http://schemas.microsoft.com/office/drawing/2014/main" id="{B2FD4F29-975D-42CF-AED9-85EE81B2C55E}"/>
                </a:ext>
              </a:extLst>
            </p:cNvPr>
            <p:cNvGrpSpPr/>
            <p:nvPr/>
          </p:nvGrpSpPr>
          <p:grpSpPr>
            <a:xfrm>
              <a:off x="8128867" y="2556451"/>
              <a:ext cx="2628819" cy="459206"/>
              <a:chOff x="2813112" y="3426306"/>
              <a:chExt cx="6016013" cy="1050887"/>
            </a:xfrm>
          </p:grpSpPr>
          <p:pic>
            <p:nvPicPr>
              <p:cNvPr id="139" name="그림 138">
                <a:extLst>
                  <a:ext uri="{FF2B5EF4-FFF2-40B4-BE49-F238E27FC236}">
                    <a16:creationId xmlns:a16="http://schemas.microsoft.com/office/drawing/2014/main" id="{E91551EA-B0A5-43E2-989A-DDE2C257A27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97" t="19203" r="60097" b="65552"/>
              <a:stretch/>
            </p:blipFill>
            <p:spPr>
              <a:xfrm>
                <a:off x="2813112" y="3431694"/>
                <a:ext cx="3560652" cy="1045499"/>
              </a:xfrm>
              <a:prstGeom prst="rect">
                <a:avLst/>
              </a:prstGeom>
            </p:spPr>
          </p:pic>
          <p:pic>
            <p:nvPicPr>
              <p:cNvPr id="140" name="그림 139">
                <a:extLst>
                  <a:ext uri="{FF2B5EF4-FFF2-40B4-BE49-F238E27FC236}">
                    <a16:creationId xmlns:a16="http://schemas.microsoft.com/office/drawing/2014/main" id="{E6C9994B-D875-4DF6-956E-97D33E8AFE7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317" t="38267" r="65544" b="46409"/>
              <a:stretch/>
            </p:blipFill>
            <p:spPr>
              <a:xfrm>
                <a:off x="6373764" y="3426306"/>
                <a:ext cx="2455361" cy="1050887"/>
              </a:xfrm>
              <a:prstGeom prst="rect">
                <a:avLst/>
              </a:prstGeom>
            </p:spPr>
          </p:pic>
        </p:grpSp>
        <p:grpSp>
          <p:nvGrpSpPr>
            <p:cNvPr id="132" name="그룹 131">
              <a:extLst>
                <a:ext uri="{FF2B5EF4-FFF2-40B4-BE49-F238E27FC236}">
                  <a16:creationId xmlns:a16="http://schemas.microsoft.com/office/drawing/2014/main" id="{5392D835-8756-4238-96FA-BD06A4DCF36E}"/>
                </a:ext>
              </a:extLst>
            </p:cNvPr>
            <p:cNvGrpSpPr/>
            <p:nvPr/>
          </p:nvGrpSpPr>
          <p:grpSpPr>
            <a:xfrm>
              <a:off x="8128881" y="3293412"/>
              <a:ext cx="2628805" cy="460403"/>
              <a:chOff x="2807682" y="4117540"/>
              <a:chExt cx="3674628" cy="643566"/>
            </a:xfrm>
          </p:grpSpPr>
          <p:pic>
            <p:nvPicPr>
              <p:cNvPr id="137" name="그림 136">
                <a:extLst>
                  <a:ext uri="{FF2B5EF4-FFF2-40B4-BE49-F238E27FC236}">
                    <a16:creationId xmlns:a16="http://schemas.microsoft.com/office/drawing/2014/main" id="{4C85E948-37F0-4A03-B237-A962137BAC8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795" t="18790" r="60200" b="65864"/>
              <a:stretch/>
            </p:blipFill>
            <p:spPr>
              <a:xfrm>
                <a:off x="2807682" y="4117540"/>
                <a:ext cx="2162393" cy="643566"/>
              </a:xfrm>
              <a:prstGeom prst="rect">
                <a:avLst/>
              </a:prstGeom>
            </p:spPr>
          </p:pic>
          <p:pic>
            <p:nvPicPr>
              <p:cNvPr id="138" name="그림 137">
                <a:extLst>
                  <a:ext uri="{FF2B5EF4-FFF2-40B4-BE49-F238E27FC236}">
                    <a16:creationId xmlns:a16="http://schemas.microsoft.com/office/drawing/2014/main" id="{1E2A1966-68F9-4A04-B602-2CDFC69F105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355" t="38375" r="65325" b="46278"/>
              <a:stretch/>
            </p:blipFill>
            <p:spPr>
              <a:xfrm>
                <a:off x="4970076" y="4117540"/>
                <a:ext cx="1512234" cy="642427"/>
              </a:xfrm>
              <a:prstGeom prst="rect">
                <a:avLst/>
              </a:prstGeom>
            </p:spPr>
          </p:pic>
        </p:grpSp>
        <p:pic>
          <p:nvPicPr>
            <p:cNvPr id="133" name="그림 132">
              <a:extLst>
                <a:ext uri="{FF2B5EF4-FFF2-40B4-BE49-F238E27FC236}">
                  <a16:creationId xmlns:a16="http://schemas.microsoft.com/office/drawing/2014/main" id="{C2410FCD-7F35-47E8-90C9-1B23CBEE65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032" t="24608" r="18934" b="52556"/>
            <a:stretch/>
          </p:blipFill>
          <p:spPr>
            <a:xfrm>
              <a:off x="6961552" y="3241112"/>
              <a:ext cx="573310" cy="565003"/>
            </a:xfrm>
            <a:prstGeom prst="rect">
              <a:avLst/>
            </a:prstGeom>
          </p:spPr>
        </p:pic>
        <p:cxnSp>
          <p:nvCxnSpPr>
            <p:cNvPr id="134" name="직선 화살표 연결선 133">
              <a:extLst>
                <a:ext uri="{FF2B5EF4-FFF2-40B4-BE49-F238E27FC236}">
                  <a16:creationId xmlns:a16="http://schemas.microsoft.com/office/drawing/2014/main" id="{C08679B8-2D9C-4ED4-8338-4B578D960762}"/>
                </a:ext>
              </a:extLst>
            </p:cNvPr>
            <p:cNvCxnSpPr>
              <a:cxnSpLocks/>
              <a:stCxn id="129" idx="3"/>
              <a:endCxn id="139" idx="1"/>
            </p:cNvCxnSpPr>
            <p:nvPr/>
          </p:nvCxnSpPr>
          <p:spPr>
            <a:xfrm>
              <a:off x="7540815" y="2785256"/>
              <a:ext cx="588052" cy="1975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직선 화살표 연결선 134">
              <a:extLst>
                <a:ext uri="{FF2B5EF4-FFF2-40B4-BE49-F238E27FC236}">
                  <a16:creationId xmlns:a16="http://schemas.microsoft.com/office/drawing/2014/main" id="{04268E44-449C-4F05-BBC0-50C5023E5DD5}"/>
                </a:ext>
              </a:extLst>
            </p:cNvPr>
            <p:cNvCxnSpPr>
              <a:cxnSpLocks/>
              <a:stCxn id="133" idx="3"/>
              <a:endCxn id="137" idx="1"/>
            </p:cNvCxnSpPr>
            <p:nvPr/>
          </p:nvCxnSpPr>
          <p:spPr>
            <a:xfrm>
              <a:off x="7534862" y="3523614"/>
              <a:ext cx="594019" cy="0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6898A522-BA43-41C7-BA15-7587C417F475}"/>
              </a:ext>
            </a:extLst>
          </p:cNvPr>
          <p:cNvSpPr txBox="1"/>
          <p:nvPr/>
        </p:nvSpPr>
        <p:spPr>
          <a:xfrm flipH="1">
            <a:off x="686790" y="2528289"/>
            <a:ext cx="1074083" cy="27699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시나리오 진입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7EFC6BBD-686E-4BF6-B45D-5558F99F3222}"/>
              </a:ext>
            </a:extLst>
          </p:cNvPr>
          <p:cNvSpPr txBox="1"/>
          <p:nvPr/>
        </p:nvSpPr>
        <p:spPr>
          <a:xfrm flipH="1">
            <a:off x="686790" y="4377564"/>
            <a:ext cx="1074083" cy="27699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던전 진입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CA3D803E-B3DC-4FD4-A1C4-27EA00247FFC}"/>
              </a:ext>
            </a:extLst>
          </p:cNvPr>
          <p:cNvSpPr txBox="1"/>
          <p:nvPr/>
        </p:nvSpPr>
        <p:spPr>
          <a:xfrm flipH="1">
            <a:off x="2029375" y="2442189"/>
            <a:ext cx="1572115" cy="46166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몬스터 육성 및 </a:t>
            </a:r>
            <a:endParaRPr lang="en-US" altLang="ko-KR" sz="120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낮은 등급의  룬 획득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61C321D5-49BA-485E-8F38-06849F3304FE}"/>
              </a:ext>
            </a:extLst>
          </p:cNvPr>
          <p:cNvCxnSpPr>
            <a:cxnSpLocks/>
            <a:stCxn id="57" idx="2"/>
            <a:endCxn id="103" idx="0"/>
          </p:cNvCxnSpPr>
          <p:nvPr/>
        </p:nvCxnSpPr>
        <p:spPr>
          <a:xfrm>
            <a:off x="1223831" y="2805288"/>
            <a:ext cx="0" cy="581506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연결선: 꺾임 118">
            <a:extLst>
              <a:ext uri="{FF2B5EF4-FFF2-40B4-BE49-F238E27FC236}">
                <a16:creationId xmlns:a16="http://schemas.microsoft.com/office/drawing/2014/main" id="{3A46D78C-221D-4588-B603-D349E72B86F1}"/>
              </a:ext>
            </a:extLst>
          </p:cNvPr>
          <p:cNvCxnSpPr>
            <a:cxnSpLocks/>
            <a:stCxn id="68" idx="1"/>
            <a:endCxn id="152" idx="3"/>
          </p:cNvCxnSpPr>
          <p:nvPr/>
        </p:nvCxnSpPr>
        <p:spPr>
          <a:xfrm flipV="1">
            <a:off x="1760873" y="4339903"/>
            <a:ext cx="268502" cy="176161"/>
          </a:xfrm>
          <a:prstGeom prst="bentConnector3">
            <a:avLst>
              <a:gd name="adj1" fmla="val 50000"/>
            </a:avLst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TextBox 151">
            <a:extLst>
              <a:ext uri="{FF2B5EF4-FFF2-40B4-BE49-F238E27FC236}">
                <a16:creationId xmlns:a16="http://schemas.microsoft.com/office/drawing/2014/main" id="{1E81BA3D-4A26-47C5-9E11-83B2D68C51EA}"/>
              </a:ext>
            </a:extLst>
          </p:cNvPr>
          <p:cNvSpPr txBox="1"/>
          <p:nvPr/>
        </p:nvSpPr>
        <p:spPr>
          <a:xfrm flipH="1">
            <a:off x="2029375" y="4201403"/>
            <a:ext cx="1816225" cy="27699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거인의 던전 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10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층 클리어 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0818D6D8-87E9-4149-9B3C-CDB19F4DD487}"/>
              </a:ext>
            </a:extLst>
          </p:cNvPr>
          <p:cNvSpPr txBox="1"/>
          <p:nvPr/>
        </p:nvSpPr>
        <p:spPr>
          <a:xfrm flipH="1">
            <a:off x="2029375" y="4570735"/>
            <a:ext cx="1816225" cy="27699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용의 던전 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10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층 클리어 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68" name="연결선: 꺾임 167">
            <a:extLst>
              <a:ext uri="{FF2B5EF4-FFF2-40B4-BE49-F238E27FC236}">
                <a16:creationId xmlns:a16="http://schemas.microsoft.com/office/drawing/2014/main" id="{64713905-7385-4A6A-8A12-B63ACBDEDEF9}"/>
              </a:ext>
            </a:extLst>
          </p:cNvPr>
          <p:cNvCxnSpPr>
            <a:cxnSpLocks/>
            <a:stCxn id="68" idx="1"/>
            <a:endCxn id="165" idx="3"/>
          </p:cNvCxnSpPr>
          <p:nvPr/>
        </p:nvCxnSpPr>
        <p:spPr>
          <a:xfrm>
            <a:off x="1760873" y="4516064"/>
            <a:ext cx="268502" cy="193171"/>
          </a:xfrm>
          <a:prstGeom prst="bentConnector3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D0ADE6AE-1A11-4945-AF85-402A5F7A1CFF}"/>
              </a:ext>
            </a:extLst>
          </p:cNvPr>
          <p:cNvCxnSpPr/>
          <p:nvPr/>
        </p:nvCxnSpPr>
        <p:spPr>
          <a:xfrm>
            <a:off x="6094932" y="1619854"/>
            <a:ext cx="0" cy="463856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7E351F0C-4DA4-478C-A8F3-74ABC31EBD3B}"/>
              </a:ext>
            </a:extLst>
          </p:cNvPr>
          <p:cNvCxnSpPr>
            <a:cxnSpLocks/>
            <a:stCxn id="57" idx="1"/>
            <a:endCxn id="70" idx="3"/>
          </p:cNvCxnSpPr>
          <p:nvPr/>
        </p:nvCxnSpPr>
        <p:spPr>
          <a:xfrm>
            <a:off x="1760873" y="2666789"/>
            <a:ext cx="268502" cy="6233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>
            <a:extLst>
              <a:ext uri="{FF2B5EF4-FFF2-40B4-BE49-F238E27FC236}">
                <a16:creationId xmlns:a16="http://schemas.microsoft.com/office/drawing/2014/main" id="{9CB2CF8F-6162-4AAB-8057-D398114182CD}"/>
              </a:ext>
            </a:extLst>
          </p:cNvPr>
          <p:cNvSpPr txBox="1"/>
          <p:nvPr/>
        </p:nvSpPr>
        <p:spPr>
          <a:xfrm flipH="1">
            <a:off x="563993" y="3386794"/>
            <a:ext cx="1319676" cy="276999"/>
          </a:xfrm>
          <a:prstGeom prst="rect">
            <a:avLst/>
          </a:prstGeom>
          <a:solidFill>
            <a:srgbClr val="FFD9D9"/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몬스터 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마리 준비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AD049CB0-033C-4885-B3E9-006EEDCC1933}"/>
              </a:ext>
            </a:extLst>
          </p:cNvPr>
          <p:cNvSpPr txBox="1"/>
          <p:nvPr/>
        </p:nvSpPr>
        <p:spPr>
          <a:xfrm flipH="1">
            <a:off x="4106506" y="4377563"/>
            <a:ext cx="1572113" cy="27699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높은 등급의 룬 획득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24" name="연결선: 꺾임 123">
            <a:extLst>
              <a:ext uri="{FF2B5EF4-FFF2-40B4-BE49-F238E27FC236}">
                <a16:creationId xmlns:a16="http://schemas.microsoft.com/office/drawing/2014/main" id="{D2832F54-C41B-4E66-B344-0872E350B17B}"/>
              </a:ext>
            </a:extLst>
          </p:cNvPr>
          <p:cNvCxnSpPr>
            <a:stCxn id="152" idx="1"/>
            <a:endCxn id="131" idx="3"/>
          </p:cNvCxnSpPr>
          <p:nvPr/>
        </p:nvCxnSpPr>
        <p:spPr>
          <a:xfrm>
            <a:off x="3845600" y="4339903"/>
            <a:ext cx="260906" cy="176160"/>
          </a:xfrm>
          <a:prstGeom prst="bentConnector3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연결선: 꺾임 125">
            <a:extLst>
              <a:ext uri="{FF2B5EF4-FFF2-40B4-BE49-F238E27FC236}">
                <a16:creationId xmlns:a16="http://schemas.microsoft.com/office/drawing/2014/main" id="{AE6A7FD7-4774-426A-9897-3000461713E4}"/>
              </a:ext>
            </a:extLst>
          </p:cNvPr>
          <p:cNvCxnSpPr>
            <a:stCxn id="165" idx="1"/>
            <a:endCxn id="131" idx="3"/>
          </p:cNvCxnSpPr>
          <p:nvPr/>
        </p:nvCxnSpPr>
        <p:spPr>
          <a:xfrm flipV="1">
            <a:off x="3845600" y="4516063"/>
            <a:ext cx="260906" cy="193172"/>
          </a:xfrm>
          <a:prstGeom prst="bentConnector3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AB114E7D-B1D5-4887-99F3-08EE3BE158AF}"/>
              </a:ext>
            </a:extLst>
          </p:cNvPr>
          <p:cNvCxnSpPr>
            <a:cxnSpLocks/>
            <a:stCxn id="103" idx="2"/>
            <a:endCxn id="68" idx="0"/>
          </p:cNvCxnSpPr>
          <p:nvPr/>
        </p:nvCxnSpPr>
        <p:spPr>
          <a:xfrm>
            <a:off x="1223831" y="3663793"/>
            <a:ext cx="0" cy="71377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TextBox 143">
            <a:extLst>
              <a:ext uri="{FF2B5EF4-FFF2-40B4-BE49-F238E27FC236}">
                <a16:creationId xmlns:a16="http://schemas.microsoft.com/office/drawing/2014/main" id="{B78C2AA4-8A7A-4986-8801-C92D017E2DFF}"/>
              </a:ext>
            </a:extLst>
          </p:cNvPr>
          <p:cNvSpPr txBox="1"/>
          <p:nvPr/>
        </p:nvSpPr>
        <p:spPr>
          <a:xfrm flipH="1">
            <a:off x="2028693" y="3386793"/>
            <a:ext cx="1784873" cy="276999"/>
          </a:xfrm>
          <a:prstGeom prst="rect">
            <a:avLst/>
          </a:prstGeom>
          <a:solidFill>
            <a:srgbClr val="FFD9D9"/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각성 및 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6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성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★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진화 상태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36" name="직선 연결선 135">
            <a:extLst>
              <a:ext uri="{FF2B5EF4-FFF2-40B4-BE49-F238E27FC236}">
                <a16:creationId xmlns:a16="http://schemas.microsoft.com/office/drawing/2014/main" id="{1A2E2961-7A51-4478-8B4F-9F8F995EBBB0}"/>
              </a:ext>
            </a:extLst>
          </p:cNvPr>
          <p:cNvCxnSpPr>
            <a:stCxn id="103" idx="1"/>
            <a:endCxn id="144" idx="3"/>
          </p:cNvCxnSpPr>
          <p:nvPr/>
        </p:nvCxnSpPr>
        <p:spPr>
          <a:xfrm flipV="1">
            <a:off x="1883669" y="3525293"/>
            <a:ext cx="145024" cy="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A2B7EAA4-A108-4B5E-8985-37DD67F08016}"/>
              </a:ext>
            </a:extLst>
          </p:cNvPr>
          <p:cNvSpPr/>
          <p:nvPr/>
        </p:nvSpPr>
        <p:spPr>
          <a:xfrm>
            <a:off x="8169724" y="2333148"/>
            <a:ext cx="2164204" cy="463852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사각형: 둥근 모서리 85">
            <a:extLst>
              <a:ext uri="{FF2B5EF4-FFF2-40B4-BE49-F238E27FC236}">
                <a16:creationId xmlns:a16="http://schemas.microsoft.com/office/drawing/2014/main" id="{B8B8B57A-005D-4199-B493-D39FFD51A39A}"/>
              </a:ext>
            </a:extLst>
          </p:cNvPr>
          <p:cNvSpPr/>
          <p:nvPr/>
        </p:nvSpPr>
        <p:spPr>
          <a:xfrm>
            <a:off x="8157817" y="3045209"/>
            <a:ext cx="512479" cy="512479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사각형: 둥근 모서리 86">
            <a:extLst>
              <a:ext uri="{FF2B5EF4-FFF2-40B4-BE49-F238E27FC236}">
                <a16:creationId xmlns:a16="http://schemas.microsoft.com/office/drawing/2014/main" id="{BC5072F7-09D8-4CE9-9208-B602895338E8}"/>
              </a:ext>
            </a:extLst>
          </p:cNvPr>
          <p:cNvSpPr/>
          <p:nvPr/>
        </p:nvSpPr>
        <p:spPr>
          <a:xfrm>
            <a:off x="10324379" y="2307690"/>
            <a:ext cx="512479" cy="512479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2AAC6527-8A6C-4C99-98AA-4E1AF1AF48AB}"/>
              </a:ext>
            </a:extLst>
          </p:cNvPr>
          <p:cNvSpPr/>
          <p:nvPr/>
        </p:nvSpPr>
        <p:spPr>
          <a:xfrm>
            <a:off x="9774752" y="3072789"/>
            <a:ext cx="1053987" cy="463852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사각형: 둥근 모서리 87">
            <a:extLst>
              <a:ext uri="{FF2B5EF4-FFF2-40B4-BE49-F238E27FC236}">
                <a16:creationId xmlns:a16="http://schemas.microsoft.com/office/drawing/2014/main" id="{8779D87C-B11E-46E0-A7E1-806B44805548}"/>
              </a:ext>
            </a:extLst>
          </p:cNvPr>
          <p:cNvSpPr/>
          <p:nvPr/>
        </p:nvSpPr>
        <p:spPr>
          <a:xfrm>
            <a:off x="8688963" y="3047903"/>
            <a:ext cx="512479" cy="512479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7349F0AB-0E49-47E5-9B25-58443E15634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95" t="18790" r="80515" b="65864"/>
          <a:stretch/>
        </p:blipFill>
        <p:spPr>
          <a:xfrm>
            <a:off x="7356740" y="4406356"/>
            <a:ext cx="463479" cy="460403"/>
          </a:xfrm>
          <a:prstGeom prst="rect">
            <a:avLst/>
          </a:prstGeom>
        </p:spPr>
      </p:pic>
      <p:pic>
        <p:nvPicPr>
          <p:cNvPr id="64" name="그림 63">
            <a:extLst>
              <a:ext uri="{FF2B5EF4-FFF2-40B4-BE49-F238E27FC236}">
                <a16:creationId xmlns:a16="http://schemas.microsoft.com/office/drawing/2014/main" id="{FF67D0D8-0039-4534-AE80-427D6EE2DC1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85" t="18790" r="70425" b="65864"/>
          <a:stretch/>
        </p:blipFill>
        <p:spPr>
          <a:xfrm>
            <a:off x="7355951" y="5003808"/>
            <a:ext cx="463479" cy="460403"/>
          </a:xfrm>
          <a:prstGeom prst="rect">
            <a:avLst/>
          </a:prstGeom>
        </p:spPr>
      </p:pic>
      <p:pic>
        <p:nvPicPr>
          <p:cNvPr id="65" name="그림 64">
            <a:extLst>
              <a:ext uri="{FF2B5EF4-FFF2-40B4-BE49-F238E27FC236}">
                <a16:creationId xmlns:a16="http://schemas.microsoft.com/office/drawing/2014/main" id="{05005992-0B06-4952-9304-6ADD7C35BDD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10" t="18790" r="60200" b="65864"/>
          <a:stretch/>
        </p:blipFill>
        <p:spPr>
          <a:xfrm>
            <a:off x="7355951" y="5609649"/>
            <a:ext cx="463479" cy="460403"/>
          </a:xfrm>
          <a:prstGeom prst="rect">
            <a:avLst/>
          </a:prstGeom>
        </p:spPr>
      </p:pic>
      <p:sp>
        <p:nvSpPr>
          <p:cNvPr id="72" name="사각형: 둥근 모서리 71">
            <a:extLst>
              <a:ext uri="{FF2B5EF4-FFF2-40B4-BE49-F238E27FC236}">
                <a16:creationId xmlns:a16="http://schemas.microsoft.com/office/drawing/2014/main" id="{62E49D82-585A-4697-9C1E-5CFE94D799AB}"/>
              </a:ext>
            </a:extLst>
          </p:cNvPr>
          <p:cNvSpPr/>
          <p:nvPr/>
        </p:nvSpPr>
        <p:spPr>
          <a:xfrm>
            <a:off x="9240865" y="3045209"/>
            <a:ext cx="512479" cy="512479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D25A7C80-D440-47E9-AB14-5B88F76DE7AE}"/>
              </a:ext>
            </a:extLst>
          </p:cNvPr>
          <p:cNvSpPr txBox="1"/>
          <p:nvPr/>
        </p:nvSpPr>
        <p:spPr>
          <a:xfrm>
            <a:off x="179512" y="332656"/>
            <a:ext cx="3744416" cy="477054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r>
              <a:rPr lang="ko-KR" altLang="en-US" sz="25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컨텐츠 진행 구조</a:t>
            </a:r>
            <a:endParaRPr lang="en-US" altLang="ko-KR" sz="25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E99DB9F8-F20A-448E-90E0-B34613F6BEC9}"/>
              </a:ext>
            </a:extLst>
          </p:cNvPr>
          <p:cNvSpPr/>
          <p:nvPr/>
        </p:nvSpPr>
        <p:spPr>
          <a:xfrm flipH="1">
            <a:off x="138600" y="332655"/>
            <a:ext cx="45719" cy="47705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7574A093-AE77-4194-BA3C-BE18C1E94F97}"/>
              </a:ext>
            </a:extLst>
          </p:cNvPr>
          <p:cNvGrpSpPr/>
          <p:nvPr/>
        </p:nvGrpSpPr>
        <p:grpSpPr>
          <a:xfrm>
            <a:off x="18288" y="791452"/>
            <a:ext cx="7020790" cy="390991"/>
            <a:chOff x="701040" y="253998"/>
            <a:chExt cx="10853372" cy="579122"/>
          </a:xfrm>
          <a:solidFill>
            <a:schemeClr val="bg1">
              <a:lumMod val="50000"/>
            </a:schemeClr>
          </a:solidFill>
        </p:grpSpPr>
        <p:sp>
          <p:nvSpPr>
            <p:cNvPr id="75" name="화살표: 갈매기형 수장 74">
              <a:extLst>
                <a:ext uri="{FF2B5EF4-FFF2-40B4-BE49-F238E27FC236}">
                  <a16:creationId xmlns:a16="http://schemas.microsoft.com/office/drawing/2014/main" id="{8FA52AC1-630E-4B69-A9E6-7917E7E69DD2}"/>
                </a:ext>
              </a:extLst>
            </p:cNvPr>
            <p:cNvSpPr/>
            <p:nvPr/>
          </p:nvSpPr>
          <p:spPr>
            <a:xfrm>
              <a:off x="2918412" y="254000"/>
              <a:ext cx="2326640" cy="579119"/>
            </a:xfrm>
            <a:prstGeom prst="chevron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76" name="화살표: 오각형 75">
              <a:extLst>
                <a:ext uri="{FF2B5EF4-FFF2-40B4-BE49-F238E27FC236}">
                  <a16:creationId xmlns:a16="http://schemas.microsoft.com/office/drawing/2014/main" id="{02649BB4-12DA-43EB-86E9-6D9C9EECD55A}"/>
                </a:ext>
              </a:extLst>
            </p:cNvPr>
            <p:cNvSpPr/>
            <p:nvPr/>
          </p:nvSpPr>
          <p:spPr>
            <a:xfrm>
              <a:off x="701040" y="254001"/>
              <a:ext cx="2440892" cy="579119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77" name="화살표: 갈매기형 수장 76">
              <a:extLst>
                <a:ext uri="{FF2B5EF4-FFF2-40B4-BE49-F238E27FC236}">
                  <a16:creationId xmlns:a16="http://schemas.microsoft.com/office/drawing/2014/main" id="{165C838F-C6A4-4D1F-B75B-8A2AC26EA031}"/>
                </a:ext>
              </a:extLst>
            </p:cNvPr>
            <p:cNvSpPr/>
            <p:nvPr/>
          </p:nvSpPr>
          <p:spPr>
            <a:xfrm>
              <a:off x="5021532" y="254000"/>
              <a:ext cx="2326640" cy="579119"/>
            </a:xfrm>
            <a:prstGeom prst="chevr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79" name="화살표: 갈매기형 수장 78">
              <a:extLst>
                <a:ext uri="{FF2B5EF4-FFF2-40B4-BE49-F238E27FC236}">
                  <a16:creationId xmlns:a16="http://schemas.microsoft.com/office/drawing/2014/main" id="{4F2FD3C1-05F1-4DE9-852F-C170C56B64A8}"/>
                </a:ext>
              </a:extLst>
            </p:cNvPr>
            <p:cNvSpPr/>
            <p:nvPr/>
          </p:nvSpPr>
          <p:spPr>
            <a:xfrm>
              <a:off x="7124652" y="253999"/>
              <a:ext cx="2326640" cy="579119"/>
            </a:xfrm>
            <a:prstGeom prst="chevr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80" name="화살표: 갈매기형 수장 79">
              <a:extLst>
                <a:ext uri="{FF2B5EF4-FFF2-40B4-BE49-F238E27FC236}">
                  <a16:creationId xmlns:a16="http://schemas.microsoft.com/office/drawing/2014/main" id="{8FCDB069-CFF3-4415-A1A2-D0C912015C05}"/>
                </a:ext>
              </a:extLst>
            </p:cNvPr>
            <p:cNvSpPr/>
            <p:nvPr/>
          </p:nvSpPr>
          <p:spPr>
            <a:xfrm>
              <a:off x="9227772" y="253998"/>
              <a:ext cx="2326640" cy="579119"/>
            </a:xfrm>
            <a:prstGeom prst="chevr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95DE3576-5ACD-4E54-8CFF-A075416EC094}"/>
                </a:ext>
              </a:extLst>
            </p:cNvPr>
            <p:cNvSpPr txBox="1"/>
            <p:nvPr/>
          </p:nvSpPr>
          <p:spPr>
            <a:xfrm>
              <a:off x="994116" y="338415"/>
              <a:ext cx="1660936" cy="4102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bg1">
                      <a:lumMod val="9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몬스터 육성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14C9BC34-AD79-418C-B7C7-602F9785B8FF}"/>
                </a:ext>
              </a:extLst>
            </p:cNvPr>
            <p:cNvSpPr txBox="1"/>
            <p:nvPr/>
          </p:nvSpPr>
          <p:spPr>
            <a:xfrm>
              <a:off x="2962712" y="312095"/>
              <a:ext cx="2223497" cy="4558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</a:t>
              </a:r>
              <a:r>
                <a:rPr lang="ko-KR" altLang="en-US" sz="1400" b="1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차 컨텐츠 진입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21E07C20-2B92-4B25-89CC-DED5F21EE0B4}"/>
                </a:ext>
              </a:extLst>
            </p:cNvPr>
            <p:cNvSpPr txBox="1"/>
            <p:nvPr/>
          </p:nvSpPr>
          <p:spPr>
            <a:xfrm>
              <a:off x="5358344" y="338415"/>
              <a:ext cx="1727709" cy="4102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bg1">
                      <a:lumMod val="9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룬 획득 및 강화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E65B5636-B112-4CC9-812C-5F23D8730F76}"/>
                </a:ext>
              </a:extLst>
            </p:cNvPr>
            <p:cNvSpPr txBox="1"/>
            <p:nvPr/>
          </p:nvSpPr>
          <p:spPr>
            <a:xfrm>
              <a:off x="7461463" y="338415"/>
              <a:ext cx="1811963" cy="4102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>
                      <a:lumMod val="9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</a:t>
              </a:r>
              <a:r>
                <a:rPr lang="ko-KR" altLang="en-US" sz="1200" dirty="0">
                  <a:solidFill>
                    <a:schemeClr val="bg1">
                      <a:lumMod val="9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차 컨텐츠 진입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6CA3FA5D-722D-4155-9A4A-4E73D8D59828}"/>
                </a:ext>
              </a:extLst>
            </p:cNvPr>
            <p:cNvSpPr txBox="1"/>
            <p:nvPr/>
          </p:nvSpPr>
          <p:spPr>
            <a:xfrm>
              <a:off x="9906969" y="338395"/>
              <a:ext cx="786738" cy="4102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>
                      <a:lumMod val="9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ETC.</a:t>
              </a:r>
              <a:endParaRPr lang="ko-KR" altLang="en-US" sz="1200" dirty="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26209965-699C-46ED-B71C-185FB8641C2B}"/>
              </a:ext>
            </a:extLst>
          </p:cNvPr>
          <p:cNvSpPr txBox="1"/>
          <p:nvPr/>
        </p:nvSpPr>
        <p:spPr>
          <a:xfrm flipH="1">
            <a:off x="7011197" y="3798328"/>
            <a:ext cx="2013692" cy="261610"/>
          </a:xfrm>
          <a:prstGeom prst="rect">
            <a:avLst/>
          </a:prstGeom>
          <a:noFill/>
          <a:ln>
            <a:noFill/>
            <a:prstDash val="sysDot"/>
          </a:ln>
        </p:spPr>
        <p:txBody>
          <a:bodyPr wrap="square" rtlCol="0">
            <a:spAutoFit/>
          </a:bodyPr>
          <a:lstStyle/>
          <a:p>
            <a:r>
              <a:rPr lang="ko-KR" altLang="en-US" sz="11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몬스터 소환 경로 및 확률</a:t>
            </a:r>
            <a:endParaRPr lang="en-US" altLang="ko-KR" sz="11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080992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Box 56">
            <a:extLst>
              <a:ext uri="{FF2B5EF4-FFF2-40B4-BE49-F238E27FC236}">
                <a16:creationId xmlns:a16="http://schemas.microsoft.com/office/drawing/2014/main" id="{6898A522-BA43-41C7-BA15-7587C417F475}"/>
              </a:ext>
            </a:extLst>
          </p:cNvPr>
          <p:cNvSpPr txBox="1"/>
          <p:nvPr/>
        </p:nvSpPr>
        <p:spPr>
          <a:xfrm flipH="1">
            <a:off x="686790" y="2528290"/>
            <a:ext cx="1074083" cy="27699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시나리오 진입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7EFC6BBD-686E-4BF6-B45D-5558F99F3222}"/>
              </a:ext>
            </a:extLst>
          </p:cNvPr>
          <p:cNvSpPr txBox="1"/>
          <p:nvPr/>
        </p:nvSpPr>
        <p:spPr>
          <a:xfrm flipH="1">
            <a:off x="686790" y="4377565"/>
            <a:ext cx="1074083" cy="27699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던전 진입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CA3D803E-B3DC-4FD4-A1C4-27EA00247FFC}"/>
              </a:ext>
            </a:extLst>
          </p:cNvPr>
          <p:cNvSpPr txBox="1"/>
          <p:nvPr/>
        </p:nvSpPr>
        <p:spPr>
          <a:xfrm flipH="1">
            <a:off x="2029375" y="2442190"/>
            <a:ext cx="1572115" cy="46166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몬스터 육성 및 </a:t>
            </a:r>
            <a:endParaRPr lang="en-US" altLang="ko-KR" sz="120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낮은 등급의  룬 획득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61C321D5-49BA-485E-8F38-06849F3304FE}"/>
              </a:ext>
            </a:extLst>
          </p:cNvPr>
          <p:cNvCxnSpPr>
            <a:cxnSpLocks/>
            <a:stCxn id="57" idx="2"/>
            <a:endCxn id="103" idx="0"/>
          </p:cNvCxnSpPr>
          <p:nvPr/>
        </p:nvCxnSpPr>
        <p:spPr>
          <a:xfrm>
            <a:off x="1223831" y="2805289"/>
            <a:ext cx="0" cy="581506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연결선: 꺾임 118">
            <a:extLst>
              <a:ext uri="{FF2B5EF4-FFF2-40B4-BE49-F238E27FC236}">
                <a16:creationId xmlns:a16="http://schemas.microsoft.com/office/drawing/2014/main" id="{3A46D78C-221D-4588-B603-D349E72B86F1}"/>
              </a:ext>
            </a:extLst>
          </p:cNvPr>
          <p:cNvCxnSpPr>
            <a:cxnSpLocks/>
            <a:stCxn id="68" idx="1"/>
            <a:endCxn id="152" idx="3"/>
          </p:cNvCxnSpPr>
          <p:nvPr/>
        </p:nvCxnSpPr>
        <p:spPr>
          <a:xfrm flipV="1">
            <a:off x="1760873" y="4339904"/>
            <a:ext cx="268502" cy="176161"/>
          </a:xfrm>
          <a:prstGeom prst="bentConnector3">
            <a:avLst>
              <a:gd name="adj1" fmla="val 50000"/>
            </a:avLst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TextBox 151">
            <a:extLst>
              <a:ext uri="{FF2B5EF4-FFF2-40B4-BE49-F238E27FC236}">
                <a16:creationId xmlns:a16="http://schemas.microsoft.com/office/drawing/2014/main" id="{1E81BA3D-4A26-47C5-9E11-83B2D68C51EA}"/>
              </a:ext>
            </a:extLst>
          </p:cNvPr>
          <p:cNvSpPr txBox="1"/>
          <p:nvPr/>
        </p:nvSpPr>
        <p:spPr>
          <a:xfrm flipH="1">
            <a:off x="2029375" y="4201404"/>
            <a:ext cx="1816225" cy="27699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거인의 던전 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10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층 클리어 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0818D6D8-87E9-4149-9B3C-CDB19F4DD487}"/>
              </a:ext>
            </a:extLst>
          </p:cNvPr>
          <p:cNvSpPr txBox="1"/>
          <p:nvPr/>
        </p:nvSpPr>
        <p:spPr>
          <a:xfrm flipH="1">
            <a:off x="2029375" y="4570736"/>
            <a:ext cx="1816225" cy="27699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용의 던전 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10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층 클리어 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68" name="연결선: 꺾임 167">
            <a:extLst>
              <a:ext uri="{FF2B5EF4-FFF2-40B4-BE49-F238E27FC236}">
                <a16:creationId xmlns:a16="http://schemas.microsoft.com/office/drawing/2014/main" id="{64713905-7385-4A6A-8A12-B63ACBDEDEF9}"/>
              </a:ext>
            </a:extLst>
          </p:cNvPr>
          <p:cNvCxnSpPr>
            <a:cxnSpLocks/>
            <a:stCxn id="68" idx="1"/>
            <a:endCxn id="165" idx="3"/>
          </p:cNvCxnSpPr>
          <p:nvPr/>
        </p:nvCxnSpPr>
        <p:spPr>
          <a:xfrm>
            <a:off x="1760873" y="4516065"/>
            <a:ext cx="268502" cy="193171"/>
          </a:xfrm>
          <a:prstGeom prst="bentConnector3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D0ADE6AE-1A11-4945-AF85-402A5F7A1CFF}"/>
              </a:ext>
            </a:extLst>
          </p:cNvPr>
          <p:cNvCxnSpPr/>
          <p:nvPr/>
        </p:nvCxnSpPr>
        <p:spPr>
          <a:xfrm>
            <a:off x="6094932" y="1619854"/>
            <a:ext cx="0" cy="463856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7E351F0C-4DA4-478C-A8F3-74ABC31EBD3B}"/>
              </a:ext>
            </a:extLst>
          </p:cNvPr>
          <p:cNvCxnSpPr>
            <a:cxnSpLocks/>
            <a:stCxn id="57" idx="1"/>
            <a:endCxn id="70" idx="3"/>
          </p:cNvCxnSpPr>
          <p:nvPr/>
        </p:nvCxnSpPr>
        <p:spPr>
          <a:xfrm>
            <a:off x="1760873" y="2666790"/>
            <a:ext cx="268502" cy="6233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>
            <a:extLst>
              <a:ext uri="{FF2B5EF4-FFF2-40B4-BE49-F238E27FC236}">
                <a16:creationId xmlns:a16="http://schemas.microsoft.com/office/drawing/2014/main" id="{9CB2CF8F-6162-4AAB-8057-D398114182CD}"/>
              </a:ext>
            </a:extLst>
          </p:cNvPr>
          <p:cNvSpPr txBox="1"/>
          <p:nvPr/>
        </p:nvSpPr>
        <p:spPr>
          <a:xfrm flipH="1">
            <a:off x="563993" y="3386795"/>
            <a:ext cx="1319676" cy="276999"/>
          </a:xfrm>
          <a:prstGeom prst="rect">
            <a:avLst/>
          </a:prstGeom>
          <a:solidFill>
            <a:srgbClr val="FFD9D9"/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몬스터 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마리 준비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AD049CB0-033C-4885-B3E9-006EEDCC1933}"/>
              </a:ext>
            </a:extLst>
          </p:cNvPr>
          <p:cNvSpPr txBox="1"/>
          <p:nvPr/>
        </p:nvSpPr>
        <p:spPr>
          <a:xfrm flipH="1">
            <a:off x="4106506" y="4377564"/>
            <a:ext cx="1572113" cy="27699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높은 등급의 룬 획득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24" name="연결선: 꺾임 123">
            <a:extLst>
              <a:ext uri="{FF2B5EF4-FFF2-40B4-BE49-F238E27FC236}">
                <a16:creationId xmlns:a16="http://schemas.microsoft.com/office/drawing/2014/main" id="{D2832F54-C41B-4E66-B344-0872E350B17B}"/>
              </a:ext>
            </a:extLst>
          </p:cNvPr>
          <p:cNvCxnSpPr>
            <a:stCxn id="152" idx="1"/>
            <a:endCxn id="131" idx="3"/>
          </p:cNvCxnSpPr>
          <p:nvPr/>
        </p:nvCxnSpPr>
        <p:spPr>
          <a:xfrm>
            <a:off x="3845600" y="4339904"/>
            <a:ext cx="260906" cy="176160"/>
          </a:xfrm>
          <a:prstGeom prst="bentConnector3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연결선: 꺾임 125">
            <a:extLst>
              <a:ext uri="{FF2B5EF4-FFF2-40B4-BE49-F238E27FC236}">
                <a16:creationId xmlns:a16="http://schemas.microsoft.com/office/drawing/2014/main" id="{AE6A7FD7-4774-426A-9897-3000461713E4}"/>
              </a:ext>
            </a:extLst>
          </p:cNvPr>
          <p:cNvCxnSpPr>
            <a:stCxn id="165" idx="1"/>
            <a:endCxn id="131" idx="3"/>
          </p:cNvCxnSpPr>
          <p:nvPr/>
        </p:nvCxnSpPr>
        <p:spPr>
          <a:xfrm flipV="1">
            <a:off x="3845600" y="4516064"/>
            <a:ext cx="260906" cy="193172"/>
          </a:xfrm>
          <a:prstGeom prst="bentConnector3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AB114E7D-B1D5-4887-99F3-08EE3BE158AF}"/>
              </a:ext>
            </a:extLst>
          </p:cNvPr>
          <p:cNvCxnSpPr>
            <a:cxnSpLocks/>
            <a:stCxn id="103" idx="2"/>
            <a:endCxn id="68" idx="0"/>
          </p:cNvCxnSpPr>
          <p:nvPr/>
        </p:nvCxnSpPr>
        <p:spPr>
          <a:xfrm>
            <a:off x="1223831" y="3663794"/>
            <a:ext cx="0" cy="71377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TextBox 143">
            <a:extLst>
              <a:ext uri="{FF2B5EF4-FFF2-40B4-BE49-F238E27FC236}">
                <a16:creationId xmlns:a16="http://schemas.microsoft.com/office/drawing/2014/main" id="{B78C2AA4-8A7A-4986-8801-C92D017E2DFF}"/>
              </a:ext>
            </a:extLst>
          </p:cNvPr>
          <p:cNvSpPr txBox="1"/>
          <p:nvPr/>
        </p:nvSpPr>
        <p:spPr>
          <a:xfrm flipH="1">
            <a:off x="2028693" y="3386794"/>
            <a:ext cx="1784873" cy="276999"/>
          </a:xfrm>
          <a:prstGeom prst="rect">
            <a:avLst/>
          </a:prstGeom>
          <a:solidFill>
            <a:srgbClr val="FFD9D9"/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각성 및 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6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성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★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진화 상태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36" name="직선 연결선 135">
            <a:extLst>
              <a:ext uri="{FF2B5EF4-FFF2-40B4-BE49-F238E27FC236}">
                <a16:creationId xmlns:a16="http://schemas.microsoft.com/office/drawing/2014/main" id="{1A2E2961-7A51-4478-8B4F-9F8F995EBBB0}"/>
              </a:ext>
            </a:extLst>
          </p:cNvPr>
          <p:cNvCxnSpPr>
            <a:stCxn id="103" idx="1"/>
            <a:endCxn id="144" idx="3"/>
          </p:cNvCxnSpPr>
          <p:nvPr/>
        </p:nvCxnSpPr>
        <p:spPr>
          <a:xfrm flipV="1">
            <a:off x="1883669" y="3525294"/>
            <a:ext cx="145024" cy="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63AA4124-3EF3-49A1-97E0-42E111E4FDFC}"/>
              </a:ext>
            </a:extLst>
          </p:cNvPr>
          <p:cNvSpPr txBox="1"/>
          <p:nvPr/>
        </p:nvSpPr>
        <p:spPr>
          <a:xfrm flipH="1">
            <a:off x="6432291" y="1652364"/>
            <a:ext cx="4326344" cy="307777"/>
          </a:xfrm>
          <a:prstGeom prst="rect">
            <a:avLst/>
          </a:prstGeom>
          <a:noFill/>
          <a:ln>
            <a:noFill/>
            <a:prstDash val="sysDot"/>
          </a:ln>
        </p:spPr>
        <p:txBody>
          <a:bodyPr wrap="square" rtlCol="0">
            <a:spAutoFit/>
          </a:bodyPr>
          <a:lstStyle/>
          <a:p>
            <a:r>
              <a: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조합 몬스터 획득 과정</a:t>
            </a: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75" name="그림 74">
            <a:extLst>
              <a:ext uri="{FF2B5EF4-FFF2-40B4-BE49-F238E27FC236}">
                <a16:creationId xmlns:a16="http://schemas.microsoft.com/office/drawing/2014/main" id="{403E2B29-9263-4B7F-A810-8A4B25823B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50" t="7508" r="12150" b="10581"/>
          <a:stretch/>
        </p:blipFill>
        <p:spPr>
          <a:xfrm>
            <a:off x="7238130" y="2069726"/>
            <a:ext cx="3439868" cy="2093669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644334B5-8C62-4CEC-90FC-E253AE9A36C5}"/>
              </a:ext>
            </a:extLst>
          </p:cNvPr>
          <p:cNvGrpSpPr/>
          <p:nvPr/>
        </p:nvGrpSpPr>
        <p:grpSpPr>
          <a:xfrm>
            <a:off x="6492553" y="4624532"/>
            <a:ext cx="5175396" cy="1306847"/>
            <a:chOff x="6330961" y="4752157"/>
            <a:chExt cx="5175396" cy="1306847"/>
          </a:xfrm>
        </p:grpSpPr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F900F896-FE9A-41AF-9BD8-E31CD890E590}"/>
                </a:ext>
              </a:extLst>
            </p:cNvPr>
            <p:cNvSpPr txBox="1"/>
            <p:nvPr/>
          </p:nvSpPr>
          <p:spPr>
            <a:xfrm flipH="1">
              <a:off x="6330961" y="4752159"/>
              <a:ext cx="1842145" cy="430887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</a:t>
              </a:r>
              <a:r>
                <a:rPr lang="ko-KR" altLang="en-US" sz="11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성 </a:t>
              </a:r>
              <a:r>
                <a:rPr lang="en-US" altLang="ko-KR" sz="11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or 3</a:t>
              </a:r>
              <a:r>
                <a:rPr lang="ko-KR" altLang="en-US" sz="11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성 재료 몬스터</a:t>
              </a:r>
              <a:endParaRPr lang="en-US" altLang="ko-KR" sz="11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ko-KR" altLang="en-US" sz="11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→ 각성 </a:t>
              </a:r>
              <a:r>
                <a:rPr lang="en-US" altLang="ko-KR" sz="11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/</a:t>
              </a:r>
              <a:r>
                <a:rPr lang="ko-KR" altLang="en-US" sz="11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en-US" altLang="ko-KR" sz="11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4</a:t>
              </a:r>
              <a:r>
                <a:rPr lang="ko-KR" altLang="en-US" sz="11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성진화 </a:t>
              </a:r>
              <a:r>
                <a:rPr lang="en-US" altLang="ko-KR" sz="11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/ Max</a:t>
              </a:r>
              <a:r>
                <a:rPr lang="ko-KR" altLang="en-US" sz="11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레벨</a:t>
              </a:r>
              <a:endPara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FEDB9F8A-F28A-44AE-86BB-51395756D4B3}"/>
                </a:ext>
              </a:extLst>
            </p:cNvPr>
            <p:cNvSpPr txBox="1"/>
            <p:nvPr/>
          </p:nvSpPr>
          <p:spPr>
            <a:xfrm flipH="1">
              <a:off x="8506572" y="4752157"/>
              <a:ext cx="819819" cy="430887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4</a:t>
              </a:r>
              <a:r>
                <a:rPr lang="ko-KR" altLang="en-US" sz="11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성 몬스터</a:t>
              </a:r>
              <a:endParaRPr lang="en-US" altLang="ko-KR" sz="11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ko-KR" altLang="en-US" sz="11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조합</a:t>
              </a:r>
              <a:endPara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7E73E1C2-015B-4BD7-BBAC-9F68D3397B7F}"/>
                </a:ext>
              </a:extLst>
            </p:cNvPr>
            <p:cNvSpPr txBox="1"/>
            <p:nvPr/>
          </p:nvSpPr>
          <p:spPr>
            <a:xfrm flipH="1">
              <a:off x="8506572" y="5354302"/>
              <a:ext cx="1839703" cy="430887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4</a:t>
              </a:r>
              <a:r>
                <a:rPr lang="ko-KR" altLang="en-US" sz="11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성 몬스터</a:t>
              </a:r>
              <a:endParaRPr lang="en-US" altLang="ko-KR" sz="11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ko-KR" altLang="en-US" sz="11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→ 각성 </a:t>
              </a:r>
              <a:r>
                <a:rPr lang="en-US" altLang="ko-KR" sz="11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/</a:t>
              </a:r>
              <a:r>
                <a:rPr lang="ko-KR" altLang="en-US" sz="11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en-US" altLang="ko-KR" sz="11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5</a:t>
              </a:r>
              <a:r>
                <a:rPr lang="ko-KR" altLang="en-US" sz="11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성진화 </a:t>
              </a:r>
              <a:r>
                <a:rPr lang="en-US" altLang="ko-KR" sz="11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/ Max</a:t>
              </a:r>
              <a:r>
                <a:rPr lang="ko-KR" altLang="en-US" sz="11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레벨</a:t>
              </a:r>
              <a:endPara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BA39B2B4-4561-4486-95A2-50E4A3EA31E0}"/>
                </a:ext>
              </a:extLst>
            </p:cNvPr>
            <p:cNvSpPr txBox="1"/>
            <p:nvPr/>
          </p:nvSpPr>
          <p:spPr>
            <a:xfrm flipH="1">
              <a:off x="10686538" y="5438940"/>
              <a:ext cx="819819" cy="261610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조합 완료</a:t>
              </a:r>
              <a:endPara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68FE5AE2-94D9-4402-B5FB-CCD005B5243B}"/>
                </a:ext>
              </a:extLst>
            </p:cNvPr>
            <p:cNvSpPr txBox="1"/>
            <p:nvPr/>
          </p:nvSpPr>
          <p:spPr>
            <a:xfrm>
              <a:off x="8995856" y="5782005"/>
              <a:ext cx="8611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b="1">
                  <a:solidFill>
                    <a:srgbClr val="C0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4</a:t>
              </a:r>
              <a:r>
                <a:rPr lang="ko-KR" altLang="en-US" sz="1200" b="1">
                  <a:solidFill>
                    <a:srgbClr val="C0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마리 필요</a:t>
              </a:r>
              <a:endParaRPr lang="en-US" altLang="ko-KR" sz="1200" b="1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82" name="연결선: 꺾임 81">
              <a:extLst>
                <a:ext uri="{FF2B5EF4-FFF2-40B4-BE49-F238E27FC236}">
                  <a16:creationId xmlns:a16="http://schemas.microsoft.com/office/drawing/2014/main" id="{44F183D4-4D32-4E85-8010-3206E412DB4B}"/>
                </a:ext>
              </a:extLst>
            </p:cNvPr>
            <p:cNvCxnSpPr>
              <a:stCxn id="77" idx="1"/>
              <a:endCxn id="79" idx="0"/>
            </p:cNvCxnSpPr>
            <p:nvPr/>
          </p:nvCxnSpPr>
          <p:spPr>
            <a:xfrm>
              <a:off x="9326391" y="4967601"/>
              <a:ext cx="100032" cy="386701"/>
            </a:xfrm>
            <a:prstGeom prst="bentConnector2">
              <a:avLst/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화살표 연결선 82">
              <a:extLst>
                <a:ext uri="{FF2B5EF4-FFF2-40B4-BE49-F238E27FC236}">
                  <a16:creationId xmlns:a16="http://schemas.microsoft.com/office/drawing/2014/main" id="{AAC582A0-D84C-4D8D-96AE-59A8EB49E2A4}"/>
                </a:ext>
              </a:extLst>
            </p:cNvPr>
            <p:cNvCxnSpPr>
              <a:stCxn id="76" idx="1"/>
              <a:endCxn id="77" idx="3"/>
            </p:cNvCxnSpPr>
            <p:nvPr/>
          </p:nvCxnSpPr>
          <p:spPr>
            <a:xfrm flipV="1">
              <a:off x="8173106" y="4967601"/>
              <a:ext cx="333466" cy="2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직선 화살표 연결선 83">
              <a:extLst>
                <a:ext uri="{FF2B5EF4-FFF2-40B4-BE49-F238E27FC236}">
                  <a16:creationId xmlns:a16="http://schemas.microsoft.com/office/drawing/2014/main" id="{FA11D148-0DE3-422F-B7B1-92D9E910743B}"/>
                </a:ext>
              </a:extLst>
            </p:cNvPr>
            <p:cNvCxnSpPr>
              <a:stCxn id="79" idx="1"/>
              <a:endCxn id="80" idx="3"/>
            </p:cNvCxnSpPr>
            <p:nvPr/>
          </p:nvCxnSpPr>
          <p:spPr>
            <a:xfrm flipV="1">
              <a:off x="10346275" y="5569745"/>
              <a:ext cx="340263" cy="1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879832EB-5A8C-4629-ACC6-E4B2488E540E}"/>
                </a:ext>
              </a:extLst>
            </p:cNvPr>
            <p:cNvSpPr txBox="1"/>
            <p:nvPr/>
          </p:nvSpPr>
          <p:spPr>
            <a:xfrm>
              <a:off x="6817651" y="5180603"/>
              <a:ext cx="8611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b="1">
                  <a:solidFill>
                    <a:srgbClr val="C0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4</a:t>
              </a:r>
              <a:r>
                <a:rPr lang="ko-KR" altLang="en-US" sz="1200" b="1">
                  <a:solidFill>
                    <a:srgbClr val="C0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마리 필요</a:t>
              </a:r>
              <a:endParaRPr lang="en-US" altLang="ko-KR" sz="1200" b="1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96" name="TextBox 95">
            <a:extLst>
              <a:ext uri="{FF2B5EF4-FFF2-40B4-BE49-F238E27FC236}">
                <a16:creationId xmlns:a16="http://schemas.microsoft.com/office/drawing/2014/main" id="{1AC46B0A-2FA2-4B32-BB80-0270433B099E}"/>
              </a:ext>
            </a:extLst>
          </p:cNvPr>
          <p:cNvSpPr txBox="1"/>
          <p:nvPr/>
        </p:nvSpPr>
        <p:spPr>
          <a:xfrm>
            <a:off x="7121664" y="6023564"/>
            <a:ext cx="36728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b="1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재료 몬스터 획득 및 육성 과정에서 많은 시간과 재화 소모</a:t>
            </a:r>
            <a:endParaRPr lang="en-US" altLang="ko-KR" sz="1200" b="1" dirty="0">
              <a:solidFill>
                <a:srgbClr val="C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49A977D-3CA0-4BF0-9CE0-320244A48151}"/>
              </a:ext>
            </a:extLst>
          </p:cNvPr>
          <p:cNvSpPr txBox="1"/>
          <p:nvPr/>
        </p:nvSpPr>
        <p:spPr>
          <a:xfrm>
            <a:off x="179512" y="332656"/>
            <a:ext cx="3744416" cy="477054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r>
              <a:rPr lang="ko-KR" altLang="en-US" sz="25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컨텐츠 진행 구조</a:t>
            </a:r>
            <a:endParaRPr lang="en-US" altLang="ko-KR" sz="25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6831A730-2835-4294-965C-D1667817C79B}"/>
              </a:ext>
            </a:extLst>
          </p:cNvPr>
          <p:cNvSpPr/>
          <p:nvPr/>
        </p:nvSpPr>
        <p:spPr>
          <a:xfrm flipH="1">
            <a:off x="138600" y="332655"/>
            <a:ext cx="45719" cy="47705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DBA8592F-C06C-4CF7-A7F1-6234CFF439F6}"/>
              </a:ext>
            </a:extLst>
          </p:cNvPr>
          <p:cNvGrpSpPr/>
          <p:nvPr/>
        </p:nvGrpSpPr>
        <p:grpSpPr>
          <a:xfrm>
            <a:off x="18288" y="791452"/>
            <a:ext cx="7020790" cy="390991"/>
            <a:chOff x="701040" y="253998"/>
            <a:chExt cx="10853372" cy="579122"/>
          </a:xfrm>
          <a:solidFill>
            <a:schemeClr val="bg1">
              <a:lumMod val="50000"/>
            </a:schemeClr>
          </a:solidFill>
        </p:grpSpPr>
        <p:sp>
          <p:nvSpPr>
            <p:cNvPr id="49" name="화살표: 갈매기형 수장 48">
              <a:extLst>
                <a:ext uri="{FF2B5EF4-FFF2-40B4-BE49-F238E27FC236}">
                  <a16:creationId xmlns:a16="http://schemas.microsoft.com/office/drawing/2014/main" id="{7D714D95-AE83-4A55-A186-78877BFA40C8}"/>
                </a:ext>
              </a:extLst>
            </p:cNvPr>
            <p:cNvSpPr/>
            <p:nvPr/>
          </p:nvSpPr>
          <p:spPr>
            <a:xfrm>
              <a:off x="2918412" y="254000"/>
              <a:ext cx="2326640" cy="579119"/>
            </a:xfrm>
            <a:prstGeom prst="chevron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63" name="화살표: 오각형 62">
              <a:extLst>
                <a:ext uri="{FF2B5EF4-FFF2-40B4-BE49-F238E27FC236}">
                  <a16:creationId xmlns:a16="http://schemas.microsoft.com/office/drawing/2014/main" id="{C4D9A4AC-DBC5-4181-A0A0-FB923B7EFC9C}"/>
                </a:ext>
              </a:extLst>
            </p:cNvPr>
            <p:cNvSpPr/>
            <p:nvPr/>
          </p:nvSpPr>
          <p:spPr>
            <a:xfrm>
              <a:off x="701040" y="254001"/>
              <a:ext cx="2440892" cy="579119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64" name="화살표: 갈매기형 수장 63">
              <a:extLst>
                <a:ext uri="{FF2B5EF4-FFF2-40B4-BE49-F238E27FC236}">
                  <a16:creationId xmlns:a16="http://schemas.microsoft.com/office/drawing/2014/main" id="{803F71F9-9602-45BC-BB15-EB6095329081}"/>
                </a:ext>
              </a:extLst>
            </p:cNvPr>
            <p:cNvSpPr/>
            <p:nvPr/>
          </p:nvSpPr>
          <p:spPr>
            <a:xfrm>
              <a:off x="5021532" y="254000"/>
              <a:ext cx="2326640" cy="579119"/>
            </a:xfrm>
            <a:prstGeom prst="chevr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65" name="화살표: 갈매기형 수장 64">
              <a:extLst>
                <a:ext uri="{FF2B5EF4-FFF2-40B4-BE49-F238E27FC236}">
                  <a16:creationId xmlns:a16="http://schemas.microsoft.com/office/drawing/2014/main" id="{17271040-4AE9-458B-A787-453770AA1ACF}"/>
                </a:ext>
              </a:extLst>
            </p:cNvPr>
            <p:cNvSpPr/>
            <p:nvPr/>
          </p:nvSpPr>
          <p:spPr>
            <a:xfrm>
              <a:off x="7124652" y="253999"/>
              <a:ext cx="2326640" cy="579119"/>
            </a:xfrm>
            <a:prstGeom prst="chevr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66" name="화살표: 갈매기형 수장 65">
              <a:extLst>
                <a:ext uri="{FF2B5EF4-FFF2-40B4-BE49-F238E27FC236}">
                  <a16:creationId xmlns:a16="http://schemas.microsoft.com/office/drawing/2014/main" id="{219FD94C-1381-4177-A628-2A39B812F215}"/>
                </a:ext>
              </a:extLst>
            </p:cNvPr>
            <p:cNvSpPr/>
            <p:nvPr/>
          </p:nvSpPr>
          <p:spPr>
            <a:xfrm>
              <a:off x="9227772" y="253998"/>
              <a:ext cx="2326640" cy="579119"/>
            </a:xfrm>
            <a:prstGeom prst="chevr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ECE53F5A-E521-4EBE-812D-5709A91FCB5C}"/>
                </a:ext>
              </a:extLst>
            </p:cNvPr>
            <p:cNvSpPr txBox="1"/>
            <p:nvPr/>
          </p:nvSpPr>
          <p:spPr>
            <a:xfrm>
              <a:off x="994116" y="338415"/>
              <a:ext cx="1660936" cy="4102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bg1">
                      <a:lumMod val="9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몬스터 육성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4E2452AA-935F-424B-BC4E-577B8ACDE8EF}"/>
                </a:ext>
              </a:extLst>
            </p:cNvPr>
            <p:cNvSpPr txBox="1"/>
            <p:nvPr/>
          </p:nvSpPr>
          <p:spPr>
            <a:xfrm>
              <a:off x="2962712" y="312095"/>
              <a:ext cx="2223497" cy="4558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</a:t>
              </a:r>
              <a:r>
                <a:rPr lang="ko-KR" altLang="en-US" sz="1400" b="1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차 컨텐츠 진입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0AE10E70-C3B7-42E5-AF54-4C05A1D1D615}"/>
                </a:ext>
              </a:extLst>
            </p:cNvPr>
            <p:cNvSpPr txBox="1"/>
            <p:nvPr/>
          </p:nvSpPr>
          <p:spPr>
            <a:xfrm>
              <a:off x="5358344" y="338415"/>
              <a:ext cx="1727709" cy="4102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bg1">
                      <a:lumMod val="9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룬 획득 및 강화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76B56484-4E56-4D2A-872F-76A64ED93B35}"/>
                </a:ext>
              </a:extLst>
            </p:cNvPr>
            <p:cNvSpPr txBox="1"/>
            <p:nvPr/>
          </p:nvSpPr>
          <p:spPr>
            <a:xfrm>
              <a:off x="7461463" y="338415"/>
              <a:ext cx="1811963" cy="4102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>
                      <a:lumMod val="9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</a:t>
              </a:r>
              <a:r>
                <a:rPr lang="ko-KR" altLang="en-US" sz="1200" dirty="0">
                  <a:solidFill>
                    <a:schemeClr val="bg1">
                      <a:lumMod val="9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차 컨텐츠 진입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C8B7A99C-CA8E-4190-9433-1AC1AC79D9E5}"/>
                </a:ext>
              </a:extLst>
            </p:cNvPr>
            <p:cNvSpPr txBox="1"/>
            <p:nvPr/>
          </p:nvSpPr>
          <p:spPr>
            <a:xfrm>
              <a:off x="9906969" y="338395"/>
              <a:ext cx="786738" cy="4102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>
                      <a:lumMod val="9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ETC.</a:t>
              </a:r>
              <a:endParaRPr lang="ko-KR" altLang="en-US" sz="1200" dirty="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FB82DE80-0F64-4A48-A4E6-F830508E2622}"/>
              </a:ext>
            </a:extLst>
          </p:cNvPr>
          <p:cNvSpPr txBox="1"/>
          <p:nvPr/>
        </p:nvSpPr>
        <p:spPr>
          <a:xfrm>
            <a:off x="6898272" y="4196976"/>
            <a:ext cx="40312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몬스터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암속성 이프리트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’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조합 정보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738038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Box 56">
            <a:extLst>
              <a:ext uri="{FF2B5EF4-FFF2-40B4-BE49-F238E27FC236}">
                <a16:creationId xmlns:a16="http://schemas.microsoft.com/office/drawing/2014/main" id="{6898A522-BA43-41C7-BA15-7587C417F475}"/>
              </a:ext>
            </a:extLst>
          </p:cNvPr>
          <p:cNvSpPr txBox="1"/>
          <p:nvPr/>
        </p:nvSpPr>
        <p:spPr>
          <a:xfrm flipH="1">
            <a:off x="686790" y="2528289"/>
            <a:ext cx="1074083" cy="27699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시나리오 진입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7EFC6BBD-686E-4BF6-B45D-5558F99F3222}"/>
              </a:ext>
            </a:extLst>
          </p:cNvPr>
          <p:cNvSpPr txBox="1"/>
          <p:nvPr/>
        </p:nvSpPr>
        <p:spPr>
          <a:xfrm flipH="1">
            <a:off x="686790" y="4377564"/>
            <a:ext cx="1074083" cy="276999"/>
          </a:xfrm>
          <a:prstGeom prst="rect">
            <a:avLst/>
          </a:prstGeom>
          <a:solidFill>
            <a:srgbClr val="FFD9D9"/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던전 진입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CA3D803E-B3DC-4FD4-A1C4-27EA00247FFC}"/>
              </a:ext>
            </a:extLst>
          </p:cNvPr>
          <p:cNvSpPr txBox="1"/>
          <p:nvPr/>
        </p:nvSpPr>
        <p:spPr>
          <a:xfrm flipH="1">
            <a:off x="2029375" y="2442189"/>
            <a:ext cx="1572115" cy="46166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몬스터 육성 및 </a:t>
            </a:r>
            <a:endParaRPr lang="en-US" altLang="ko-KR" sz="120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낮은 등급의  룬 획득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61C321D5-49BA-485E-8F38-06849F3304FE}"/>
              </a:ext>
            </a:extLst>
          </p:cNvPr>
          <p:cNvCxnSpPr>
            <a:cxnSpLocks/>
            <a:stCxn id="57" idx="2"/>
            <a:endCxn id="103" idx="0"/>
          </p:cNvCxnSpPr>
          <p:nvPr/>
        </p:nvCxnSpPr>
        <p:spPr>
          <a:xfrm>
            <a:off x="1223831" y="2805288"/>
            <a:ext cx="0" cy="581506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연결선: 꺾임 118">
            <a:extLst>
              <a:ext uri="{FF2B5EF4-FFF2-40B4-BE49-F238E27FC236}">
                <a16:creationId xmlns:a16="http://schemas.microsoft.com/office/drawing/2014/main" id="{3A46D78C-221D-4588-B603-D349E72B86F1}"/>
              </a:ext>
            </a:extLst>
          </p:cNvPr>
          <p:cNvCxnSpPr>
            <a:cxnSpLocks/>
            <a:stCxn id="68" idx="1"/>
            <a:endCxn id="152" idx="3"/>
          </p:cNvCxnSpPr>
          <p:nvPr/>
        </p:nvCxnSpPr>
        <p:spPr>
          <a:xfrm flipV="1">
            <a:off x="1760873" y="4339903"/>
            <a:ext cx="268502" cy="176161"/>
          </a:xfrm>
          <a:prstGeom prst="bentConnector3">
            <a:avLst>
              <a:gd name="adj1" fmla="val 50000"/>
            </a:avLst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TextBox 151">
            <a:extLst>
              <a:ext uri="{FF2B5EF4-FFF2-40B4-BE49-F238E27FC236}">
                <a16:creationId xmlns:a16="http://schemas.microsoft.com/office/drawing/2014/main" id="{1E81BA3D-4A26-47C5-9E11-83B2D68C51EA}"/>
              </a:ext>
            </a:extLst>
          </p:cNvPr>
          <p:cNvSpPr txBox="1"/>
          <p:nvPr/>
        </p:nvSpPr>
        <p:spPr>
          <a:xfrm flipH="1">
            <a:off x="2029375" y="4201403"/>
            <a:ext cx="1816225" cy="276999"/>
          </a:xfrm>
          <a:prstGeom prst="rect">
            <a:avLst/>
          </a:prstGeom>
          <a:solidFill>
            <a:srgbClr val="FFD9D9"/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거인의 던전 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10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층 클리어 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0818D6D8-87E9-4149-9B3C-CDB19F4DD487}"/>
              </a:ext>
            </a:extLst>
          </p:cNvPr>
          <p:cNvSpPr txBox="1"/>
          <p:nvPr/>
        </p:nvSpPr>
        <p:spPr>
          <a:xfrm flipH="1">
            <a:off x="2029375" y="4570735"/>
            <a:ext cx="1816225" cy="276999"/>
          </a:xfrm>
          <a:prstGeom prst="rect">
            <a:avLst/>
          </a:prstGeom>
          <a:solidFill>
            <a:srgbClr val="FFD9D9"/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용의 던전 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10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층 클리어 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68" name="연결선: 꺾임 167">
            <a:extLst>
              <a:ext uri="{FF2B5EF4-FFF2-40B4-BE49-F238E27FC236}">
                <a16:creationId xmlns:a16="http://schemas.microsoft.com/office/drawing/2014/main" id="{64713905-7385-4A6A-8A12-B63ACBDEDEF9}"/>
              </a:ext>
            </a:extLst>
          </p:cNvPr>
          <p:cNvCxnSpPr>
            <a:cxnSpLocks/>
            <a:stCxn id="68" idx="1"/>
            <a:endCxn id="165" idx="3"/>
          </p:cNvCxnSpPr>
          <p:nvPr/>
        </p:nvCxnSpPr>
        <p:spPr>
          <a:xfrm>
            <a:off x="1760873" y="4516064"/>
            <a:ext cx="268502" cy="193171"/>
          </a:xfrm>
          <a:prstGeom prst="bentConnector3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D0ADE6AE-1A11-4945-AF85-402A5F7A1CFF}"/>
              </a:ext>
            </a:extLst>
          </p:cNvPr>
          <p:cNvCxnSpPr/>
          <p:nvPr/>
        </p:nvCxnSpPr>
        <p:spPr>
          <a:xfrm>
            <a:off x="6094932" y="1619854"/>
            <a:ext cx="0" cy="463856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7E351F0C-4DA4-478C-A8F3-74ABC31EBD3B}"/>
              </a:ext>
            </a:extLst>
          </p:cNvPr>
          <p:cNvCxnSpPr>
            <a:cxnSpLocks/>
            <a:stCxn id="57" idx="1"/>
            <a:endCxn id="70" idx="3"/>
          </p:cNvCxnSpPr>
          <p:nvPr/>
        </p:nvCxnSpPr>
        <p:spPr>
          <a:xfrm>
            <a:off x="1760873" y="2666789"/>
            <a:ext cx="268502" cy="6233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>
            <a:extLst>
              <a:ext uri="{FF2B5EF4-FFF2-40B4-BE49-F238E27FC236}">
                <a16:creationId xmlns:a16="http://schemas.microsoft.com/office/drawing/2014/main" id="{9CB2CF8F-6162-4AAB-8057-D398114182CD}"/>
              </a:ext>
            </a:extLst>
          </p:cNvPr>
          <p:cNvSpPr txBox="1"/>
          <p:nvPr/>
        </p:nvSpPr>
        <p:spPr>
          <a:xfrm flipH="1">
            <a:off x="563993" y="3386794"/>
            <a:ext cx="1319676" cy="27699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몬스터 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마리 준비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AD049CB0-033C-4885-B3E9-006EEDCC1933}"/>
              </a:ext>
            </a:extLst>
          </p:cNvPr>
          <p:cNvSpPr txBox="1"/>
          <p:nvPr/>
        </p:nvSpPr>
        <p:spPr>
          <a:xfrm flipH="1">
            <a:off x="4106506" y="4377563"/>
            <a:ext cx="1572113" cy="27699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높은 등급의 룬 획득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24" name="연결선: 꺾임 123">
            <a:extLst>
              <a:ext uri="{FF2B5EF4-FFF2-40B4-BE49-F238E27FC236}">
                <a16:creationId xmlns:a16="http://schemas.microsoft.com/office/drawing/2014/main" id="{D2832F54-C41B-4E66-B344-0872E350B17B}"/>
              </a:ext>
            </a:extLst>
          </p:cNvPr>
          <p:cNvCxnSpPr>
            <a:stCxn id="152" idx="1"/>
            <a:endCxn id="131" idx="3"/>
          </p:cNvCxnSpPr>
          <p:nvPr/>
        </p:nvCxnSpPr>
        <p:spPr>
          <a:xfrm>
            <a:off x="3845600" y="4339903"/>
            <a:ext cx="260906" cy="176160"/>
          </a:xfrm>
          <a:prstGeom prst="bentConnector3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연결선: 꺾임 125">
            <a:extLst>
              <a:ext uri="{FF2B5EF4-FFF2-40B4-BE49-F238E27FC236}">
                <a16:creationId xmlns:a16="http://schemas.microsoft.com/office/drawing/2014/main" id="{AE6A7FD7-4774-426A-9897-3000461713E4}"/>
              </a:ext>
            </a:extLst>
          </p:cNvPr>
          <p:cNvCxnSpPr>
            <a:stCxn id="165" idx="1"/>
            <a:endCxn id="131" idx="3"/>
          </p:cNvCxnSpPr>
          <p:nvPr/>
        </p:nvCxnSpPr>
        <p:spPr>
          <a:xfrm flipV="1">
            <a:off x="3845600" y="4516063"/>
            <a:ext cx="260906" cy="193172"/>
          </a:xfrm>
          <a:prstGeom prst="bentConnector3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AB114E7D-B1D5-4887-99F3-08EE3BE158AF}"/>
              </a:ext>
            </a:extLst>
          </p:cNvPr>
          <p:cNvCxnSpPr>
            <a:cxnSpLocks/>
            <a:stCxn id="103" idx="2"/>
            <a:endCxn id="68" idx="0"/>
          </p:cNvCxnSpPr>
          <p:nvPr/>
        </p:nvCxnSpPr>
        <p:spPr>
          <a:xfrm>
            <a:off x="1223831" y="3663793"/>
            <a:ext cx="0" cy="71377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TextBox 143">
            <a:extLst>
              <a:ext uri="{FF2B5EF4-FFF2-40B4-BE49-F238E27FC236}">
                <a16:creationId xmlns:a16="http://schemas.microsoft.com/office/drawing/2014/main" id="{B78C2AA4-8A7A-4986-8801-C92D017E2DFF}"/>
              </a:ext>
            </a:extLst>
          </p:cNvPr>
          <p:cNvSpPr txBox="1"/>
          <p:nvPr/>
        </p:nvSpPr>
        <p:spPr>
          <a:xfrm flipH="1">
            <a:off x="2028693" y="3386793"/>
            <a:ext cx="1784873" cy="27699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각성 및 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6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성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★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진화 상태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36" name="직선 연결선 135">
            <a:extLst>
              <a:ext uri="{FF2B5EF4-FFF2-40B4-BE49-F238E27FC236}">
                <a16:creationId xmlns:a16="http://schemas.microsoft.com/office/drawing/2014/main" id="{1A2E2961-7A51-4478-8B4F-9F8F995EBBB0}"/>
              </a:ext>
            </a:extLst>
          </p:cNvPr>
          <p:cNvCxnSpPr>
            <a:stCxn id="103" idx="1"/>
            <a:endCxn id="144" idx="3"/>
          </p:cNvCxnSpPr>
          <p:nvPr/>
        </p:nvCxnSpPr>
        <p:spPr>
          <a:xfrm flipV="1">
            <a:off x="1883669" y="3525293"/>
            <a:ext cx="145024" cy="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B1109C46-5E5E-4DFF-9F24-17342380274B}"/>
              </a:ext>
            </a:extLst>
          </p:cNvPr>
          <p:cNvGrpSpPr/>
          <p:nvPr/>
        </p:nvGrpSpPr>
        <p:grpSpPr>
          <a:xfrm>
            <a:off x="6900475" y="2145570"/>
            <a:ext cx="4193982" cy="1014094"/>
            <a:chOff x="1104731" y="4007611"/>
            <a:chExt cx="4193982" cy="1014094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227DDB92-C766-4040-AD63-B300B320D425}"/>
                </a:ext>
              </a:extLst>
            </p:cNvPr>
            <p:cNvSpPr/>
            <p:nvPr/>
          </p:nvSpPr>
          <p:spPr>
            <a:xfrm>
              <a:off x="2389028" y="4007611"/>
              <a:ext cx="1654362" cy="101409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DED5FAA5-FFF3-4DA4-A5BA-CBEA6A41EA66}"/>
                </a:ext>
              </a:extLst>
            </p:cNvPr>
            <p:cNvSpPr txBox="1"/>
            <p:nvPr/>
          </p:nvSpPr>
          <p:spPr>
            <a:xfrm flipH="1">
              <a:off x="1104731" y="4376158"/>
              <a:ext cx="1051241" cy="27699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기본 덱 구성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2FF3C1D-1B75-4346-A1BC-CF9154FB46CC}"/>
                </a:ext>
              </a:extLst>
            </p:cNvPr>
            <p:cNvSpPr txBox="1"/>
            <p:nvPr/>
          </p:nvSpPr>
          <p:spPr>
            <a:xfrm flipH="1">
              <a:off x="2464259" y="4091623"/>
              <a:ext cx="1502072" cy="276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덱 구성 변경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BE9909C-31D4-4A28-9EC3-250E545E7EE2}"/>
                </a:ext>
              </a:extLst>
            </p:cNvPr>
            <p:cNvSpPr txBox="1"/>
            <p:nvPr/>
          </p:nvSpPr>
          <p:spPr>
            <a:xfrm flipH="1">
              <a:off x="2464259" y="4645621"/>
              <a:ext cx="1502072" cy="276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몬스터 스펙 강화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8BA9208-FF27-46D5-AD8C-A16BBB978573}"/>
                </a:ext>
              </a:extLst>
            </p:cNvPr>
            <p:cNvSpPr txBox="1"/>
            <p:nvPr/>
          </p:nvSpPr>
          <p:spPr>
            <a:xfrm flipH="1">
              <a:off x="4252156" y="4376158"/>
              <a:ext cx="1046557" cy="276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기록 단축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40" name="직선 화살표 연결선 39">
              <a:extLst>
                <a:ext uri="{FF2B5EF4-FFF2-40B4-BE49-F238E27FC236}">
                  <a16:creationId xmlns:a16="http://schemas.microsoft.com/office/drawing/2014/main" id="{57FD5CCC-7D72-462C-A598-7D27E06A7232}"/>
                </a:ext>
              </a:extLst>
            </p:cNvPr>
            <p:cNvCxnSpPr>
              <a:cxnSpLocks/>
              <a:stCxn id="35" idx="1"/>
              <a:endCxn id="34" idx="1"/>
            </p:cNvCxnSpPr>
            <p:nvPr/>
          </p:nvCxnSpPr>
          <p:spPr>
            <a:xfrm>
              <a:off x="2155972" y="4514658"/>
              <a:ext cx="233056" cy="0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화살표 연결선 40">
              <a:extLst>
                <a:ext uri="{FF2B5EF4-FFF2-40B4-BE49-F238E27FC236}">
                  <a16:creationId xmlns:a16="http://schemas.microsoft.com/office/drawing/2014/main" id="{5899EAC7-30E9-4AFB-8A1F-34980D77F278}"/>
                </a:ext>
              </a:extLst>
            </p:cNvPr>
            <p:cNvCxnSpPr>
              <a:cxnSpLocks/>
              <a:stCxn id="34" idx="3"/>
              <a:endCxn id="38" idx="3"/>
            </p:cNvCxnSpPr>
            <p:nvPr/>
          </p:nvCxnSpPr>
          <p:spPr>
            <a:xfrm>
              <a:off x="4043390" y="4514658"/>
              <a:ext cx="208766" cy="0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81E08B6C-8F25-4280-B9E9-26D6AF3AC8D3}"/>
                </a:ext>
              </a:extLst>
            </p:cNvPr>
            <p:cNvCxnSpPr>
              <a:stCxn id="36" idx="2"/>
              <a:endCxn id="37" idx="0"/>
            </p:cNvCxnSpPr>
            <p:nvPr/>
          </p:nvCxnSpPr>
          <p:spPr>
            <a:xfrm>
              <a:off x="3215295" y="4368622"/>
              <a:ext cx="0" cy="276999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화살표: 오른쪽으로 구부러짐 42">
              <a:extLst>
                <a:ext uri="{FF2B5EF4-FFF2-40B4-BE49-F238E27FC236}">
                  <a16:creationId xmlns:a16="http://schemas.microsoft.com/office/drawing/2014/main" id="{D9E4C3BD-0314-44EC-A30E-E33523EE6990}"/>
                </a:ext>
              </a:extLst>
            </p:cNvPr>
            <p:cNvSpPr/>
            <p:nvPr/>
          </p:nvSpPr>
          <p:spPr>
            <a:xfrm>
              <a:off x="3069728" y="4412328"/>
              <a:ext cx="132325" cy="194362"/>
            </a:xfrm>
            <a:prstGeom prst="curvedRightArrow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4" name="화살표: 오른쪽으로 구부러짐 43">
              <a:extLst>
                <a:ext uri="{FF2B5EF4-FFF2-40B4-BE49-F238E27FC236}">
                  <a16:creationId xmlns:a16="http://schemas.microsoft.com/office/drawing/2014/main" id="{C630D34A-1399-465E-8FF1-837F335BB302}"/>
                </a:ext>
              </a:extLst>
            </p:cNvPr>
            <p:cNvSpPr/>
            <p:nvPr/>
          </p:nvSpPr>
          <p:spPr>
            <a:xfrm rot="10800000">
              <a:off x="3231610" y="4395395"/>
              <a:ext cx="132325" cy="194362"/>
            </a:xfrm>
            <a:prstGeom prst="curvedRightArrow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A036061E-5128-4F4E-A323-A122297FB937}"/>
              </a:ext>
            </a:extLst>
          </p:cNvPr>
          <p:cNvSpPr txBox="1"/>
          <p:nvPr/>
        </p:nvSpPr>
        <p:spPr>
          <a:xfrm flipH="1">
            <a:off x="6660912" y="4222265"/>
            <a:ext cx="4545107" cy="276999"/>
          </a:xfrm>
          <a:prstGeom prst="rect">
            <a:avLst/>
          </a:prstGeom>
          <a:noFill/>
          <a:ln>
            <a:noFill/>
            <a:prstDash val="sysDot"/>
          </a:ln>
        </p:spPr>
        <p:txBody>
          <a:bodyPr wrap="square" rtlCol="0">
            <a:spAutoFit/>
          </a:bodyPr>
          <a:lstStyle/>
          <a:p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기본 덱 구성 후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각 던전의 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10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층 클리어를 목표로 진행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F6C6C88-3289-44F4-B455-55E92C7F0143}"/>
              </a:ext>
            </a:extLst>
          </p:cNvPr>
          <p:cNvSpPr txBox="1"/>
          <p:nvPr/>
        </p:nvSpPr>
        <p:spPr>
          <a:xfrm flipH="1">
            <a:off x="6660910" y="4715060"/>
            <a:ext cx="5258491" cy="276999"/>
          </a:xfrm>
          <a:prstGeom prst="rect">
            <a:avLst/>
          </a:prstGeom>
          <a:noFill/>
          <a:ln>
            <a:noFill/>
            <a:prstDash val="sysDot"/>
          </a:ln>
        </p:spPr>
        <p:txBody>
          <a:bodyPr wrap="square" rtlCol="0">
            <a:spAutoFit/>
          </a:bodyPr>
          <a:lstStyle/>
          <a:p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획득하는 룬을 강화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몬스터에 적용하는 과정을 반복하여 몬스터의 스펙을 강화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13F7EF2-9540-413C-9DFA-DDEAA95435B1}"/>
              </a:ext>
            </a:extLst>
          </p:cNvPr>
          <p:cNvSpPr txBox="1"/>
          <p:nvPr/>
        </p:nvSpPr>
        <p:spPr>
          <a:xfrm flipH="1">
            <a:off x="6631973" y="5205636"/>
            <a:ext cx="5287437" cy="276999"/>
          </a:xfrm>
          <a:prstGeom prst="rect">
            <a:avLst/>
          </a:prstGeom>
          <a:noFill/>
          <a:ln>
            <a:noFill/>
            <a:prstDash val="sysDot"/>
          </a:ln>
        </p:spPr>
        <p:txBody>
          <a:bodyPr wrap="square" rtlCol="0">
            <a:spAutoFit/>
          </a:bodyPr>
          <a:lstStyle/>
          <a:p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덱 구성을 변경하며 최종적으로 기록을 단축시키는 것을 목표로 진행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E18CAB3-AE1A-4FDE-9331-5270A519C6C3}"/>
              </a:ext>
            </a:extLst>
          </p:cNvPr>
          <p:cNvSpPr txBox="1"/>
          <p:nvPr/>
        </p:nvSpPr>
        <p:spPr>
          <a:xfrm>
            <a:off x="6899793" y="3256194"/>
            <a:ext cx="42931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덱 구성 변경 → 다른 몬스터의 소환</a:t>
            </a:r>
            <a:r>
              <a:rPr lang="en-US" altLang="ko-KR" sz="1200" b="1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1200" b="1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육성 과정이 반복적으로 요구됨</a:t>
            </a:r>
            <a:endParaRPr lang="en-US" altLang="ko-KR" sz="1200" b="1" dirty="0">
              <a:solidFill>
                <a:srgbClr val="C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A2D5799-EE22-4A3D-B3A4-27C56DF25751}"/>
              </a:ext>
            </a:extLst>
          </p:cNvPr>
          <p:cNvSpPr txBox="1"/>
          <p:nvPr/>
        </p:nvSpPr>
        <p:spPr>
          <a:xfrm>
            <a:off x="6899793" y="3535498"/>
            <a:ext cx="39837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스펙 강화 → 룬의 획득 및 강화에서 많은 에너지 </a:t>
            </a:r>
            <a:r>
              <a:rPr lang="en-US" altLang="ko-KR" sz="1200" b="1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&amp; </a:t>
            </a:r>
            <a:r>
              <a:rPr lang="ko-KR" altLang="en-US" sz="1200" b="1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마나석 소모</a:t>
            </a:r>
            <a:endParaRPr lang="en-US" altLang="ko-KR" sz="1200" b="1" dirty="0">
              <a:solidFill>
                <a:srgbClr val="C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BDE9531-5A51-4847-9E94-E66D0CCB40C0}"/>
              </a:ext>
            </a:extLst>
          </p:cNvPr>
          <p:cNvSpPr txBox="1"/>
          <p:nvPr/>
        </p:nvSpPr>
        <p:spPr>
          <a:xfrm flipH="1">
            <a:off x="6432291" y="1652364"/>
            <a:ext cx="4326344" cy="307777"/>
          </a:xfrm>
          <a:prstGeom prst="rect">
            <a:avLst/>
          </a:prstGeom>
          <a:noFill/>
          <a:ln>
            <a:noFill/>
            <a:prstDash val="sysDot"/>
          </a:ln>
        </p:spPr>
        <p:txBody>
          <a:bodyPr wrap="square" rtlCol="0">
            <a:spAutoFit/>
          </a:bodyPr>
          <a:lstStyle/>
          <a:p>
            <a:r>
              <a: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던전 진입 후 진행 과정</a:t>
            </a: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535E05E-BF63-4760-990E-E5FB03270003}"/>
              </a:ext>
            </a:extLst>
          </p:cNvPr>
          <p:cNvSpPr txBox="1"/>
          <p:nvPr/>
        </p:nvSpPr>
        <p:spPr>
          <a:xfrm>
            <a:off x="179512" y="332656"/>
            <a:ext cx="3744416" cy="477054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r>
              <a:rPr lang="ko-KR" altLang="en-US" sz="25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컨텐츠 진행 구조</a:t>
            </a:r>
            <a:endParaRPr lang="en-US" altLang="ko-KR" sz="25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E5E67873-2333-4C06-8780-50318B24FCF6}"/>
              </a:ext>
            </a:extLst>
          </p:cNvPr>
          <p:cNvSpPr/>
          <p:nvPr/>
        </p:nvSpPr>
        <p:spPr>
          <a:xfrm flipH="1">
            <a:off x="138600" y="332655"/>
            <a:ext cx="45719" cy="47705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3A000253-694D-436E-A84E-4CD6AB3D89E0}"/>
              </a:ext>
            </a:extLst>
          </p:cNvPr>
          <p:cNvGrpSpPr/>
          <p:nvPr/>
        </p:nvGrpSpPr>
        <p:grpSpPr>
          <a:xfrm>
            <a:off x="18288" y="791452"/>
            <a:ext cx="7020790" cy="390991"/>
            <a:chOff x="701040" y="253998"/>
            <a:chExt cx="10853372" cy="579122"/>
          </a:xfrm>
          <a:solidFill>
            <a:schemeClr val="bg1">
              <a:lumMod val="50000"/>
            </a:schemeClr>
          </a:solidFill>
        </p:grpSpPr>
        <p:sp>
          <p:nvSpPr>
            <p:cNvPr id="67" name="화살표: 갈매기형 수장 66">
              <a:extLst>
                <a:ext uri="{FF2B5EF4-FFF2-40B4-BE49-F238E27FC236}">
                  <a16:creationId xmlns:a16="http://schemas.microsoft.com/office/drawing/2014/main" id="{7571EE3F-EE1A-4EC9-BF4D-FFD2E572D963}"/>
                </a:ext>
              </a:extLst>
            </p:cNvPr>
            <p:cNvSpPr/>
            <p:nvPr/>
          </p:nvSpPr>
          <p:spPr>
            <a:xfrm>
              <a:off x="2918412" y="254000"/>
              <a:ext cx="2326640" cy="579119"/>
            </a:xfrm>
            <a:prstGeom prst="chevron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69" name="화살표: 오각형 68">
              <a:extLst>
                <a:ext uri="{FF2B5EF4-FFF2-40B4-BE49-F238E27FC236}">
                  <a16:creationId xmlns:a16="http://schemas.microsoft.com/office/drawing/2014/main" id="{48636F8A-5D2A-4BEE-9FA8-D8DFEAD8B1E3}"/>
                </a:ext>
              </a:extLst>
            </p:cNvPr>
            <p:cNvSpPr/>
            <p:nvPr/>
          </p:nvSpPr>
          <p:spPr>
            <a:xfrm>
              <a:off x="701040" y="254001"/>
              <a:ext cx="2440892" cy="579119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72" name="화살표: 갈매기형 수장 71">
              <a:extLst>
                <a:ext uri="{FF2B5EF4-FFF2-40B4-BE49-F238E27FC236}">
                  <a16:creationId xmlns:a16="http://schemas.microsoft.com/office/drawing/2014/main" id="{F07777C1-71C0-4E1D-A209-C002FA1A17DE}"/>
                </a:ext>
              </a:extLst>
            </p:cNvPr>
            <p:cNvSpPr/>
            <p:nvPr/>
          </p:nvSpPr>
          <p:spPr>
            <a:xfrm>
              <a:off x="5021532" y="254000"/>
              <a:ext cx="2326640" cy="579119"/>
            </a:xfrm>
            <a:prstGeom prst="chevr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73" name="화살표: 갈매기형 수장 72">
              <a:extLst>
                <a:ext uri="{FF2B5EF4-FFF2-40B4-BE49-F238E27FC236}">
                  <a16:creationId xmlns:a16="http://schemas.microsoft.com/office/drawing/2014/main" id="{534F0904-249F-4DF4-91FF-98641E1CCA57}"/>
                </a:ext>
              </a:extLst>
            </p:cNvPr>
            <p:cNvSpPr/>
            <p:nvPr/>
          </p:nvSpPr>
          <p:spPr>
            <a:xfrm>
              <a:off x="7124652" y="253999"/>
              <a:ext cx="2326640" cy="579119"/>
            </a:xfrm>
            <a:prstGeom prst="chevr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74" name="화살표: 갈매기형 수장 73">
              <a:extLst>
                <a:ext uri="{FF2B5EF4-FFF2-40B4-BE49-F238E27FC236}">
                  <a16:creationId xmlns:a16="http://schemas.microsoft.com/office/drawing/2014/main" id="{7E20D03E-CA05-4FED-990A-CAECC6ECF557}"/>
                </a:ext>
              </a:extLst>
            </p:cNvPr>
            <p:cNvSpPr/>
            <p:nvPr/>
          </p:nvSpPr>
          <p:spPr>
            <a:xfrm>
              <a:off x="9227772" y="253998"/>
              <a:ext cx="2326640" cy="579119"/>
            </a:xfrm>
            <a:prstGeom prst="chevr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CF811CAE-4024-4035-AAE2-B6DA3134D220}"/>
                </a:ext>
              </a:extLst>
            </p:cNvPr>
            <p:cNvSpPr txBox="1"/>
            <p:nvPr/>
          </p:nvSpPr>
          <p:spPr>
            <a:xfrm>
              <a:off x="994116" y="338415"/>
              <a:ext cx="1660936" cy="4102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bg1">
                      <a:lumMod val="9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몬스터 육성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CF477783-312E-42C9-B54E-F7091BDC4886}"/>
                </a:ext>
              </a:extLst>
            </p:cNvPr>
            <p:cNvSpPr txBox="1"/>
            <p:nvPr/>
          </p:nvSpPr>
          <p:spPr>
            <a:xfrm>
              <a:off x="2962712" y="312095"/>
              <a:ext cx="2223497" cy="4558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</a:t>
              </a:r>
              <a:r>
                <a:rPr lang="ko-KR" altLang="en-US" sz="1400" b="1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차 컨텐츠 진입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2344CFD8-C9AD-4C89-9E4F-B0F066BD886C}"/>
                </a:ext>
              </a:extLst>
            </p:cNvPr>
            <p:cNvSpPr txBox="1"/>
            <p:nvPr/>
          </p:nvSpPr>
          <p:spPr>
            <a:xfrm>
              <a:off x="5358344" y="338415"/>
              <a:ext cx="1727709" cy="4102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bg1">
                      <a:lumMod val="9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룬 획득 및 강화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C737B641-8CDF-4EBD-849B-DD6A8AEF7570}"/>
                </a:ext>
              </a:extLst>
            </p:cNvPr>
            <p:cNvSpPr txBox="1"/>
            <p:nvPr/>
          </p:nvSpPr>
          <p:spPr>
            <a:xfrm>
              <a:off x="7461463" y="338415"/>
              <a:ext cx="1811963" cy="4102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>
                      <a:lumMod val="9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</a:t>
              </a:r>
              <a:r>
                <a:rPr lang="ko-KR" altLang="en-US" sz="1200" dirty="0">
                  <a:solidFill>
                    <a:schemeClr val="bg1">
                      <a:lumMod val="9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차 컨텐츠 진입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287546EE-3C26-4838-AC14-00CD81BCF4AD}"/>
                </a:ext>
              </a:extLst>
            </p:cNvPr>
            <p:cNvSpPr txBox="1"/>
            <p:nvPr/>
          </p:nvSpPr>
          <p:spPr>
            <a:xfrm>
              <a:off x="9906969" y="338395"/>
              <a:ext cx="786738" cy="4102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>
                      <a:lumMod val="9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ETC.</a:t>
              </a:r>
              <a:endParaRPr lang="ko-KR" altLang="en-US" sz="1200" dirty="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221179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extBox 55">
            <a:extLst>
              <a:ext uri="{FF2B5EF4-FFF2-40B4-BE49-F238E27FC236}">
                <a16:creationId xmlns:a16="http://schemas.microsoft.com/office/drawing/2014/main" id="{508C2E17-6AB5-4608-85D2-F6BC10BC98A2}"/>
              </a:ext>
            </a:extLst>
          </p:cNvPr>
          <p:cNvSpPr txBox="1"/>
          <p:nvPr/>
        </p:nvSpPr>
        <p:spPr>
          <a:xfrm flipH="1">
            <a:off x="6482308" y="4893643"/>
            <a:ext cx="5140949" cy="461665"/>
          </a:xfrm>
          <a:prstGeom prst="rect">
            <a:avLst/>
          </a:prstGeom>
          <a:noFill/>
          <a:ln>
            <a:noFill/>
            <a:prstDash val="sysDot"/>
          </a:ln>
        </p:spPr>
        <p:txBody>
          <a:bodyPr wrap="square" rtlCol="0">
            <a:spAutoFit/>
          </a:bodyPr>
          <a:lstStyle/>
          <a:p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룬 이외의 몬스터의 스펙에 영향을 주는 아이템은 없으므로 룬의 획득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강화 과정이 반복적으로 요구됨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8B47672C-1AC0-40F5-8684-29FB1C001FD9}"/>
              </a:ext>
            </a:extLst>
          </p:cNvPr>
          <p:cNvSpPr txBox="1"/>
          <p:nvPr/>
        </p:nvSpPr>
        <p:spPr>
          <a:xfrm flipH="1">
            <a:off x="6482307" y="5436922"/>
            <a:ext cx="4747661" cy="276999"/>
          </a:xfrm>
          <a:prstGeom prst="rect">
            <a:avLst/>
          </a:prstGeom>
          <a:noFill/>
          <a:ln>
            <a:noFill/>
            <a:prstDash val="sysDot"/>
          </a:ln>
        </p:spPr>
        <p:txBody>
          <a:bodyPr wrap="square" rtlCol="0">
            <a:spAutoFit/>
          </a:bodyPr>
          <a:lstStyle/>
          <a:p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던전 외에도 다양한 방법으로 룬의 획득이 가능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96" name="그림 95">
            <a:extLst>
              <a:ext uri="{FF2B5EF4-FFF2-40B4-BE49-F238E27FC236}">
                <a16:creationId xmlns:a16="http://schemas.microsoft.com/office/drawing/2014/main" id="{B238B574-7F26-4F39-A7DE-1A5FB2B12AE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92" t="4023" r="10217" b="10098"/>
          <a:stretch/>
        </p:blipFill>
        <p:spPr>
          <a:xfrm>
            <a:off x="7299916" y="2171608"/>
            <a:ext cx="3348148" cy="2029565"/>
          </a:xfrm>
          <a:prstGeom prst="rect">
            <a:avLst/>
          </a:prstGeom>
        </p:spPr>
      </p:pic>
      <p:grpSp>
        <p:nvGrpSpPr>
          <p:cNvPr id="45" name="그룹 44">
            <a:extLst>
              <a:ext uri="{FF2B5EF4-FFF2-40B4-BE49-F238E27FC236}">
                <a16:creationId xmlns:a16="http://schemas.microsoft.com/office/drawing/2014/main" id="{58C8D108-6BE3-4D93-A811-4D3BAAC25060}"/>
              </a:ext>
            </a:extLst>
          </p:cNvPr>
          <p:cNvGrpSpPr/>
          <p:nvPr/>
        </p:nvGrpSpPr>
        <p:grpSpPr>
          <a:xfrm>
            <a:off x="344771" y="2045425"/>
            <a:ext cx="5628615" cy="3303011"/>
            <a:chOff x="725213" y="2045425"/>
            <a:chExt cx="5628615" cy="3303011"/>
          </a:xfrm>
        </p:grpSpPr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6763A018-5449-41CA-B45B-00D2E40F39D9}"/>
                </a:ext>
              </a:extLst>
            </p:cNvPr>
            <p:cNvSpPr/>
            <p:nvPr/>
          </p:nvSpPr>
          <p:spPr>
            <a:xfrm>
              <a:off x="949184" y="4058791"/>
              <a:ext cx="5203941" cy="128964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7734CFE5-2F19-4E27-A597-F4AF3BEB4E18}"/>
                </a:ext>
              </a:extLst>
            </p:cNvPr>
            <p:cNvSpPr txBox="1"/>
            <p:nvPr/>
          </p:nvSpPr>
          <p:spPr>
            <a:xfrm flipH="1">
              <a:off x="2993193" y="2752235"/>
              <a:ext cx="1092658" cy="276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룬 획득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F9FDBD5-44DF-4831-B876-CA7BEF2E360E}"/>
                </a:ext>
              </a:extLst>
            </p:cNvPr>
            <p:cNvSpPr txBox="1"/>
            <p:nvPr/>
          </p:nvSpPr>
          <p:spPr>
            <a:xfrm flipH="1">
              <a:off x="2993193" y="3378299"/>
              <a:ext cx="1092658" cy="276999"/>
            </a:xfrm>
            <a:prstGeom prst="rect">
              <a:avLst/>
            </a:prstGeom>
            <a:noFill/>
            <a:ln w="9525">
              <a:solidFill>
                <a:schemeClr val="bg1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15</a:t>
              </a:r>
              <a:r>
                <a:rPr lang="ko-KR" alt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강 강화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5C9AFC72-8B59-4F03-AC33-3010C21E68EE}"/>
                </a:ext>
              </a:extLst>
            </p:cNvPr>
            <p:cNvSpPr txBox="1"/>
            <p:nvPr/>
          </p:nvSpPr>
          <p:spPr>
            <a:xfrm flipH="1">
              <a:off x="1037128" y="4201173"/>
              <a:ext cx="1483574" cy="276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부옵션 전체 변경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BF87F379-F9BD-4310-BEC5-9B8BC9639A74}"/>
                </a:ext>
              </a:extLst>
            </p:cNvPr>
            <p:cNvSpPr txBox="1"/>
            <p:nvPr/>
          </p:nvSpPr>
          <p:spPr>
            <a:xfrm flipH="1">
              <a:off x="2797734" y="4205669"/>
              <a:ext cx="1483574" cy="276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부옵션 부분 변경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2A850881-F3BD-44FC-AADD-F5E2B8BC6E40}"/>
                </a:ext>
              </a:extLst>
            </p:cNvPr>
            <p:cNvSpPr txBox="1"/>
            <p:nvPr/>
          </p:nvSpPr>
          <p:spPr>
            <a:xfrm flipH="1">
              <a:off x="4558340" y="4206849"/>
              <a:ext cx="1483574" cy="276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부옵션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연마</a:t>
              </a:r>
            </a:p>
          </p:txBody>
        </p:sp>
        <p:cxnSp>
          <p:nvCxnSpPr>
            <p:cNvPr id="52" name="직선 화살표 연결선 51">
              <a:extLst>
                <a:ext uri="{FF2B5EF4-FFF2-40B4-BE49-F238E27FC236}">
                  <a16:creationId xmlns:a16="http://schemas.microsoft.com/office/drawing/2014/main" id="{BA8C719E-2BCA-4085-AA04-A14ACC651E6B}"/>
                </a:ext>
              </a:extLst>
            </p:cNvPr>
            <p:cNvCxnSpPr>
              <a:stCxn id="47" idx="2"/>
              <a:endCxn id="48" idx="0"/>
            </p:cNvCxnSpPr>
            <p:nvPr/>
          </p:nvCxnSpPr>
          <p:spPr>
            <a:xfrm>
              <a:off x="3539522" y="3029234"/>
              <a:ext cx="0" cy="349065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연결선: 꺾임 52">
              <a:extLst>
                <a:ext uri="{FF2B5EF4-FFF2-40B4-BE49-F238E27FC236}">
                  <a16:creationId xmlns:a16="http://schemas.microsoft.com/office/drawing/2014/main" id="{AECCDFD3-4A30-4702-B0A9-460969AAEB20}"/>
                </a:ext>
              </a:extLst>
            </p:cNvPr>
            <p:cNvCxnSpPr>
              <a:cxnSpLocks/>
              <a:stCxn id="48" idx="2"/>
              <a:endCxn id="49" idx="0"/>
            </p:cNvCxnSpPr>
            <p:nvPr/>
          </p:nvCxnSpPr>
          <p:spPr>
            <a:xfrm rot="5400000">
              <a:off x="2386282" y="3047932"/>
              <a:ext cx="545875" cy="1760607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연결선: 꺾임 53">
              <a:extLst>
                <a:ext uri="{FF2B5EF4-FFF2-40B4-BE49-F238E27FC236}">
                  <a16:creationId xmlns:a16="http://schemas.microsoft.com/office/drawing/2014/main" id="{050A5E27-3199-4B7F-970D-9B3D675C278D}"/>
                </a:ext>
              </a:extLst>
            </p:cNvPr>
            <p:cNvCxnSpPr>
              <a:stCxn id="48" idx="2"/>
              <a:endCxn id="51" idx="0"/>
            </p:cNvCxnSpPr>
            <p:nvPr/>
          </p:nvCxnSpPr>
          <p:spPr>
            <a:xfrm rot="16200000" flipH="1">
              <a:off x="4144049" y="3050770"/>
              <a:ext cx="551551" cy="1760605"/>
            </a:xfrm>
            <a:prstGeom prst="bentConnector3">
              <a:avLst/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연결선: 꺾임 54">
              <a:extLst>
                <a:ext uri="{FF2B5EF4-FFF2-40B4-BE49-F238E27FC236}">
                  <a16:creationId xmlns:a16="http://schemas.microsoft.com/office/drawing/2014/main" id="{70A33785-BE40-4843-A731-053334EE8981}"/>
                </a:ext>
              </a:extLst>
            </p:cNvPr>
            <p:cNvCxnSpPr>
              <a:cxnSpLocks/>
              <a:stCxn id="48" idx="2"/>
              <a:endCxn id="50" idx="0"/>
            </p:cNvCxnSpPr>
            <p:nvPr/>
          </p:nvCxnSpPr>
          <p:spPr>
            <a:xfrm rot="5400000">
              <a:off x="3264337" y="3930483"/>
              <a:ext cx="550371" cy="1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27BA09F5-4AB5-4578-A27D-86CAC989A469}"/>
                </a:ext>
              </a:extLst>
            </p:cNvPr>
            <p:cNvGrpSpPr/>
            <p:nvPr/>
          </p:nvGrpSpPr>
          <p:grpSpPr>
            <a:xfrm>
              <a:off x="725213" y="2045425"/>
              <a:ext cx="5628615" cy="447185"/>
              <a:chOff x="3790950" y="3000374"/>
              <a:chExt cx="5628615" cy="447185"/>
            </a:xfrm>
          </p:grpSpPr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6B3E89CC-5EB8-4A17-8B77-18B26BC6A549}"/>
                  </a:ext>
                </a:extLst>
              </p:cNvPr>
              <p:cNvSpPr/>
              <p:nvPr/>
            </p:nvSpPr>
            <p:spPr>
              <a:xfrm>
                <a:off x="3790950" y="3000374"/>
                <a:ext cx="5628615" cy="44718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3420A314-BB02-4009-9D83-8761DB49D04D}"/>
                  </a:ext>
                </a:extLst>
              </p:cNvPr>
              <p:cNvSpPr txBox="1"/>
              <p:nvPr/>
            </p:nvSpPr>
            <p:spPr>
              <a:xfrm flipH="1">
                <a:off x="4989806" y="3090293"/>
                <a:ext cx="1016956" cy="2769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PvE </a:t>
                </a:r>
                <a:r>
                  <a:rPr lang="ko-KR" altLang="en-US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던전</a:t>
                </a:r>
                <a:endPara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B6BF8D08-C675-47E4-8E05-CF66F158CEFE}"/>
                  </a:ext>
                </a:extLst>
              </p:cNvPr>
              <p:cNvSpPr txBox="1"/>
              <p:nvPr/>
            </p:nvSpPr>
            <p:spPr>
              <a:xfrm flipH="1">
                <a:off x="3875854" y="3084617"/>
                <a:ext cx="1016956" cy="2769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시나리오</a:t>
                </a:r>
                <a:endPara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47C8AF6C-0151-4E97-91B1-105CC9716B61}"/>
                  </a:ext>
                </a:extLst>
              </p:cNvPr>
              <p:cNvSpPr txBox="1"/>
              <p:nvPr/>
            </p:nvSpPr>
            <p:spPr>
              <a:xfrm flipH="1">
                <a:off x="7217710" y="3084618"/>
                <a:ext cx="1016956" cy="2769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유료 구매</a:t>
                </a:r>
                <a:endPara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21D3F24F-7B95-476B-98E7-6F355A27EE72}"/>
                  </a:ext>
                </a:extLst>
              </p:cNvPr>
              <p:cNvSpPr txBox="1"/>
              <p:nvPr/>
            </p:nvSpPr>
            <p:spPr>
              <a:xfrm flipH="1">
                <a:off x="6103758" y="3090292"/>
                <a:ext cx="1016956" cy="2769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룬 제작</a:t>
                </a:r>
                <a:endPara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01AEF03A-E48D-485C-B36F-ED031F6EBEEC}"/>
                  </a:ext>
                </a:extLst>
              </p:cNvPr>
              <p:cNvSpPr txBox="1"/>
              <p:nvPr/>
            </p:nvSpPr>
            <p:spPr>
              <a:xfrm flipH="1">
                <a:off x="8331662" y="3084617"/>
                <a:ext cx="1016956" cy="2769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기타</a:t>
                </a:r>
                <a:endPara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cxnSp>
          <p:nvCxnSpPr>
            <p:cNvPr id="59" name="직선 화살표 연결선 58">
              <a:extLst>
                <a:ext uri="{FF2B5EF4-FFF2-40B4-BE49-F238E27FC236}">
                  <a16:creationId xmlns:a16="http://schemas.microsoft.com/office/drawing/2014/main" id="{4E6DD5C2-2ED1-4D1C-B2BB-CC9B52BDD68F}"/>
                </a:ext>
              </a:extLst>
            </p:cNvPr>
            <p:cNvCxnSpPr>
              <a:stCxn id="70" idx="2"/>
              <a:endCxn id="47" idx="0"/>
            </p:cNvCxnSpPr>
            <p:nvPr/>
          </p:nvCxnSpPr>
          <p:spPr>
            <a:xfrm>
              <a:off x="3539521" y="2492610"/>
              <a:ext cx="1" cy="259625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B6F54D83-723F-4888-88E2-50FC715FF0F9}"/>
                </a:ext>
              </a:extLst>
            </p:cNvPr>
            <p:cNvSpPr txBox="1"/>
            <p:nvPr/>
          </p:nvSpPr>
          <p:spPr>
            <a:xfrm flipH="1">
              <a:off x="1037130" y="4688736"/>
              <a:ext cx="1483572" cy="276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연성석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62" name="직선 연결선 61">
              <a:extLst>
                <a:ext uri="{FF2B5EF4-FFF2-40B4-BE49-F238E27FC236}">
                  <a16:creationId xmlns:a16="http://schemas.microsoft.com/office/drawing/2014/main" id="{5808379D-EA78-48E0-A37D-0CC748C891EC}"/>
                </a:ext>
              </a:extLst>
            </p:cNvPr>
            <p:cNvCxnSpPr>
              <a:endCxn id="60" idx="0"/>
            </p:cNvCxnSpPr>
            <p:nvPr/>
          </p:nvCxnSpPr>
          <p:spPr>
            <a:xfrm>
              <a:off x="1778915" y="4478172"/>
              <a:ext cx="1" cy="21056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5C440331-676D-4915-BC6C-60015312BB78}"/>
                </a:ext>
              </a:extLst>
            </p:cNvPr>
            <p:cNvSpPr txBox="1"/>
            <p:nvPr/>
          </p:nvSpPr>
          <p:spPr>
            <a:xfrm flipH="1">
              <a:off x="2797736" y="4689741"/>
              <a:ext cx="1483572" cy="276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마력깃든 보석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64" name="직선 연결선 63">
              <a:extLst>
                <a:ext uri="{FF2B5EF4-FFF2-40B4-BE49-F238E27FC236}">
                  <a16:creationId xmlns:a16="http://schemas.microsoft.com/office/drawing/2014/main" id="{DB183068-E068-40EF-998B-1F36E52DC34C}"/>
                </a:ext>
              </a:extLst>
            </p:cNvPr>
            <p:cNvCxnSpPr>
              <a:cxnSpLocks/>
              <a:stCxn id="50" idx="2"/>
              <a:endCxn id="63" idx="0"/>
            </p:cNvCxnSpPr>
            <p:nvPr/>
          </p:nvCxnSpPr>
          <p:spPr>
            <a:xfrm>
              <a:off x="3539521" y="4482668"/>
              <a:ext cx="1" cy="20707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F7B17E66-DE8A-41AC-9024-99FE1AD0F5DA}"/>
                </a:ext>
              </a:extLst>
            </p:cNvPr>
            <p:cNvSpPr txBox="1"/>
            <p:nvPr/>
          </p:nvSpPr>
          <p:spPr>
            <a:xfrm flipH="1">
              <a:off x="4558341" y="4688736"/>
              <a:ext cx="1483572" cy="276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연마석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68" name="직선 연결선 67">
              <a:extLst>
                <a:ext uri="{FF2B5EF4-FFF2-40B4-BE49-F238E27FC236}">
                  <a16:creationId xmlns:a16="http://schemas.microsoft.com/office/drawing/2014/main" id="{535218AA-23B2-41E4-9BF0-56CD5640F2FB}"/>
                </a:ext>
              </a:extLst>
            </p:cNvPr>
            <p:cNvCxnSpPr>
              <a:cxnSpLocks/>
              <a:stCxn id="51" idx="2"/>
              <a:endCxn id="65" idx="0"/>
            </p:cNvCxnSpPr>
            <p:nvPr/>
          </p:nvCxnSpPr>
          <p:spPr>
            <a:xfrm>
              <a:off x="5300127" y="4483848"/>
              <a:ext cx="0" cy="204888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4" name="직선 연결선 93">
            <a:extLst>
              <a:ext uri="{FF2B5EF4-FFF2-40B4-BE49-F238E27FC236}">
                <a16:creationId xmlns:a16="http://schemas.microsoft.com/office/drawing/2014/main" id="{34B37CA3-41EF-487F-B6F1-2A443539C3D3}"/>
              </a:ext>
            </a:extLst>
          </p:cNvPr>
          <p:cNvCxnSpPr/>
          <p:nvPr/>
        </p:nvCxnSpPr>
        <p:spPr>
          <a:xfrm>
            <a:off x="6094932" y="1619854"/>
            <a:ext cx="0" cy="463856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609DAFDC-FE87-4F6F-BD16-A74D3F3FEF66}"/>
              </a:ext>
            </a:extLst>
          </p:cNvPr>
          <p:cNvSpPr txBox="1"/>
          <p:nvPr/>
        </p:nvSpPr>
        <p:spPr>
          <a:xfrm>
            <a:off x="179512" y="332656"/>
            <a:ext cx="3744416" cy="477054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r>
              <a:rPr lang="ko-KR" altLang="en-US" sz="25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컨텐츠 진행 구조</a:t>
            </a:r>
            <a:endParaRPr lang="en-US" altLang="ko-KR" sz="25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9DF6C577-2E25-4227-8C0E-18D117D9CFD0}"/>
              </a:ext>
            </a:extLst>
          </p:cNvPr>
          <p:cNvSpPr/>
          <p:nvPr/>
        </p:nvSpPr>
        <p:spPr>
          <a:xfrm flipH="1">
            <a:off x="138600" y="332655"/>
            <a:ext cx="45719" cy="47705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24C0B5E-2092-450B-AE2F-973EE522FE44}"/>
              </a:ext>
            </a:extLst>
          </p:cNvPr>
          <p:cNvGrpSpPr/>
          <p:nvPr/>
        </p:nvGrpSpPr>
        <p:grpSpPr>
          <a:xfrm>
            <a:off x="18288" y="791452"/>
            <a:ext cx="7020790" cy="390991"/>
            <a:chOff x="701040" y="253998"/>
            <a:chExt cx="10853372" cy="579122"/>
          </a:xfrm>
          <a:solidFill>
            <a:schemeClr val="bg1">
              <a:lumMod val="50000"/>
            </a:schemeClr>
          </a:solidFill>
        </p:grpSpPr>
        <p:sp>
          <p:nvSpPr>
            <p:cNvPr id="83" name="화살표: 갈매기형 수장 82">
              <a:extLst>
                <a:ext uri="{FF2B5EF4-FFF2-40B4-BE49-F238E27FC236}">
                  <a16:creationId xmlns:a16="http://schemas.microsoft.com/office/drawing/2014/main" id="{050241CA-2F27-4EF7-92A1-11671F6F58A7}"/>
                </a:ext>
              </a:extLst>
            </p:cNvPr>
            <p:cNvSpPr/>
            <p:nvPr/>
          </p:nvSpPr>
          <p:spPr>
            <a:xfrm>
              <a:off x="2918412" y="254000"/>
              <a:ext cx="2326640" cy="579119"/>
            </a:xfrm>
            <a:prstGeom prst="chevr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84" name="화살표: 오각형 83">
              <a:extLst>
                <a:ext uri="{FF2B5EF4-FFF2-40B4-BE49-F238E27FC236}">
                  <a16:creationId xmlns:a16="http://schemas.microsoft.com/office/drawing/2014/main" id="{DBB8DA0C-6066-45A7-908E-7FB281B99C02}"/>
                </a:ext>
              </a:extLst>
            </p:cNvPr>
            <p:cNvSpPr/>
            <p:nvPr/>
          </p:nvSpPr>
          <p:spPr>
            <a:xfrm>
              <a:off x="701040" y="254001"/>
              <a:ext cx="2440892" cy="579119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85" name="화살표: 갈매기형 수장 84">
              <a:extLst>
                <a:ext uri="{FF2B5EF4-FFF2-40B4-BE49-F238E27FC236}">
                  <a16:creationId xmlns:a16="http://schemas.microsoft.com/office/drawing/2014/main" id="{BC4975A8-23F4-4BA0-96A8-BBC0422F7745}"/>
                </a:ext>
              </a:extLst>
            </p:cNvPr>
            <p:cNvSpPr/>
            <p:nvPr/>
          </p:nvSpPr>
          <p:spPr>
            <a:xfrm>
              <a:off x="5021532" y="254000"/>
              <a:ext cx="2326640" cy="579119"/>
            </a:xfrm>
            <a:prstGeom prst="chevron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86" name="화살표: 갈매기형 수장 85">
              <a:extLst>
                <a:ext uri="{FF2B5EF4-FFF2-40B4-BE49-F238E27FC236}">
                  <a16:creationId xmlns:a16="http://schemas.microsoft.com/office/drawing/2014/main" id="{37549C22-BC8F-460F-AD86-C5344C3F61A0}"/>
                </a:ext>
              </a:extLst>
            </p:cNvPr>
            <p:cNvSpPr/>
            <p:nvPr/>
          </p:nvSpPr>
          <p:spPr>
            <a:xfrm>
              <a:off x="7124652" y="253999"/>
              <a:ext cx="2326640" cy="579119"/>
            </a:xfrm>
            <a:prstGeom prst="chevr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87" name="화살표: 갈매기형 수장 86">
              <a:extLst>
                <a:ext uri="{FF2B5EF4-FFF2-40B4-BE49-F238E27FC236}">
                  <a16:creationId xmlns:a16="http://schemas.microsoft.com/office/drawing/2014/main" id="{222C9FB5-A11D-4B22-8DAD-D0A43C7E8307}"/>
                </a:ext>
              </a:extLst>
            </p:cNvPr>
            <p:cNvSpPr/>
            <p:nvPr/>
          </p:nvSpPr>
          <p:spPr>
            <a:xfrm>
              <a:off x="9227772" y="253998"/>
              <a:ext cx="2326640" cy="579119"/>
            </a:xfrm>
            <a:prstGeom prst="chevr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610677AB-1B4C-42DC-8D39-F1B4F26FC947}"/>
                </a:ext>
              </a:extLst>
            </p:cNvPr>
            <p:cNvSpPr txBox="1"/>
            <p:nvPr/>
          </p:nvSpPr>
          <p:spPr>
            <a:xfrm>
              <a:off x="994116" y="338415"/>
              <a:ext cx="1660936" cy="4102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bg1">
                      <a:lumMod val="9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몬스터 육성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F56B1A28-825A-4BF7-BE19-B9C775347C56}"/>
                </a:ext>
              </a:extLst>
            </p:cNvPr>
            <p:cNvSpPr txBox="1"/>
            <p:nvPr/>
          </p:nvSpPr>
          <p:spPr>
            <a:xfrm>
              <a:off x="2962712" y="340218"/>
              <a:ext cx="2223497" cy="4102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>
                      <a:lumMod val="9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</a:t>
              </a:r>
              <a:r>
                <a:rPr lang="ko-KR" altLang="en-US" sz="1200" dirty="0">
                  <a:solidFill>
                    <a:schemeClr val="bg1">
                      <a:lumMod val="9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차 컨텐츠 진입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9706ED1C-4AE4-41C9-89E7-E40188502A14}"/>
                </a:ext>
              </a:extLst>
            </p:cNvPr>
            <p:cNvSpPr txBox="1"/>
            <p:nvPr/>
          </p:nvSpPr>
          <p:spPr>
            <a:xfrm>
              <a:off x="5246720" y="322782"/>
              <a:ext cx="1958169" cy="4558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b="1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룬 획득 및 강화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76F4C232-A8DC-4A69-9129-B41D387E3EC3}"/>
                </a:ext>
              </a:extLst>
            </p:cNvPr>
            <p:cNvSpPr txBox="1"/>
            <p:nvPr/>
          </p:nvSpPr>
          <p:spPr>
            <a:xfrm>
              <a:off x="7461463" y="338415"/>
              <a:ext cx="1811963" cy="4102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>
                      <a:lumMod val="9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</a:t>
              </a:r>
              <a:r>
                <a:rPr lang="ko-KR" altLang="en-US" sz="1200" dirty="0">
                  <a:solidFill>
                    <a:schemeClr val="bg1">
                      <a:lumMod val="9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차 컨텐츠 진입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976B470A-65BA-4C1B-893B-625C075EF79E}"/>
                </a:ext>
              </a:extLst>
            </p:cNvPr>
            <p:cNvSpPr txBox="1"/>
            <p:nvPr/>
          </p:nvSpPr>
          <p:spPr>
            <a:xfrm>
              <a:off x="9906969" y="338395"/>
              <a:ext cx="786738" cy="4102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>
                      <a:lumMod val="9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ETC.</a:t>
              </a:r>
              <a:endParaRPr lang="ko-KR" altLang="en-US" sz="1200" dirty="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79" name="TextBox 78">
            <a:extLst>
              <a:ext uri="{FF2B5EF4-FFF2-40B4-BE49-F238E27FC236}">
                <a16:creationId xmlns:a16="http://schemas.microsoft.com/office/drawing/2014/main" id="{D35D8151-FC95-4AEA-A46B-DDC2B4462041}"/>
              </a:ext>
            </a:extLst>
          </p:cNvPr>
          <p:cNvSpPr txBox="1"/>
          <p:nvPr/>
        </p:nvSpPr>
        <p:spPr>
          <a:xfrm>
            <a:off x="6958389" y="4225114"/>
            <a:ext cx="40312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일정 등급 이상의 룬 획득</a:t>
            </a:r>
            <a:r>
              <a: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 가능한 패키지 판매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873AFA0A-C91A-43C3-A93D-E0AB04A570FF}"/>
              </a:ext>
            </a:extLst>
          </p:cNvPr>
          <p:cNvSpPr txBox="1"/>
          <p:nvPr/>
        </p:nvSpPr>
        <p:spPr>
          <a:xfrm>
            <a:off x="6348159" y="1759038"/>
            <a:ext cx="22012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대표 유료화 상품 </a:t>
            </a:r>
            <a:r>
              <a:rPr lang="en-US" altLang="ko-KR" sz="1400" b="1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1400" b="1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룬 패키지</a:t>
            </a:r>
            <a:endParaRPr lang="ko-KR" altLang="en-US" sz="1400" b="1" dirty="0">
              <a:solidFill>
                <a:srgbClr val="C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93A25BE-5498-4A3D-8A7D-B54F7C600804}"/>
              </a:ext>
            </a:extLst>
          </p:cNvPr>
          <p:cNvSpPr txBox="1"/>
          <p:nvPr/>
        </p:nvSpPr>
        <p:spPr>
          <a:xfrm>
            <a:off x="2433306" y="5082979"/>
            <a:ext cx="33393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i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※ </a:t>
            </a:r>
            <a:r>
              <a:rPr lang="ko-KR" altLang="en-US" sz="1200" i="1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획득 경로 및 강화 비용은 </a:t>
            </a:r>
            <a:r>
              <a:rPr lang="en-US" altLang="ko-KR" sz="1200" i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‘2</a:t>
            </a:r>
            <a:r>
              <a:rPr lang="ko-KR" altLang="en-US" sz="1200" i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차 컨텐츠 진입</a:t>
            </a:r>
            <a:r>
              <a:rPr lang="en-US" altLang="ko-KR" sz="1200" i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’</a:t>
            </a:r>
            <a:r>
              <a:rPr lang="ko-KR" altLang="en-US" sz="1200" i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참고 </a:t>
            </a:r>
          </a:p>
        </p:txBody>
      </p:sp>
    </p:spTree>
    <p:extLst>
      <p:ext uri="{BB962C8B-B14F-4D97-AF65-F5344CB8AC3E}">
        <p14:creationId xmlns:p14="http://schemas.microsoft.com/office/powerpoint/2010/main" val="13448918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CEB23D-09B0-4C8A-B482-45378D53B55C}"/>
              </a:ext>
            </a:extLst>
          </p:cNvPr>
          <p:cNvSpPr txBox="1"/>
          <p:nvPr/>
        </p:nvSpPr>
        <p:spPr>
          <a:xfrm>
            <a:off x="179512" y="332656"/>
            <a:ext cx="3744416" cy="477054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r>
              <a:rPr lang="ko-KR" altLang="en-US" sz="25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컨텐츠 진행 구조</a:t>
            </a:r>
            <a:endParaRPr lang="en-US" altLang="ko-KR" sz="25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A26E3E4-B9B3-4E2C-8DA2-86013C887094}"/>
              </a:ext>
            </a:extLst>
          </p:cNvPr>
          <p:cNvSpPr/>
          <p:nvPr/>
        </p:nvSpPr>
        <p:spPr>
          <a:xfrm flipH="1">
            <a:off x="138600" y="332655"/>
            <a:ext cx="45719" cy="47705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DB04AED3-79EB-4A49-9866-85BD46778D56}"/>
              </a:ext>
            </a:extLst>
          </p:cNvPr>
          <p:cNvGrpSpPr/>
          <p:nvPr/>
        </p:nvGrpSpPr>
        <p:grpSpPr>
          <a:xfrm>
            <a:off x="18288" y="791452"/>
            <a:ext cx="7020790" cy="390991"/>
            <a:chOff x="701040" y="253998"/>
            <a:chExt cx="10853372" cy="579122"/>
          </a:xfrm>
          <a:solidFill>
            <a:schemeClr val="bg1">
              <a:lumMod val="50000"/>
            </a:schemeClr>
          </a:solidFill>
        </p:grpSpPr>
        <p:sp>
          <p:nvSpPr>
            <p:cNvPr id="5" name="화살표: 갈매기형 수장 4">
              <a:extLst>
                <a:ext uri="{FF2B5EF4-FFF2-40B4-BE49-F238E27FC236}">
                  <a16:creationId xmlns:a16="http://schemas.microsoft.com/office/drawing/2014/main" id="{B2D6D6CC-0BE3-44EC-A566-68772301D52D}"/>
                </a:ext>
              </a:extLst>
            </p:cNvPr>
            <p:cNvSpPr/>
            <p:nvPr/>
          </p:nvSpPr>
          <p:spPr>
            <a:xfrm>
              <a:off x="2918412" y="254000"/>
              <a:ext cx="2326640" cy="579119"/>
            </a:xfrm>
            <a:prstGeom prst="chevr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6" name="화살표: 오각형 5">
              <a:extLst>
                <a:ext uri="{FF2B5EF4-FFF2-40B4-BE49-F238E27FC236}">
                  <a16:creationId xmlns:a16="http://schemas.microsoft.com/office/drawing/2014/main" id="{E424338F-0EEC-4D3B-B958-5D6146433824}"/>
                </a:ext>
              </a:extLst>
            </p:cNvPr>
            <p:cNvSpPr/>
            <p:nvPr/>
          </p:nvSpPr>
          <p:spPr>
            <a:xfrm>
              <a:off x="701040" y="254001"/>
              <a:ext cx="2440892" cy="579119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7" name="화살표: 갈매기형 수장 6">
              <a:extLst>
                <a:ext uri="{FF2B5EF4-FFF2-40B4-BE49-F238E27FC236}">
                  <a16:creationId xmlns:a16="http://schemas.microsoft.com/office/drawing/2014/main" id="{CAEC37FE-B62C-4105-B309-7D55899DC967}"/>
                </a:ext>
              </a:extLst>
            </p:cNvPr>
            <p:cNvSpPr/>
            <p:nvPr/>
          </p:nvSpPr>
          <p:spPr>
            <a:xfrm>
              <a:off x="5021532" y="254000"/>
              <a:ext cx="2326640" cy="579119"/>
            </a:xfrm>
            <a:prstGeom prst="chevron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8" name="화살표: 갈매기형 수장 7">
              <a:extLst>
                <a:ext uri="{FF2B5EF4-FFF2-40B4-BE49-F238E27FC236}">
                  <a16:creationId xmlns:a16="http://schemas.microsoft.com/office/drawing/2014/main" id="{5E79CA52-DE3B-4867-84C4-9ECFB446A70F}"/>
                </a:ext>
              </a:extLst>
            </p:cNvPr>
            <p:cNvSpPr/>
            <p:nvPr/>
          </p:nvSpPr>
          <p:spPr>
            <a:xfrm>
              <a:off x="7124652" y="253999"/>
              <a:ext cx="2326640" cy="579119"/>
            </a:xfrm>
            <a:prstGeom prst="chevr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9" name="화살표: 갈매기형 수장 8">
              <a:extLst>
                <a:ext uri="{FF2B5EF4-FFF2-40B4-BE49-F238E27FC236}">
                  <a16:creationId xmlns:a16="http://schemas.microsoft.com/office/drawing/2014/main" id="{FB22257A-7636-4B37-A897-FBD6511AAF95}"/>
                </a:ext>
              </a:extLst>
            </p:cNvPr>
            <p:cNvSpPr/>
            <p:nvPr/>
          </p:nvSpPr>
          <p:spPr>
            <a:xfrm>
              <a:off x="9227772" y="253998"/>
              <a:ext cx="2326640" cy="579119"/>
            </a:xfrm>
            <a:prstGeom prst="chevr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1A0DC13-D51A-4C0E-A6E7-08838C1DB828}"/>
                </a:ext>
              </a:extLst>
            </p:cNvPr>
            <p:cNvSpPr txBox="1"/>
            <p:nvPr/>
          </p:nvSpPr>
          <p:spPr>
            <a:xfrm>
              <a:off x="994116" y="338415"/>
              <a:ext cx="1660936" cy="4102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bg1">
                      <a:lumMod val="9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몬스터 육성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F12AA57-CC07-4656-825D-B97C269401D6}"/>
                </a:ext>
              </a:extLst>
            </p:cNvPr>
            <p:cNvSpPr txBox="1"/>
            <p:nvPr/>
          </p:nvSpPr>
          <p:spPr>
            <a:xfrm>
              <a:off x="2962712" y="340218"/>
              <a:ext cx="2223497" cy="4102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>
                      <a:lumMod val="9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</a:t>
              </a:r>
              <a:r>
                <a:rPr lang="ko-KR" altLang="en-US" sz="1200" dirty="0">
                  <a:solidFill>
                    <a:schemeClr val="bg1">
                      <a:lumMod val="9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차 컨텐츠 진입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FD13E7D-1CCE-4EC2-B27A-C30BB9A50063}"/>
                </a:ext>
              </a:extLst>
            </p:cNvPr>
            <p:cNvSpPr txBox="1"/>
            <p:nvPr/>
          </p:nvSpPr>
          <p:spPr>
            <a:xfrm>
              <a:off x="5246720" y="322782"/>
              <a:ext cx="1958169" cy="4558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b="1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룬 획득 및 강화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687F1CF-6360-4002-AF2E-7DF731F46E2F}"/>
                </a:ext>
              </a:extLst>
            </p:cNvPr>
            <p:cNvSpPr txBox="1"/>
            <p:nvPr/>
          </p:nvSpPr>
          <p:spPr>
            <a:xfrm>
              <a:off x="7461463" y="338415"/>
              <a:ext cx="1811963" cy="4102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>
                      <a:lumMod val="9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</a:t>
              </a:r>
              <a:r>
                <a:rPr lang="ko-KR" altLang="en-US" sz="1200" dirty="0">
                  <a:solidFill>
                    <a:schemeClr val="bg1">
                      <a:lumMod val="9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차 컨텐츠 진입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9C89FC1-5510-4F96-81AB-53355FD5F98C}"/>
                </a:ext>
              </a:extLst>
            </p:cNvPr>
            <p:cNvSpPr txBox="1"/>
            <p:nvPr/>
          </p:nvSpPr>
          <p:spPr>
            <a:xfrm>
              <a:off x="9906969" y="338395"/>
              <a:ext cx="786738" cy="4102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>
                      <a:lumMod val="9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ETC.</a:t>
              </a:r>
              <a:endParaRPr lang="ko-KR" altLang="en-US" sz="1200" dirty="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652320E9-8CD7-44A9-8503-9A2B6C6CAC74}"/>
              </a:ext>
            </a:extLst>
          </p:cNvPr>
          <p:cNvSpPr txBox="1"/>
          <p:nvPr/>
        </p:nvSpPr>
        <p:spPr>
          <a:xfrm>
            <a:off x="3198683" y="2471389"/>
            <a:ext cx="15472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대량의 마나석 소모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74495653-0AB3-4B82-BE2A-5E12661E2CCC}"/>
              </a:ext>
            </a:extLst>
          </p:cNvPr>
          <p:cNvGrpSpPr/>
          <p:nvPr/>
        </p:nvGrpSpPr>
        <p:grpSpPr>
          <a:xfrm>
            <a:off x="344771" y="2045425"/>
            <a:ext cx="5628615" cy="3303011"/>
            <a:chOff x="725213" y="2045425"/>
            <a:chExt cx="5628615" cy="3303011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9FF31FE3-4949-4C18-BFAC-B7AD5025A7ED}"/>
                </a:ext>
              </a:extLst>
            </p:cNvPr>
            <p:cNvSpPr/>
            <p:nvPr/>
          </p:nvSpPr>
          <p:spPr>
            <a:xfrm>
              <a:off x="949184" y="4058791"/>
              <a:ext cx="5203941" cy="128964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F20B57C-9B68-4DE4-803F-D1EDE36D2977}"/>
                </a:ext>
              </a:extLst>
            </p:cNvPr>
            <p:cNvSpPr txBox="1"/>
            <p:nvPr/>
          </p:nvSpPr>
          <p:spPr>
            <a:xfrm flipH="1">
              <a:off x="2993193" y="2752235"/>
              <a:ext cx="1092658" cy="276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룬 획득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C636A47-EBBC-487B-9999-8EBC25BC2420}"/>
                </a:ext>
              </a:extLst>
            </p:cNvPr>
            <p:cNvSpPr txBox="1"/>
            <p:nvPr/>
          </p:nvSpPr>
          <p:spPr>
            <a:xfrm flipH="1">
              <a:off x="2993193" y="3378299"/>
              <a:ext cx="1092658" cy="276999"/>
            </a:xfrm>
            <a:prstGeom prst="rect">
              <a:avLst/>
            </a:prstGeom>
            <a:noFill/>
            <a:ln w="9525">
              <a:solidFill>
                <a:schemeClr val="bg1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15</a:t>
              </a:r>
              <a:r>
                <a:rPr lang="ko-KR" alt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강 강화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0BB85BC-0DD1-4E34-A6DE-FC6D760F69C6}"/>
                </a:ext>
              </a:extLst>
            </p:cNvPr>
            <p:cNvSpPr txBox="1"/>
            <p:nvPr/>
          </p:nvSpPr>
          <p:spPr>
            <a:xfrm flipH="1">
              <a:off x="1037128" y="4201173"/>
              <a:ext cx="1483574" cy="276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부옵션 전체 변경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9AEE558-E280-49C4-8DFD-52B852E6044D}"/>
                </a:ext>
              </a:extLst>
            </p:cNvPr>
            <p:cNvSpPr txBox="1"/>
            <p:nvPr/>
          </p:nvSpPr>
          <p:spPr>
            <a:xfrm flipH="1">
              <a:off x="2797734" y="4205669"/>
              <a:ext cx="1483574" cy="276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부옵션 부분 변경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EAA723F-068F-4B9A-9926-2145582CDC11}"/>
                </a:ext>
              </a:extLst>
            </p:cNvPr>
            <p:cNvSpPr txBox="1"/>
            <p:nvPr/>
          </p:nvSpPr>
          <p:spPr>
            <a:xfrm flipH="1">
              <a:off x="4558340" y="4206849"/>
              <a:ext cx="1483574" cy="276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부옵션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연마</a:t>
              </a:r>
            </a:p>
          </p:txBody>
        </p:sp>
        <p:cxnSp>
          <p:nvCxnSpPr>
            <p:cNvPr id="24" name="직선 화살표 연결선 23">
              <a:extLst>
                <a:ext uri="{FF2B5EF4-FFF2-40B4-BE49-F238E27FC236}">
                  <a16:creationId xmlns:a16="http://schemas.microsoft.com/office/drawing/2014/main" id="{54254DFD-99C8-4877-878D-61763F385053}"/>
                </a:ext>
              </a:extLst>
            </p:cNvPr>
            <p:cNvCxnSpPr>
              <a:stCxn id="19" idx="2"/>
              <a:endCxn id="20" idx="0"/>
            </p:cNvCxnSpPr>
            <p:nvPr/>
          </p:nvCxnSpPr>
          <p:spPr>
            <a:xfrm>
              <a:off x="3539522" y="3029234"/>
              <a:ext cx="0" cy="349065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연결선: 꺾임 24">
              <a:extLst>
                <a:ext uri="{FF2B5EF4-FFF2-40B4-BE49-F238E27FC236}">
                  <a16:creationId xmlns:a16="http://schemas.microsoft.com/office/drawing/2014/main" id="{A3998C9A-24D0-4118-B50E-165A42A3BB7C}"/>
                </a:ext>
              </a:extLst>
            </p:cNvPr>
            <p:cNvCxnSpPr>
              <a:cxnSpLocks/>
              <a:stCxn id="20" idx="2"/>
              <a:endCxn id="21" idx="0"/>
            </p:cNvCxnSpPr>
            <p:nvPr/>
          </p:nvCxnSpPr>
          <p:spPr>
            <a:xfrm rot="5400000">
              <a:off x="2386282" y="3047932"/>
              <a:ext cx="545875" cy="1760607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연결선: 꺾임 25">
              <a:extLst>
                <a:ext uri="{FF2B5EF4-FFF2-40B4-BE49-F238E27FC236}">
                  <a16:creationId xmlns:a16="http://schemas.microsoft.com/office/drawing/2014/main" id="{F27C9879-FA88-4D16-A232-007F276D52C7}"/>
                </a:ext>
              </a:extLst>
            </p:cNvPr>
            <p:cNvCxnSpPr>
              <a:stCxn id="20" idx="2"/>
              <a:endCxn id="23" idx="0"/>
            </p:cNvCxnSpPr>
            <p:nvPr/>
          </p:nvCxnSpPr>
          <p:spPr>
            <a:xfrm rot="16200000" flipH="1">
              <a:off x="4144049" y="3050770"/>
              <a:ext cx="551551" cy="1760605"/>
            </a:xfrm>
            <a:prstGeom prst="bentConnector3">
              <a:avLst/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연결선: 꺾임 26">
              <a:extLst>
                <a:ext uri="{FF2B5EF4-FFF2-40B4-BE49-F238E27FC236}">
                  <a16:creationId xmlns:a16="http://schemas.microsoft.com/office/drawing/2014/main" id="{48021E60-3D1E-4D1B-A715-597F27471F55}"/>
                </a:ext>
              </a:extLst>
            </p:cNvPr>
            <p:cNvCxnSpPr>
              <a:cxnSpLocks/>
              <a:stCxn id="20" idx="2"/>
              <a:endCxn id="22" idx="0"/>
            </p:cNvCxnSpPr>
            <p:nvPr/>
          </p:nvCxnSpPr>
          <p:spPr>
            <a:xfrm rot="5400000">
              <a:off x="3264337" y="3930483"/>
              <a:ext cx="550371" cy="1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4870A08B-DD10-42D7-A29E-55885AC497BA}"/>
                </a:ext>
              </a:extLst>
            </p:cNvPr>
            <p:cNvGrpSpPr/>
            <p:nvPr/>
          </p:nvGrpSpPr>
          <p:grpSpPr>
            <a:xfrm>
              <a:off x="725213" y="2045425"/>
              <a:ext cx="5628615" cy="447185"/>
              <a:chOff x="3790950" y="3000374"/>
              <a:chExt cx="5628615" cy="447185"/>
            </a:xfrm>
          </p:grpSpPr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E489A0D3-224E-4298-9845-AAF08A3A2237}"/>
                  </a:ext>
                </a:extLst>
              </p:cNvPr>
              <p:cNvSpPr/>
              <p:nvPr/>
            </p:nvSpPr>
            <p:spPr>
              <a:xfrm>
                <a:off x="3790950" y="3000374"/>
                <a:ext cx="5628615" cy="44718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203CA48-FB4B-40EA-9FE8-989CE33F8B39}"/>
                  </a:ext>
                </a:extLst>
              </p:cNvPr>
              <p:cNvSpPr txBox="1"/>
              <p:nvPr/>
            </p:nvSpPr>
            <p:spPr>
              <a:xfrm flipH="1">
                <a:off x="4989806" y="3090293"/>
                <a:ext cx="1016956" cy="2769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PvE </a:t>
                </a:r>
                <a:r>
                  <a:rPr lang="ko-KR" altLang="en-US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던전</a:t>
                </a:r>
                <a:endPara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E4B0FC8-9A39-4102-AFA5-0A786C6954B4}"/>
                  </a:ext>
                </a:extLst>
              </p:cNvPr>
              <p:cNvSpPr txBox="1"/>
              <p:nvPr/>
            </p:nvSpPr>
            <p:spPr>
              <a:xfrm flipH="1">
                <a:off x="3875854" y="3084617"/>
                <a:ext cx="1016956" cy="2769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시나리오</a:t>
                </a:r>
                <a:endPara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18B02C7-E073-4634-87D7-D3B249B427AC}"/>
                  </a:ext>
                </a:extLst>
              </p:cNvPr>
              <p:cNvSpPr txBox="1"/>
              <p:nvPr/>
            </p:nvSpPr>
            <p:spPr>
              <a:xfrm flipH="1">
                <a:off x="7217710" y="3084618"/>
                <a:ext cx="1016956" cy="2769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유료 구매</a:t>
                </a:r>
                <a:endPara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945444C8-CDA3-4055-ADDF-48C8C0FB8AD6}"/>
                  </a:ext>
                </a:extLst>
              </p:cNvPr>
              <p:cNvSpPr txBox="1"/>
              <p:nvPr/>
            </p:nvSpPr>
            <p:spPr>
              <a:xfrm flipH="1">
                <a:off x="6103758" y="3090292"/>
                <a:ext cx="1016956" cy="276999"/>
              </a:xfrm>
              <a:prstGeom prst="rect">
                <a:avLst/>
              </a:prstGeom>
              <a:solidFill>
                <a:srgbClr val="FFD9D9"/>
              </a:solidFill>
              <a:ln w="1905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룬 제작</a:t>
                </a:r>
                <a:endPara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B997C1D-F580-4FB8-BDF4-BC25C60430E0}"/>
                  </a:ext>
                </a:extLst>
              </p:cNvPr>
              <p:cNvSpPr txBox="1"/>
              <p:nvPr/>
            </p:nvSpPr>
            <p:spPr>
              <a:xfrm flipH="1">
                <a:off x="8331662" y="3084617"/>
                <a:ext cx="1016956" cy="2769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기타</a:t>
                </a:r>
                <a:endPara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cxnSp>
          <p:nvCxnSpPr>
            <p:cNvPr id="29" name="직선 화살표 연결선 28">
              <a:extLst>
                <a:ext uri="{FF2B5EF4-FFF2-40B4-BE49-F238E27FC236}">
                  <a16:creationId xmlns:a16="http://schemas.microsoft.com/office/drawing/2014/main" id="{80253902-7DFB-49E4-B3DE-0D7BA056136B}"/>
                </a:ext>
              </a:extLst>
            </p:cNvPr>
            <p:cNvCxnSpPr>
              <a:stCxn id="37" idx="2"/>
              <a:endCxn id="19" idx="0"/>
            </p:cNvCxnSpPr>
            <p:nvPr/>
          </p:nvCxnSpPr>
          <p:spPr>
            <a:xfrm>
              <a:off x="3539521" y="2492610"/>
              <a:ext cx="1" cy="259625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9DD6977-BB39-41B4-9464-B73E2B88EF04}"/>
                </a:ext>
              </a:extLst>
            </p:cNvPr>
            <p:cNvSpPr txBox="1"/>
            <p:nvPr/>
          </p:nvSpPr>
          <p:spPr>
            <a:xfrm flipH="1">
              <a:off x="1037130" y="4688736"/>
              <a:ext cx="1483572" cy="276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연성석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645CCFA7-5652-4EE0-95B6-0F8B5D91FB54}"/>
                </a:ext>
              </a:extLst>
            </p:cNvPr>
            <p:cNvCxnSpPr>
              <a:endCxn id="30" idx="0"/>
            </p:cNvCxnSpPr>
            <p:nvPr/>
          </p:nvCxnSpPr>
          <p:spPr>
            <a:xfrm>
              <a:off x="1778915" y="4478172"/>
              <a:ext cx="1" cy="21056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3D7C718-29F0-44C2-9A2F-65012AABA2E6}"/>
                </a:ext>
              </a:extLst>
            </p:cNvPr>
            <p:cNvSpPr txBox="1"/>
            <p:nvPr/>
          </p:nvSpPr>
          <p:spPr>
            <a:xfrm flipH="1">
              <a:off x="2797736" y="4689741"/>
              <a:ext cx="1483572" cy="276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마력깃든 보석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DA415185-713A-4488-A0DE-4CB15BCF87EB}"/>
                </a:ext>
              </a:extLst>
            </p:cNvPr>
            <p:cNvCxnSpPr>
              <a:cxnSpLocks/>
              <a:stCxn id="22" idx="2"/>
              <a:endCxn id="33" idx="0"/>
            </p:cNvCxnSpPr>
            <p:nvPr/>
          </p:nvCxnSpPr>
          <p:spPr>
            <a:xfrm>
              <a:off x="3539521" y="4482668"/>
              <a:ext cx="1" cy="20707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127D7F5-16C1-4433-962C-705AC10FBD93}"/>
                </a:ext>
              </a:extLst>
            </p:cNvPr>
            <p:cNvSpPr txBox="1"/>
            <p:nvPr/>
          </p:nvSpPr>
          <p:spPr>
            <a:xfrm flipH="1">
              <a:off x="4558341" y="4688736"/>
              <a:ext cx="1483572" cy="276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연마석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1335A3C9-1325-4435-B34B-2614148C8DAE}"/>
                </a:ext>
              </a:extLst>
            </p:cNvPr>
            <p:cNvCxnSpPr>
              <a:cxnSpLocks/>
              <a:stCxn id="23" idx="2"/>
              <a:endCxn id="35" idx="0"/>
            </p:cNvCxnSpPr>
            <p:nvPr/>
          </p:nvCxnSpPr>
          <p:spPr>
            <a:xfrm>
              <a:off x="5300127" y="4483848"/>
              <a:ext cx="0" cy="204888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80F37406-9AA0-45A5-90B6-4BEA25EC675B}"/>
              </a:ext>
            </a:extLst>
          </p:cNvPr>
          <p:cNvCxnSpPr/>
          <p:nvPr/>
        </p:nvCxnSpPr>
        <p:spPr>
          <a:xfrm>
            <a:off x="6094932" y="1619854"/>
            <a:ext cx="0" cy="463856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685DDB70-A948-4379-9555-C3BA394BA353}"/>
              </a:ext>
            </a:extLst>
          </p:cNvPr>
          <p:cNvSpPr txBox="1"/>
          <p:nvPr/>
        </p:nvSpPr>
        <p:spPr>
          <a:xfrm flipH="1">
            <a:off x="6522823" y="2855412"/>
            <a:ext cx="3230775" cy="261610"/>
          </a:xfrm>
          <a:prstGeom prst="rect">
            <a:avLst/>
          </a:prstGeom>
          <a:noFill/>
          <a:ln>
            <a:noFill/>
            <a:prstDash val="sysDot"/>
          </a:ln>
        </p:spPr>
        <p:txBody>
          <a:bodyPr wrap="square" rtlCol="0">
            <a:spAutoFit/>
          </a:bodyPr>
          <a:lstStyle/>
          <a:p>
            <a:r>
              <a:rPr lang="ko-KR" altLang="en-US" sz="11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룬 제작시 필요한 재료와 가격</a:t>
            </a:r>
            <a:r>
              <a:rPr lang="en-US" altLang="ko-KR" sz="11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1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획득 가능한 룬 등급표</a:t>
            </a:r>
            <a:endParaRPr lang="en-US" altLang="ko-KR" sz="11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8C532EA-C013-456B-A3C2-2F2AB18D5C4B}"/>
              </a:ext>
            </a:extLst>
          </p:cNvPr>
          <p:cNvSpPr txBox="1"/>
          <p:nvPr/>
        </p:nvSpPr>
        <p:spPr>
          <a:xfrm>
            <a:off x="2433306" y="5082979"/>
            <a:ext cx="33393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i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※ </a:t>
            </a:r>
            <a:r>
              <a:rPr lang="ko-KR" altLang="en-US" sz="1200" i="1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획득 경로 및 강화 비용은 </a:t>
            </a:r>
            <a:r>
              <a:rPr lang="en-US" altLang="ko-KR" sz="1200" i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‘2</a:t>
            </a:r>
            <a:r>
              <a:rPr lang="ko-KR" altLang="en-US" sz="1200" i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차 컨텐츠 진입</a:t>
            </a:r>
            <a:r>
              <a:rPr lang="en-US" altLang="ko-KR" sz="1200" i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’</a:t>
            </a:r>
            <a:r>
              <a:rPr lang="ko-KR" altLang="en-US" sz="1200" i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참고 </a:t>
            </a:r>
          </a:p>
        </p:txBody>
      </p:sp>
      <p:graphicFrame>
        <p:nvGraphicFramePr>
          <p:cNvPr id="50" name="표 49">
            <a:extLst>
              <a:ext uri="{FF2B5EF4-FFF2-40B4-BE49-F238E27FC236}">
                <a16:creationId xmlns:a16="http://schemas.microsoft.com/office/drawing/2014/main" id="{74E6EB42-D0C3-4273-8EFF-A4FBA92D47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4728503"/>
              </p:ext>
            </p:extLst>
          </p:nvPr>
        </p:nvGraphicFramePr>
        <p:xfrm>
          <a:off x="6522824" y="3182357"/>
          <a:ext cx="5012487" cy="10233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1426">
                  <a:extLst>
                    <a:ext uri="{9D8B030D-6E8A-4147-A177-3AD203B41FA5}">
                      <a16:colId xmlns:a16="http://schemas.microsoft.com/office/drawing/2014/main" val="2770891136"/>
                    </a:ext>
                  </a:extLst>
                </a:gridCol>
                <a:gridCol w="709613">
                  <a:extLst>
                    <a:ext uri="{9D8B030D-6E8A-4147-A177-3AD203B41FA5}">
                      <a16:colId xmlns:a16="http://schemas.microsoft.com/office/drawing/2014/main" val="4094635373"/>
                    </a:ext>
                  </a:extLst>
                </a:gridCol>
                <a:gridCol w="709613">
                  <a:extLst>
                    <a:ext uri="{9D8B030D-6E8A-4147-A177-3AD203B41FA5}">
                      <a16:colId xmlns:a16="http://schemas.microsoft.com/office/drawing/2014/main" val="1089705000"/>
                    </a:ext>
                  </a:extLst>
                </a:gridCol>
                <a:gridCol w="709613">
                  <a:extLst>
                    <a:ext uri="{9D8B030D-6E8A-4147-A177-3AD203B41FA5}">
                      <a16:colId xmlns:a16="http://schemas.microsoft.com/office/drawing/2014/main" val="2151751073"/>
                    </a:ext>
                  </a:extLst>
                </a:gridCol>
                <a:gridCol w="709613">
                  <a:extLst>
                    <a:ext uri="{9D8B030D-6E8A-4147-A177-3AD203B41FA5}">
                      <a16:colId xmlns:a16="http://schemas.microsoft.com/office/drawing/2014/main" val="466105709"/>
                    </a:ext>
                  </a:extLst>
                </a:gridCol>
                <a:gridCol w="1362609">
                  <a:extLst>
                    <a:ext uri="{9D8B030D-6E8A-4147-A177-3AD203B41FA5}">
                      <a16:colId xmlns:a16="http://schemas.microsoft.com/office/drawing/2014/main" val="3751920225"/>
                    </a:ext>
                  </a:extLst>
                </a:gridCol>
              </a:tblGrid>
              <a:tr h="255828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주 문양</a:t>
                      </a:r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보조 문양</a:t>
                      </a:r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룬 조각</a:t>
                      </a:r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가격</a:t>
                      </a:r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등급</a:t>
                      </a:r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3044001"/>
                  </a:ext>
                </a:extLst>
              </a:tr>
              <a:tr h="2558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초급 룬</a:t>
                      </a:r>
                      <a:endParaRPr lang="en-US" altLang="ko-KR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6</a:t>
                      </a:r>
                      <a:r>
                        <a:rPr lang="ko-KR" altLang="en-US" sz="10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개</a:t>
                      </a:r>
                      <a:endParaRPr lang="ko-KR" altLang="en-US" sz="10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</a:t>
                      </a:r>
                      <a:r>
                        <a:rPr lang="ko-KR" altLang="en-US" sz="10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개</a:t>
                      </a:r>
                      <a:endParaRPr lang="ko-KR" altLang="en-US" sz="10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4</a:t>
                      </a:r>
                      <a:r>
                        <a:rPr lang="ko-KR" altLang="en-US" sz="10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개</a:t>
                      </a:r>
                      <a:endParaRPr lang="ko-KR" altLang="en-US" sz="10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5,000</a:t>
                      </a:r>
                      <a:endParaRPr lang="ko-KR" altLang="en-US" sz="10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3</a:t>
                      </a:r>
                      <a:r>
                        <a:rPr lang="ko-KR" altLang="en-US" sz="10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성</a:t>
                      </a:r>
                      <a:r>
                        <a:rPr lang="en-US" altLang="ko-KR" sz="10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~5</a:t>
                      </a:r>
                      <a:r>
                        <a:rPr lang="ko-KR" altLang="en-US" sz="10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성 일반 이상</a:t>
                      </a:r>
                      <a:endParaRPr lang="ko-KR" altLang="en-US" sz="10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7358655"/>
                  </a:ext>
                </a:extLst>
              </a:tr>
              <a:tr h="2558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중급 룬</a:t>
                      </a:r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9</a:t>
                      </a:r>
                      <a:r>
                        <a:rPr lang="ko-KR" altLang="en-US" sz="10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개</a:t>
                      </a:r>
                      <a:endParaRPr lang="ko-KR" altLang="en-US" sz="10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3</a:t>
                      </a:r>
                      <a:r>
                        <a:rPr lang="ko-KR" altLang="en-US" sz="10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개</a:t>
                      </a:r>
                      <a:endParaRPr lang="ko-KR" altLang="en-US" sz="10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6</a:t>
                      </a:r>
                      <a:r>
                        <a:rPr lang="ko-KR" altLang="en-US" sz="10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개</a:t>
                      </a:r>
                      <a:endParaRPr lang="ko-KR" altLang="en-US" sz="10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10,000</a:t>
                      </a:r>
                      <a:endParaRPr lang="ko-KR" altLang="en-US" sz="10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4</a:t>
                      </a:r>
                      <a:r>
                        <a:rPr lang="ko-KR" altLang="en-US" sz="10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성</a:t>
                      </a:r>
                      <a:r>
                        <a:rPr lang="en-US" altLang="ko-KR" sz="10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~6</a:t>
                      </a:r>
                      <a:r>
                        <a:rPr lang="ko-KR" altLang="en-US" sz="10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성 마법 이상</a:t>
                      </a:r>
                      <a:endParaRPr lang="ko-KR" altLang="en-US" sz="10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654880"/>
                  </a:ext>
                </a:extLst>
              </a:tr>
              <a:tr h="2558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고급 룬</a:t>
                      </a:r>
                      <a:endParaRPr lang="en-US" altLang="ko-KR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18</a:t>
                      </a:r>
                      <a:r>
                        <a:rPr lang="ko-KR" altLang="en-US" sz="10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개</a:t>
                      </a:r>
                      <a:endParaRPr lang="ko-KR" altLang="en-US" sz="10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6</a:t>
                      </a:r>
                      <a:r>
                        <a:rPr lang="ko-KR" altLang="en-US" sz="10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개</a:t>
                      </a:r>
                      <a:endParaRPr lang="ko-KR" altLang="en-US" sz="10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12</a:t>
                      </a:r>
                      <a:r>
                        <a:rPr lang="ko-KR" altLang="en-US" sz="10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개</a:t>
                      </a:r>
                      <a:endParaRPr lang="ko-KR" altLang="en-US" sz="10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15,000</a:t>
                      </a:r>
                      <a:endParaRPr lang="ko-KR" altLang="en-US" sz="10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5</a:t>
                      </a:r>
                      <a:r>
                        <a:rPr lang="ko-KR" altLang="en-US" sz="10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성</a:t>
                      </a:r>
                      <a:r>
                        <a:rPr lang="en-US" altLang="ko-KR" sz="10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~6</a:t>
                      </a:r>
                      <a:r>
                        <a:rPr lang="ko-KR" altLang="en-US" sz="10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성 희귀 이상</a:t>
                      </a:r>
                      <a:endParaRPr lang="ko-KR" altLang="en-US" sz="10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9127646"/>
                  </a:ext>
                </a:extLst>
              </a:tr>
            </a:tbl>
          </a:graphicData>
        </a:graphic>
      </p:graphicFrame>
      <p:sp>
        <p:nvSpPr>
          <p:cNvPr id="51" name="TextBox 50">
            <a:extLst>
              <a:ext uri="{FF2B5EF4-FFF2-40B4-BE49-F238E27FC236}">
                <a16:creationId xmlns:a16="http://schemas.microsoft.com/office/drawing/2014/main" id="{CA845D85-A1B5-4871-9BB2-33F2ECCE86A5}"/>
              </a:ext>
            </a:extLst>
          </p:cNvPr>
          <p:cNvSpPr txBox="1"/>
          <p:nvPr/>
        </p:nvSpPr>
        <p:spPr>
          <a:xfrm flipH="1">
            <a:off x="7513625" y="1864468"/>
            <a:ext cx="5140949" cy="276999"/>
          </a:xfrm>
          <a:prstGeom prst="rect">
            <a:avLst/>
          </a:prstGeom>
          <a:noFill/>
          <a:ln>
            <a:noFill/>
            <a:prstDash val="sysDot"/>
          </a:ln>
        </p:spPr>
        <p:txBody>
          <a:bodyPr wrap="square" rtlCol="0">
            <a:spAutoFit/>
          </a:bodyPr>
          <a:lstStyle/>
          <a:p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카이로스 던전에서 드롭되는 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문양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’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통해 원하는 종류의 룬 제작 가능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67BCF98-6FE2-404F-A6FB-F6B99CB5F3CD}"/>
              </a:ext>
            </a:extLst>
          </p:cNvPr>
          <p:cNvSpPr txBox="1"/>
          <p:nvPr/>
        </p:nvSpPr>
        <p:spPr>
          <a:xfrm flipH="1">
            <a:off x="7513625" y="2199301"/>
            <a:ext cx="3544892" cy="461665"/>
          </a:xfrm>
          <a:prstGeom prst="rect">
            <a:avLst/>
          </a:prstGeom>
          <a:noFill/>
          <a:ln>
            <a:noFill/>
            <a:prstDash val="sysDot"/>
          </a:ln>
        </p:spPr>
        <p:txBody>
          <a:bodyPr wrap="square" rtlCol="0">
            <a:spAutoFit/>
          </a:bodyPr>
          <a:lstStyle/>
          <a:p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번호 및 옵션은 선택할 수 없으므로 </a:t>
            </a:r>
            <a:endParaRPr lang="en-US" altLang="ko-KR" sz="120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원하는 룬을 획득하기 위해 많은 재료 소모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D1369A2-33AF-492A-87AE-452988B3466C}"/>
              </a:ext>
            </a:extLst>
          </p:cNvPr>
          <p:cNvSpPr txBox="1"/>
          <p:nvPr/>
        </p:nvSpPr>
        <p:spPr>
          <a:xfrm>
            <a:off x="6401576" y="1859054"/>
            <a:ext cx="7056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룬 제작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4D04DCB-6D1A-48E2-A7FA-CA13DEF995A4}"/>
              </a:ext>
            </a:extLst>
          </p:cNvPr>
          <p:cNvSpPr txBox="1"/>
          <p:nvPr/>
        </p:nvSpPr>
        <p:spPr>
          <a:xfrm>
            <a:off x="6761445" y="4791913"/>
            <a:ext cx="1289549" cy="27699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거인의 던전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5FF65B0-B904-401A-8139-1D4C86EF015C}"/>
              </a:ext>
            </a:extLst>
          </p:cNvPr>
          <p:cNvSpPr txBox="1"/>
          <p:nvPr/>
        </p:nvSpPr>
        <p:spPr>
          <a:xfrm>
            <a:off x="10125297" y="4791912"/>
            <a:ext cx="1289549" cy="27699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죽음의 던전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02E51959-BEDD-48DB-A276-C3D37F5D4B1F}"/>
              </a:ext>
            </a:extLst>
          </p:cNvPr>
          <p:cNvSpPr txBox="1"/>
          <p:nvPr/>
        </p:nvSpPr>
        <p:spPr>
          <a:xfrm>
            <a:off x="8446372" y="4791912"/>
            <a:ext cx="1289549" cy="27699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용의 던전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D9C50BB1-B464-4C8D-8540-64A7CBBB1628}"/>
              </a:ext>
            </a:extLst>
          </p:cNvPr>
          <p:cNvGrpSpPr/>
          <p:nvPr/>
        </p:nvGrpSpPr>
        <p:grpSpPr>
          <a:xfrm>
            <a:off x="6856590" y="5154635"/>
            <a:ext cx="1089962" cy="951141"/>
            <a:chOff x="1052339" y="4479704"/>
            <a:chExt cx="1199360" cy="951141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6E173BDA-0284-4127-9914-EA2097D2C8C9}"/>
                </a:ext>
              </a:extLst>
            </p:cNvPr>
            <p:cNvSpPr txBox="1"/>
            <p:nvPr/>
          </p:nvSpPr>
          <p:spPr>
            <a:xfrm>
              <a:off x="1052339" y="4479704"/>
              <a:ext cx="1199360" cy="24622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조화의 문양</a:t>
              </a:r>
              <a:endPara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30F20B5C-BDA0-4335-B207-3723A6112B75}"/>
                </a:ext>
              </a:extLst>
            </p:cNvPr>
            <p:cNvSpPr txBox="1"/>
            <p:nvPr/>
          </p:nvSpPr>
          <p:spPr>
            <a:xfrm>
              <a:off x="1052339" y="4722959"/>
              <a:ext cx="1199360" cy="70788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ㅇ</a:t>
              </a:r>
              <a:endParaRPr lang="en-US" altLang="ko-KR" sz="100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ko-KR" altLang="en-US" sz="100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ㅇ</a:t>
              </a:r>
              <a:endParaRPr lang="en-US" altLang="ko-KR" sz="100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ko-KR" altLang="en-US" sz="100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ㅇ</a:t>
              </a:r>
              <a:endParaRPr lang="en-US" altLang="ko-KR" sz="100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ko-KR" altLang="en-US" sz="100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ㅇ</a:t>
              </a:r>
              <a:endParaRPr lang="ko-KR" altLang="en-US" sz="1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1531FC8A-116B-45F7-9E06-69DEBF13AAEA}"/>
              </a:ext>
            </a:extLst>
          </p:cNvPr>
          <p:cNvGrpSpPr/>
          <p:nvPr/>
        </p:nvGrpSpPr>
        <p:grpSpPr>
          <a:xfrm>
            <a:off x="8546165" y="5152541"/>
            <a:ext cx="1089962" cy="951141"/>
            <a:chOff x="1052339" y="4479704"/>
            <a:chExt cx="1199360" cy="951141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176F52CB-4C5F-43AD-BCDC-991619C9D205}"/>
                </a:ext>
              </a:extLst>
            </p:cNvPr>
            <p:cNvSpPr txBox="1"/>
            <p:nvPr/>
          </p:nvSpPr>
          <p:spPr>
            <a:xfrm>
              <a:off x="1052339" y="4479704"/>
              <a:ext cx="1199360" cy="24622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초월의 문양</a:t>
              </a:r>
              <a:endPara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295DB94A-5270-4318-B047-27A8250236EB}"/>
                </a:ext>
              </a:extLst>
            </p:cNvPr>
            <p:cNvSpPr txBox="1"/>
            <p:nvPr/>
          </p:nvSpPr>
          <p:spPr>
            <a:xfrm>
              <a:off x="1052339" y="4722959"/>
              <a:ext cx="1199360" cy="70788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ㅇ</a:t>
              </a:r>
              <a:endParaRPr lang="en-US" altLang="ko-KR" sz="100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ko-KR" altLang="en-US" sz="100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ㅇ</a:t>
              </a:r>
              <a:endParaRPr lang="en-US" altLang="ko-KR" sz="100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ko-KR" altLang="en-US" sz="100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ㅇ</a:t>
              </a:r>
              <a:endParaRPr lang="en-US" altLang="ko-KR" sz="100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ko-KR" altLang="en-US" sz="100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ㅇ</a:t>
              </a:r>
              <a:endParaRPr lang="ko-KR" altLang="en-US" sz="1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360E2F06-B13F-48E0-B069-78880BD1E7FD}"/>
              </a:ext>
            </a:extLst>
          </p:cNvPr>
          <p:cNvGrpSpPr/>
          <p:nvPr/>
        </p:nvGrpSpPr>
        <p:grpSpPr>
          <a:xfrm>
            <a:off x="10226297" y="5152541"/>
            <a:ext cx="1089962" cy="951141"/>
            <a:chOff x="1052339" y="4479704"/>
            <a:chExt cx="1199360" cy="951141"/>
          </a:xfrm>
        </p:grpSpPr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06C8A7AB-BBC8-44FF-A536-25F4C549507C}"/>
                </a:ext>
              </a:extLst>
            </p:cNvPr>
            <p:cNvSpPr txBox="1"/>
            <p:nvPr/>
          </p:nvSpPr>
          <p:spPr>
            <a:xfrm>
              <a:off x="1052339" y="4479704"/>
              <a:ext cx="1199360" cy="24622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혼돈의 문양</a:t>
              </a:r>
              <a:endPara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EEEF83BF-3357-42C8-904D-3736CC9FD38C}"/>
                </a:ext>
              </a:extLst>
            </p:cNvPr>
            <p:cNvSpPr txBox="1"/>
            <p:nvPr/>
          </p:nvSpPr>
          <p:spPr>
            <a:xfrm>
              <a:off x="1052339" y="4722959"/>
              <a:ext cx="1199360" cy="70788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ㅇ</a:t>
              </a:r>
              <a:endParaRPr lang="en-US" altLang="ko-KR" sz="100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ko-KR" altLang="en-US" sz="100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ㅇ</a:t>
              </a:r>
              <a:endParaRPr lang="en-US" altLang="ko-KR" sz="100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ko-KR" altLang="en-US" sz="100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ㅇ</a:t>
              </a:r>
              <a:endParaRPr lang="en-US" altLang="ko-KR" sz="100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ko-KR" altLang="en-US" sz="100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ㅇ</a:t>
              </a:r>
              <a:endParaRPr lang="ko-KR" altLang="en-US" sz="1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67" name="TextBox 66">
            <a:extLst>
              <a:ext uri="{FF2B5EF4-FFF2-40B4-BE49-F238E27FC236}">
                <a16:creationId xmlns:a16="http://schemas.microsoft.com/office/drawing/2014/main" id="{7D83C517-2514-4609-8520-27F6E4CFA36A}"/>
              </a:ext>
            </a:extLst>
          </p:cNvPr>
          <p:cNvSpPr txBox="1"/>
          <p:nvPr/>
        </p:nvSpPr>
        <p:spPr>
          <a:xfrm flipH="1">
            <a:off x="6522823" y="4464766"/>
            <a:ext cx="3230775" cy="261610"/>
          </a:xfrm>
          <a:prstGeom prst="rect">
            <a:avLst/>
          </a:prstGeom>
          <a:noFill/>
          <a:ln>
            <a:noFill/>
            <a:prstDash val="sysDot"/>
          </a:ln>
        </p:spPr>
        <p:txBody>
          <a:bodyPr wrap="square" rtlCol="0">
            <a:spAutoFit/>
          </a:bodyPr>
          <a:lstStyle/>
          <a:p>
            <a:r>
              <a:rPr lang="ko-KR" altLang="en-US" sz="11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던전별 획득 가능한 주요 문양 </a:t>
            </a:r>
            <a:endParaRPr lang="en-US" altLang="ko-KR" sz="11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74" name="그림 73">
            <a:extLst>
              <a:ext uri="{FF2B5EF4-FFF2-40B4-BE49-F238E27FC236}">
                <a16:creationId xmlns:a16="http://schemas.microsoft.com/office/drawing/2014/main" id="{F312EF39-64DF-4BD5-8880-A1DB619F223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31" t="62257" r="41702" b="26360"/>
          <a:stretch/>
        </p:blipFill>
        <p:spPr>
          <a:xfrm>
            <a:off x="7113751" y="5454244"/>
            <a:ext cx="601116" cy="595178"/>
          </a:xfrm>
          <a:prstGeom prst="rect">
            <a:avLst/>
          </a:prstGeom>
        </p:spPr>
      </p:pic>
      <p:pic>
        <p:nvPicPr>
          <p:cNvPr id="75" name="그림 74">
            <a:extLst>
              <a:ext uri="{FF2B5EF4-FFF2-40B4-BE49-F238E27FC236}">
                <a16:creationId xmlns:a16="http://schemas.microsoft.com/office/drawing/2014/main" id="{89804982-9B26-4A43-A4B8-6B0554B995C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45" t="62257" r="41688" b="26360"/>
          <a:stretch/>
        </p:blipFill>
        <p:spPr>
          <a:xfrm>
            <a:off x="10467288" y="5453940"/>
            <a:ext cx="605566" cy="599585"/>
          </a:xfrm>
          <a:prstGeom prst="rect">
            <a:avLst/>
          </a:prstGeom>
        </p:spPr>
      </p:pic>
      <p:pic>
        <p:nvPicPr>
          <p:cNvPr id="76" name="그림 75">
            <a:extLst>
              <a:ext uri="{FF2B5EF4-FFF2-40B4-BE49-F238E27FC236}">
                <a16:creationId xmlns:a16="http://schemas.microsoft.com/office/drawing/2014/main" id="{4D32B20D-00EA-471A-AF4A-46C4D02457B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188" t="62215" r="33345" b="26402"/>
          <a:stretch/>
        </p:blipFill>
        <p:spPr>
          <a:xfrm>
            <a:off x="8785866" y="5452149"/>
            <a:ext cx="601116" cy="595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2046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FC970CC9-9586-4BF3-9870-7ABEA6501D1E}"/>
              </a:ext>
            </a:extLst>
          </p:cNvPr>
          <p:cNvGrpSpPr/>
          <p:nvPr/>
        </p:nvGrpSpPr>
        <p:grpSpPr>
          <a:xfrm>
            <a:off x="344771" y="2045425"/>
            <a:ext cx="5628615" cy="3314553"/>
            <a:chOff x="725213" y="2045425"/>
            <a:chExt cx="5628615" cy="3314553"/>
          </a:xfrm>
        </p:grpSpPr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E91FEA5A-4B7E-41F0-8E2B-EF14085E82CB}"/>
                </a:ext>
              </a:extLst>
            </p:cNvPr>
            <p:cNvSpPr/>
            <p:nvPr/>
          </p:nvSpPr>
          <p:spPr>
            <a:xfrm>
              <a:off x="949184" y="4058791"/>
              <a:ext cx="5203941" cy="128964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146F8CB-76DE-4C5C-93A6-E4299629D036}"/>
                </a:ext>
              </a:extLst>
            </p:cNvPr>
            <p:cNvSpPr txBox="1"/>
            <p:nvPr/>
          </p:nvSpPr>
          <p:spPr>
            <a:xfrm flipH="1">
              <a:off x="2993193" y="2752235"/>
              <a:ext cx="1092658" cy="276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룬 획득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4998434-F8D2-4513-8BF8-1FEDC0FF5684}"/>
                </a:ext>
              </a:extLst>
            </p:cNvPr>
            <p:cNvSpPr txBox="1"/>
            <p:nvPr/>
          </p:nvSpPr>
          <p:spPr>
            <a:xfrm flipH="1">
              <a:off x="2993193" y="3378299"/>
              <a:ext cx="1092658" cy="276999"/>
            </a:xfrm>
            <a:prstGeom prst="rect">
              <a:avLst/>
            </a:prstGeom>
            <a:solidFill>
              <a:srgbClr val="FFD9D9"/>
            </a:solidFill>
            <a:ln w="1905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15</a:t>
              </a:r>
              <a:r>
                <a:rPr lang="ko-KR" alt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강 강화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9049E29-C33D-4AB6-8329-0E7B5649B3C4}"/>
                </a:ext>
              </a:extLst>
            </p:cNvPr>
            <p:cNvSpPr txBox="1"/>
            <p:nvPr/>
          </p:nvSpPr>
          <p:spPr>
            <a:xfrm flipH="1">
              <a:off x="1037128" y="4201173"/>
              <a:ext cx="1483574" cy="276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부옵션 전체 변경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16C4B76-B82D-427D-8811-62D801CCAD57}"/>
                </a:ext>
              </a:extLst>
            </p:cNvPr>
            <p:cNvSpPr txBox="1"/>
            <p:nvPr/>
          </p:nvSpPr>
          <p:spPr>
            <a:xfrm flipH="1">
              <a:off x="2797734" y="4205669"/>
              <a:ext cx="1483574" cy="276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부옵션 부분 변경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15069FC-0EC6-422F-8BC8-B56F55FCEDEF}"/>
                </a:ext>
              </a:extLst>
            </p:cNvPr>
            <p:cNvSpPr txBox="1"/>
            <p:nvPr/>
          </p:nvSpPr>
          <p:spPr>
            <a:xfrm flipH="1">
              <a:off x="4558340" y="4206849"/>
              <a:ext cx="1483574" cy="276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부옵션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연마</a:t>
              </a:r>
            </a:p>
          </p:txBody>
        </p:sp>
        <p:cxnSp>
          <p:nvCxnSpPr>
            <p:cNvPr id="20" name="직선 화살표 연결선 19">
              <a:extLst>
                <a:ext uri="{FF2B5EF4-FFF2-40B4-BE49-F238E27FC236}">
                  <a16:creationId xmlns:a16="http://schemas.microsoft.com/office/drawing/2014/main" id="{446E104B-26DE-4253-9B58-BCEFB71FEEEE}"/>
                </a:ext>
              </a:extLst>
            </p:cNvPr>
            <p:cNvCxnSpPr>
              <a:stCxn id="35" idx="2"/>
              <a:endCxn id="36" idx="0"/>
            </p:cNvCxnSpPr>
            <p:nvPr/>
          </p:nvCxnSpPr>
          <p:spPr>
            <a:xfrm>
              <a:off x="3539522" y="3029234"/>
              <a:ext cx="0" cy="349065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연결선: 꺾임 21">
              <a:extLst>
                <a:ext uri="{FF2B5EF4-FFF2-40B4-BE49-F238E27FC236}">
                  <a16:creationId xmlns:a16="http://schemas.microsoft.com/office/drawing/2014/main" id="{0A08EC42-9B89-491F-BD18-2C5059DF3292}"/>
                </a:ext>
              </a:extLst>
            </p:cNvPr>
            <p:cNvCxnSpPr>
              <a:cxnSpLocks/>
              <a:stCxn id="36" idx="2"/>
              <a:endCxn id="37" idx="0"/>
            </p:cNvCxnSpPr>
            <p:nvPr/>
          </p:nvCxnSpPr>
          <p:spPr>
            <a:xfrm rot="5400000">
              <a:off x="2386282" y="3047932"/>
              <a:ext cx="545875" cy="1760607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연결선: 꺾임 24">
              <a:extLst>
                <a:ext uri="{FF2B5EF4-FFF2-40B4-BE49-F238E27FC236}">
                  <a16:creationId xmlns:a16="http://schemas.microsoft.com/office/drawing/2014/main" id="{16CAA854-017C-4EDE-A1D4-D07DEA58131A}"/>
                </a:ext>
              </a:extLst>
            </p:cNvPr>
            <p:cNvCxnSpPr>
              <a:stCxn id="36" idx="2"/>
              <a:endCxn id="39" idx="0"/>
            </p:cNvCxnSpPr>
            <p:nvPr/>
          </p:nvCxnSpPr>
          <p:spPr>
            <a:xfrm rot="16200000" flipH="1">
              <a:off x="4144049" y="3050770"/>
              <a:ext cx="551551" cy="1760605"/>
            </a:xfrm>
            <a:prstGeom prst="bentConnector3">
              <a:avLst/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연결선: 꺾임 26">
              <a:extLst>
                <a:ext uri="{FF2B5EF4-FFF2-40B4-BE49-F238E27FC236}">
                  <a16:creationId xmlns:a16="http://schemas.microsoft.com/office/drawing/2014/main" id="{7D6ACD1D-869D-4C64-B7D3-61B23479343B}"/>
                </a:ext>
              </a:extLst>
            </p:cNvPr>
            <p:cNvCxnSpPr>
              <a:cxnSpLocks/>
              <a:stCxn id="36" idx="2"/>
              <a:endCxn id="38" idx="0"/>
            </p:cNvCxnSpPr>
            <p:nvPr/>
          </p:nvCxnSpPr>
          <p:spPr>
            <a:xfrm rot="5400000">
              <a:off x="3264337" y="3930483"/>
              <a:ext cx="550371" cy="1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id="{3A0E5F94-8833-4403-BE96-8FA32637B9BC}"/>
                </a:ext>
              </a:extLst>
            </p:cNvPr>
            <p:cNvGrpSpPr/>
            <p:nvPr/>
          </p:nvGrpSpPr>
          <p:grpSpPr>
            <a:xfrm>
              <a:off x="725213" y="2045425"/>
              <a:ext cx="5628615" cy="447185"/>
              <a:chOff x="3790950" y="3000374"/>
              <a:chExt cx="5628615" cy="447185"/>
            </a:xfrm>
          </p:grpSpPr>
          <p:sp>
            <p:nvSpPr>
              <p:cNvPr id="80" name="직사각형 79">
                <a:extLst>
                  <a:ext uri="{FF2B5EF4-FFF2-40B4-BE49-F238E27FC236}">
                    <a16:creationId xmlns:a16="http://schemas.microsoft.com/office/drawing/2014/main" id="{CADC3273-9966-4331-B49A-BDCF016D1ECD}"/>
                  </a:ext>
                </a:extLst>
              </p:cNvPr>
              <p:cNvSpPr/>
              <p:nvPr/>
            </p:nvSpPr>
            <p:spPr>
              <a:xfrm>
                <a:off x="3790950" y="3000374"/>
                <a:ext cx="5628615" cy="44718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EB4E4E85-2525-4ADA-944D-1B4AB7B1D9AD}"/>
                  </a:ext>
                </a:extLst>
              </p:cNvPr>
              <p:cNvSpPr txBox="1"/>
              <p:nvPr/>
            </p:nvSpPr>
            <p:spPr>
              <a:xfrm flipH="1">
                <a:off x="4989806" y="3090293"/>
                <a:ext cx="1016956" cy="2769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PvE </a:t>
                </a:r>
                <a:r>
                  <a:rPr lang="ko-KR" altLang="en-US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던전</a:t>
                </a:r>
                <a:endPara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9C3BC9C7-0AA0-4EBB-92BC-5CC70B875853}"/>
                  </a:ext>
                </a:extLst>
              </p:cNvPr>
              <p:cNvSpPr txBox="1"/>
              <p:nvPr/>
            </p:nvSpPr>
            <p:spPr>
              <a:xfrm flipH="1">
                <a:off x="3875854" y="3084617"/>
                <a:ext cx="1016956" cy="2769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시나리오</a:t>
                </a:r>
                <a:endPara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B4AC4F7A-7E9F-43F3-9E7D-B08592144194}"/>
                  </a:ext>
                </a:extLst>
              </p:cNvPr>
              <p:cNvSpPr txBox="1"/>
              <p:nvPr/>
            </p:nvSpPr>
            <p:spPr>
              <a:xfrm flipH="1">
                <a:off x="7217710" y="3084618"/>
                <a:ext cx="1016956" cy="2769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유료 구매</a:t>
                </a:r>
                <a:endPara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AB2CFA83-2446-4809-8DE0-CC4BD985885C}"/>
                  </a:ext>
                </a:extLst>
              </p:cNvPr>
              <p:cNvSpPr txBox="1"/>
              <p:nvPr/>
            </p:nvSpPr>
            <p:spPr>
              <a:xfrm flipH="1">
                <a:off x="6103758" y="3090292"/>
                <a:ext cx="1016956" cy="2769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룬 제작</a:t>
                </a:r>
                <a:endPara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7372148-ACFB-44A1-983E-E5FFDE70FB00}"/>
                  </a:ext>
                </a:extLst>
              </p:cNvPr>
              <p:cNvSpPr txBox="1"/>
              <p:nvPr/>
            </p:nvSpPr>
            <p:spPr>
              <a:xfrm flipH="1">
                <a:off x="8331662" y="3084617"/>
                <a:ext cx="1016956" cy="2769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기타</a:t>
                </a:r>
                <a:endPara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cxnSp>
          <p:nvCxnSpPr>
            <p:cNvPr id="56" name="직선 화살표 연결선 55">
              <a:extLst>
                <a:ext uri="{FF2B5EF4-FFF2-40B4-BE49-F238E27FC236}">
                  <a16:creationId xmlns:a16="http://schemas.microsoft.com/office/drawing/2014/main" id="{10F786BA-5FC2-416E-B7DF-3A0585E97CBA}"/>
                </a:ext>
              </a:extLst>
            </p:cNvPr>
            <p:cNvCxnSpPr>
              <a:stCxn id="80" idx="2"/>
              <a:endCxn id="35" idx="0"/>
            </p:cNvCxnSpPr>
            <p:nvPr/>
          </p:nvCxnSpPr>
          <p:spPr>
            <a:xfrm>
              <a:off x="3539521" y="2492610"/>
              <a:ext cx="1" cy="259625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4B97CBB9-408E-4A30-9F87-549424D08B57}"/>
                </a:ext>
              </a:extLst>
            </p:cNvPr>
            <p:cNvSpPr txBox="1"/>
            <p:nvPr/>
          </p:nvSpPr>
          <p:spPr>
            <a:xfrm flipH="1">
              <a:off x="1037130" y="4688736"/>
              <a:ext cx="1483572" cy="276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연성석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D5CFFF83-3D16-4FB1-869E-DFA07BE4631A}"/>
                </a:ext>
              </a:extLst>
            </p:cNvPr>
            <p:cNvSpPr txBox="1"/>
            <p:nvPr/>
          </p:nvSpPr>
          <p:spPr>
            <a:xfrm>
              <a:off x="2813748" y="5082979"/>
              <a:ext cx="333937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1200" i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※ </a:t>
              </a:r>
              <a:r>
                <a:rPr lang="ko-KR" altLang="en-US" sz="1200" i="1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획득 경로 및 강화 비용은 </a:t>
              </a:r>
              <a:r>
                <a:rPr lang="en-US" altLang="ko-KR" sz="1200" i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‘2</a:t>
              </a:r>
              <a:r>
                <a:rPr lang="ko-KR" altLang="en-US" sz="1200" i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차 컨텐츠 진입</a:t>
              </a:r>
              <a:r>
                <a:rPr lang="en-US" altLang="ko-KR" sz="1200" i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’</a:t>
              </a:r>
              <a:r>
                <a:rPr lang="ko-KR" altLang="en-US" sz="1200" i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참고 </a:t>
              </a:r>
            </a:p>
          </p:txBody>
        </p:sp>
        <p:cxnSp>
          <p:nvCxnSpPr>
            <p:cNvPr id="103" name="직선 연결선 102">
              <a:extLst>
                <a:ext uri="{FF2B5EF4-FFF2-40B4-BE49-F238E27FC236}">
                  <a16:creationId xmlns:a16="http://schemas.microsoft.com/office/drawing/2014/main" id="{848B1B65-BEEA-4C2A-BCBF-C66595BE15B4}"/>
                </a:ext>
              </a:extLst>
            </p:cNvPr>
            <p:cNvCxnSpPr>
              <a:endCxn id="87" idx="0"/>
            </p:cNvCxnSpPr>
            <p:nvPr/>
          </p:nvCxnSpPr>
          <p:spPr>
            <a:xfrm>
              <a:off x="1778915" y="4478172"/>
              <a:ext cx="1" cy="21056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266B4F64-8BC0-4B43-A07B-438A6111B2D0}"/>
                </a:ext>
              </a:extLst>
            </p:cNvPr>
            <p:cNvSpPr txBox="1"/>
            <p:nvPr/>
          </p:nvSpPr>
          <p:spPr>
            <a:xfrm flipH="1">
              <a:off x="2797736" y="4689741"/>
              <a:ext cx="1483572" cy="276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마력깃든 보석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105" name="직선 연결선 104">
              <a:extLst>
                <a:ext uri="{FF2B5EF4-FFF2-40B4-BE49-F238E27FC236}">
                  <a16:creationId xmlns:a16="http://schemas.microsoft.com/office/drawing/2014/main" id="{86E19C74-7858-4245-A119-2C122F91DAB3}"/>
                </a:ext>
              </a:extLst>
            </p:cNvPr>
            <p:cNvCxnSpPr>
              <a:cxnSpLocks/>
              <a:stCxn id="38" idx="2"/>
              <a:endCxn id="104" idx="0"/>
            </p:cNvCxnSpPr>
            <p:nvPr/>
          </p:nvCxnSpPr>
          <p:spPr>
            <a:xfrm>
              <a:off x="3539521" y="4482668"/>
              <a:ext cx="1" cy="20707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C462F0D0-72AD-4DEA-A72C-FFEFEC5C11A9}"/>
                </a:ext>
              </a:extLst>
            </p:cNvPr>
            <p:cNvSpPr txBox="1"/>
            <p:nvPr/>
          </p:nvSpPr>
          <p:spPr>
            <a:xfrm flipH="1">
              <a:off x="4558341" y="4688736"/>
              <a:ext cx="1483572" cy="276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연마석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109" name="직선 연결선 108">
              <a:extLst>
                <a:ext uri="{FF2B5EF4-FFF2-40B4-BE49-F238E27FC236}">
                  <a16:creationId xmlns:a16="http://schemas.microsoft.com/office/drawing/2014/main" id="{AB5A15BC-FD25-4B0C-ABC7-14A644FC10D8}"/>
                </a:ext>
              </a:extLst>
            </p:cNvPr>
            <p:cNvCxnSpPr>
              <a:cxnSpLocks/>
              <a:stCxn id="39" idx="2"/>
              <a:endCxn id="108" idx="0"/>
            </p:cNvCxnSpPr>
            <p:nvPr/>
          </p:nvCxnSpPr>
          <p:spPr>
            <a:xfrm>
              <a:off x="5300127" y="4483848"/>
              <a:ext cx="0" cy="204888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4" name="TextBox 113">
            <a:extLst>
              <a:ext uri="{FF2B5EF4-FFF2-40B4-BE49-F238E27FC236}">
                <a16:creationId xmlns:a16="http://schemas.microsoft.com/office/drawing/2014/main" id="{13F1871D-C6C3-4173-A63B-8B12489C43DC}"/>
              </a:ext>
            </a:extLst>
          </p:cNvPr>
          <p:cNvSpPr txBox="1"/>
          <p:nvPr/>
        </p:nvSpPr>
        <p:spPr>
          <a:xfrm>
            <a:off x="985011" y="5359978"/>
            <a:ext cx="43620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랜덤으로 변경이 되기 때문에 원하는 옵션을 위해서 대량의 재료 소모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FD0FA4CE-71FF-4425-9D5C-9C3C130202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93052"/>
              </p:ext>
            </p:extLst>
          </p:nvPr>
        </p:nvGraphicFramePr>
        <p:xfrm>
          <a:off x="6549092" y="2262734"/>
          <a:ext cx="2057400" cy="33528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733097955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3960982356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3964601529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강화</a:t>
                      </a:r>
                      <a:endParaRPr lang="ko-KR" altLang="en-US" sz="1050" b="1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비용</a:t>
                      </a:r>
                      <a:endParaRPr lang="ko-KR" altLang="en-US" sz="1050" b="1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확률</a:t>
                      </a:r>
                      <a:endParaRPr lang="ko-KR" altLang="en-US" sz="1050" b="1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389262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0</a:t>
                      </a:r>
                      <a:r>
                        <a:rPr lang="ko-KR" altLang="en-US" sz="10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→</a:t>
                      </a:r>
                      <a:r>
                        <a:rPr lang="en-US" altLang="ko-KR" sz="10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</a:t>
                      </a:r>
                      <a:r>
                        <a:rPr lang="ko-KR" altLang="en-US" sz="10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강</a:t>
                      </a:r>
                      <a:endParaRPr lang="ko-KR" altLang="en-US" sz="10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750</a:t>
                      </a:r>
                      <a:endParaRPr lang="en-US" altLang="ko-KR" sz="10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100%</a:t>
                      </a:r>
                      <a:endParaRPr lang="ko-KR" altLang="en-US" sz="10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721033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</a:t>
                      </a:r>
                      <a:r>
                        <a:rPr lang="ko-KR" altLang="en-US" sz="10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→</a:t>
                      </a:r>
                      <a:r>
                        <a:rPr lang="en-US" altLang="ko-KR" sz="10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</a:t>
                      </a:r>
                      <a:r>
                        <a:rPr lang="ko-KR" altLang="en-US" sz="10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강</a:t>
                      </a:r>
                      <a:endParaRPr lang="ko-KR" altLang="en-US" sz="10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1475</a:t>
                      </a:r>
                      <a:endParaRPr lang="en-US" altLang="ko-KR" sz="10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100%</a:t>
                      </a:r>
                      <a:endParaRPr lang="ko-KR" altLang="en-US" sz="10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02245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</a:t>
                      </a:r>
                      <a:r>
                        <a:rPr lang="ko-KR" altLang="en-US" sz="10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→</a:t>
                      </a:r>
                      <a:r>
                        <a:rPr lang="en-US" altLang="ko-KR" sz="10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3</a:t>
                      </a:r>
                      <a:r>
                        <a:rPr lang="ko-KR" altLang="en-US" sz="10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강</a:t>
                      </a:r>
                      <a:endParaRPr lang="ko-KR" altLang="en-US" sz="10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2200</a:t>
                      </a:r>
                      <a:endParaRPr lang="en-US" altLang="ko-KR" sz="10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100%</a:t>
                      </a:r>
                      <a:endParaRPr lang="ko-KR" altLang="en-US" sz="10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5388161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3</a:t>
                      </a:r>
                      <a:r>
                        <a:rPr lang="ko-KR" altLang="en-US" sz="10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→</a:t>
                      </a:r>
                      <a:r>
                        <a:rPr lang="en-US" altLang="ko-KR" sz="10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4</a:t>
                      </a:r>
                      <a:r>
                        <a:rPr lang="ko-KR" altLang="en-US" sz="10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강</a:t>
                      </a:r>
                      <a:endParaRPr lang="ko-KR" altLang="en-US" sz="10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3050</a:t>
                      </a:r>
                      <a:endParaRPr lang="en-US" altLang="ko-KR" sz="10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80%</a:t>
                      </a:r>
                      <a:endParaRPr lang="ko-KR" altLang="en-US" sz="10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239127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4</a:t>
                      </a:r>
                      <a:r>
                        <a:rPr lang="ko-KR" altLang="en-US" sz="10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→</a:t>
                      </a:r>
                      <a:r>
                        <a:rPr lang="en-US" altLang="ko-KR" sz="10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5</a:t>
                      </a:r>
                      <a:r>
                        <a:rPr lang="ko-KR" altLang="en-US" sz="10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강</a:t>
                      </a:r>
                      <a:endParaRPr lang="ko-KR" altLang="en-US" sz="10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3900</a:t>
                      </a:r>
                      <a:endParaRPr lang="en-US" altLang="ko-KR" sz="10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70%</a:t>
                      </a:r>
                      <a:endParaRPr lang="ko-KR" altLang="en-US" sz="10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3036633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5</a:t>
                      </a:r>
                      <a:r>
                        <a:rPr lang="ko-KR" altLang="en-US" sz="10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→</a:t>
                      </a:r>
                      <a:r>
                        <a:rPr lang="en-US" altLang="ko-KR" sz="10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6</a:t>
                      </a:r>
                      <a:r>
                        <a:rPr lang="ko-KR" altLang="en-US" sz="10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강</a:t>
                      </a:r>
                      <a:endParaRPr lang="ko-KR" altLang="en-US" sz="10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4875</a:t>
                      </a:r>
                      <a:endParaRPr lang="en-US" altLang="ko-KR" sz="10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60%</a:t>
                      </a:r>
                      <a:endParaRPr lang="ko-KR" altLang="en-US" sz="10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623308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6</a:t>
                      </a:r>
                      <a:r>
                        <a:rPr lang="ko-KR" altLang="en-US" sz="10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→</a:t>
                      </a:r>
                      <a:r>
                        <a:rPr lang="en-US" altLang="ko-KR" sz="10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7</a:t>
                      </a:r>
                      <a:r>
                        <a:rPr lang="ko-KR" altLang="en-US" sz="10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강</a:t>
                      </a:r>
                      <a:endParaRPr lang="ko-KR" altLang="en-US" sz="10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5850</a:t>
                      </a:r>
                      <a:endParaRPr lang="en-US" altLang="ko-KR" sz="10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50%</a:t>
                      </a:r>
                      <a:endParaRPr lang="ko-KR" altLang="en-US" sz="10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026309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7</a:t>
                      </a:r>
                      <a:r>
                        <a:rPr lang="ko-KR" altLang="en-US" sz="10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→</a:t>
                      </a:r>
                      <a:r>
                        <a:rPr lang="en-US" altLang="ko-KR" sz="10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8</a:t>
                      </a:r>
                      <a:r>
                        <a:rPr lang="ko-KR" altLang="en-US" sz="10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강</a:t>
                      </a:r>
                      <a:endParaRPr lang="ko-KR" altLang="en-US" sz="10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6975</a:t>
                      </a:r>
                      <a:endParaRPr lang="en-US" altLang="ko-KR" sz="10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40%</a:t>
                      </a:r>
                      <a:endParaRPr lang="ko-KR" altLang="en-US" sz="10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6759631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8</a:t>
                      </a:r>
                      <a:r>
                        <a:rPr lang="ko-KR" altLang="en-US" sz="10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→</a:t>
                      </a:r>
                      <a:r>
                        <a:rPr lang="en-US" altLang="ko-KR" sz="10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9</a:t>
                      </a:r>
                      <a:r>
                        <a:rPr lang="ko-KR" altLang="en-US" sz="10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강</a:t>
                      </a:r>
                      <a:endParaRPr lang="ko-KR" altLang="en-US" sz="10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8100</a:t>
                      </a:r>
                      <a:endParaRPr lang="en-US" altLang="ko-KR" sz="10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35%</a:t>
                      </a:r>
                      <a:endParaRPr lang="ko-KR" altLang="en-US" sz="10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852815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9</a:t>
                      </a:r>
                      <a:r>
                        <a:rPr lang="ko-KR" altLang="en-US" sz="10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→</a:t>
                      </a:r>
                      <a:r>
                        <a:rPr lang="en-US" altLang="ko-KR" sz="10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10</a:t>
                      </a:r>
                      <a:r>
                        <a:rPr lang="ko-KR" altLang="en-US" sz="10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강</a:t>
                      </a:r>
                      <a:endParaRPr lang="ko-KR" altLang="en-US" sz="10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9350</a:t>
                      </a:r>
                      <a:endParaRPr lang="en-US" altLang="ko-KR" sz="10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30%</a:t>
                      </a:r>
                      <a:endParaRPr lang="ko-KR" altLang="en-US" sz="10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399094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10</a:t>
                      </a:r>
                      <a:r>
                        <a:rPr lang="ko-KR" altLang="en-US" sz="10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→</a:t>
                      </a:r>
                      <a:r>
                        <a:rPr lang="en-US" altLang="ko-KR" sz="10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11</a:t>
                      </a:r>
                      <a:r>
                        <a:rPr lang="ko-KR" altLang="en-US" sz="10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강</a:t>
                      </a:r>
                      <a:endParaRPr lang="ko-KR" altLang="en-US" sz="10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10600</a:t>
                      </a:r>
                      <a:endParaRPr lang="en-US" altLang="ko-KR" sz="10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20%</a:t>
                      </a:r>
                      <a:endParaRPr lang="ko-KR" altLang="en-US" sz="10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987172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11</a:t>
                      </a:r>
                      <a:r>
                        <a:rPr lang="ko-KR" altLang="en-US" sz="10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→</a:t>
                      </a:r>
                      <a:r>
                        <a:rPr lang="en-US" altLang="ko-KR" sz="10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12</a:t>
                      </a:r>
                      <a:r>
                        <a:rPr lang="ko-KR" altLang="en-US" sz="10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강</a:t>
                      </a:r>
                      <a:endParaRPr lang="ko-KR" altLang="en-US" sz="10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11975</a:t>
                      </a:r>
                      <a:endParaRPr lang="en-US" altLang="ko-KR" sz="10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15%</a:t>
                      </a:r>
                      <a:endParaRPr lang="ko-KR" altLang="en-US" sz="10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2081005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12</a:t>
                      </a:r>
                      <a:r>
                        <a:rPr lang="ko-KR" altLang="en-US" sz="10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→</a:t>
                      </a:r>
                      <a:r>
                        <a:rPr lang="en-US" altLang="ko-KR" sz="10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13</a:t>
                      </a:r>
                      <a:r>
                        <a:rPr lang="ko-KR" altLang="en-US" sz="10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강</a:t>
                      </a:r>
                      <a:endParaRPr lang="ko-KR" altLang="en-US" sz="10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13350</a:t>
                      </a:r>
                      <a:endParaRPr lang="en-US" altLang="ko-KR" sz="10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10%</a:t>
                      </a:r>
                      <a:endParaRPr lang="ko-KR" altLang="en-US" sz="10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478813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13</a:t>
                      </a:r>
                      <a:r>
                        <a:rPr lang="ko-KR" altLang="en-US" sz="10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→</a:t>
                      </a:r>
                      <a:r>
                        <a:rPr lang="en-US" altLang="ko-KR" sz="10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14</a:t>
                      </a:r>
                      <a:r>
                        <a:rPr lang="ko-KR" altLang="en-US" sz="10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강</a:t>
                      </a:r>
                      <a:endParaRPr lang="ko-KR" altLang="en-US" sz="10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14850</a:t>
                      </a:r>
                      <a:endParaRPr lang="en-US" altLang="ko-KR" sz="10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7%</a:t>
                      </a:r>
                      <a:endParaRPr lang="ko-KR" altLang="en-US" sz="10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220296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14</a:t>
                      </a:r>
                      <a:r>
                        <a:rPr lang="ko-KR" altLang="en-US" sz="10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→</a:t>
                      </a:r>
                      <a:r>
                        <a:rPr lang="en-US" altLang="ko-KR" sz="10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15</a:t>
                      </a:r>
                      <a:r>
                        <a:rPr lang="ko-KR" altLang="en-US" sz="10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강</a:t>
                      </a:r>
                      <a:endParaRPr lang="ko-KR" altLang="en-US" sz="10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16350</a:t>
                      </a:r>
                      <a:endParaRPr lang="en-US" altLang="ko-KR" sz="10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5%</a:t>
                      </a:r>
                      <a:endParaRPr lang="ko-KR" altLang="en-US" sz="10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6722144"/>
                  </a:ext>
                </a:extLst>
              </a:tr>
            </a:tbl>
          </a:graphicData>
        </a:graphic>
      </p:graphicFrame>
      <p:sp>
        <p:nvSpPr>
          <p:cNvPr id="46" name="TextBox 45">
            <a:extLst>
              <a:ext uri="{FF2B5EF4-FFF2-40B4-BE49-F238E27FC236}">
                <a16:creationId xmlns:a16="http://schemas.microsoft.com/office/drawing/2014/main" id="{E0331759-2287-4BC0-9ACE-754FC96523F2}"/>
              </a:ext>
            </a:extLst>
          </p:cNvPr>
          <p:cNvSpPr txBox="1"/>
          <p:nvPr/>
        </p:nvSpPr>
        <p:spPr>
          <a:xfrm flipH="1">
            <a:off x="8787694" y="2492610"/>
            <a:ext cx="3059535" cy="1538883"/>
          </a:xfrm>
          <a:prstGeom prst="rect">
            <a:avLst/>
          </a:prstGeom>
          <a:noFill/>
          <a:ln>
            <a:noFill/>
            <a:prstDash val="sysDot"/>
          </a:ln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개의 룬 풀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강화 비용 기댓값 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400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최소 </a:t>
            </a:r>
            <a:r>
              <a:rPr lang="en-US" altLang="ko-KR" sz="1400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910,857 </a:t>
            </a:r>
            <a:r>
              <a:rPr lang="ko-KR" altLang="en-US" sz="1400" dirty="0" err="1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마나석</a:t>
            </a:r>
            <a:r>
              <a:rPr lang="ko-KR" altLang="en-US" sz="1400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200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200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한화 </a:t>
            </a:r>
            <a:r>
              <a:rPr lang="ko-KR" altLang="en-US" sz="120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약 </a:t>
            </a:r>
            <a:r>
              <a:rPr lang="en-US" altLang="ko-KR" sz="120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31,000</a:t>
            </a:r>
            <a:r>
              <a:rPr lang="ko-KR" altLang="en-US" sz="120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원</a:t>
            </a:r>
            <a:r>
              <a:rPr lang="en-US" altLang="ko-KR" sz="120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en-US" altLang="ko-KR" sz="1200" dirty="0">
              <a:solidFill>
                <a:srgbClr val="C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한 몬스터에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6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개의 룬을 장착하므로 </a:t>
            </a:r>
            <a:r>
              <a:rPr lang="en-US" altLang="ko-KR" sz="1400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x6</a:t>
            </a:r>
            <a:endParaRPr lang="en-US" altLang="ko-KR" sz="1200" dirty="0">
              <a:solidFill>
                <a:srgbClr val="C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200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20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약 </a:t>
            </a:r>
            <a:r>
              <a:rPr lang="en-US" altLang="ko-KR" sz="120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18.6</a:t>
            </a:r>
            <a:r>
              <a:rPr lang="ko-KR" altLang="en-US" sz="120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만원대</a:t>
            </a:r>
            <a:r>
              <a:rPr lang="en-US" altLang="ko-KR" sz="1200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en-US" altLang="ko-KR" sz="1400" dirty="0">
              <a:solidFill>
                <a:srgbClr val="C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한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컨텐츠당 최소 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3~5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마리의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몬스터 필요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7D9B50AC-A37F-4F00-B748-006EEBCBDF48}"/>
              </a:ext>
            </a:extLst>
          </p:cNvPr>
          <p:cNvCxnSpPr/>
          <p:nvPr/>
        </p:nvCxnSpPr>
        <p:spPr>
          <a:xfrm>
            <a:off x="6094932" y="1619854"/>
            <a:ext cx="0" cy="463856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8C37DBF8-7D82-42C4-BB75-4E9914E4A573}"/>
              </a:ext>
            </a:extLst>
          </p:cNvPr>
          <p:cNvSpPr txBox="1"/>
          <p:nvPr/>
        </p:nvSpPr>
        <p:spPr>
          <a:xfrm>
            <a:off x="3198683" y="3044232"/>
            <a:ext cx="15472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대량의 마나석 소모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1C0133A-31DA-4398-9BBD-A5612287BA28}"/>
              </a:ext>
            </a:extLst>
          </p:cNvPr>
          <p:cNvSpPr txBox="1"/>
          <p:nvPr/>
        </p:nvSpPr>
        <p:spPr>
          <a:xfrm>
            <a:off x="179512" y="332656"/>
            <a:ext cx="3744416" cy="477054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r>
              <a:rPr lang="ko-KR" altLang="en-US" sz="25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컨텐츠 진행 구조</a:t>
            </a:r>
            <a:endParaRPr lang="en-US" altLang="ko-KR" sz="25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82F180D5-CEAF-4964-A394-09F3AE261A89}"/>
              </a:ext>
            </a:extLst>
          </p:cNvPr>
          <p:cNvSpPr/>
          <p:nvPr/>
        </p:nvSpPr>
        <p:spPr>
          <a:xfrm flipH="1">
            <a:off x="138600" y="332655"/>
            <a:ext cx="45719" cy="47705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DC7E9E50-3453-436B-8AE7-6815F52BC54D}"/>
              </a:ext>
            </a:extLst>
          </p:cNvPr>
          <p:cNvGrpSpPr/>
          <p:nvPr/>
        </p:nvGrpSpPr>
        <p:grpSpPr>
          <a:xfrm>
            <a:off x="18288" y="791452"/>
            <a:ext cx="7020790" cy="390991"/>
            <a:chOff x="701040" y="253998"/>
            <a:chExt cx="10853372" cy="579122"/>
          </a:xfrm>
          <a:solidFill>
            <a:schemeClr val="bg1">
              <a:lumMod val="50000"/>
            </a:schemeClr>
          </a:solidFill>
        </p:grpSpPr>
        <p:sp>
          <p:nvSpPr>
            <p:cNvPr id="50" name="화살표: 갈매기형 수장 49">
              <a:extLst>
                <a:ext uri="{FF2B5EF4-FFF2-40B4-BE49-F238E27FC236}">
                  <a16:creationId xmlns:a16="http://schemas.microsoft.com/office/drawing/2014/main" id="{D8A2823F-9C46-4CDD-B671-5F8CB15640A3}"/>
                </a:ext>
              </a:extLst>
            </p:cNvPr>
            <p:cNvSpPr/>
            <p:nvPr/>
          </p:nvSpPr>
          <p:spPr>
            <a:xfrm>
              <a:off x="2918412" y="254000"/>
              <a:ext cx="2326640" cy="579119"/>
            </a:xfrm>
            <a:prstGeom prst="chevr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51" name="화살표: 오각형 50">
              <a:extLst>
                <a:ext uri="{FF2B5EF4-FFF2-40B4-BE49-F238E27FC236}">
                  <a16:creationId xmlns:a16="http://schemas.microsoft.com/office/drawing/2014/main" id="{6371DE38-592B-458F-B0CC-22203D3D391C}"/>
                </a:ext>
              </a:extLst>
            </p:cNvPr>
            <p:cNvSpPr/>
            <p:nvPr/>
          </p:nvSpPr>
          <p:spPr>
            <a:xfrm>
              <a:off x="701040" y="254001"/>
              <a:ext cx="2440892" cy="579119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52" name="화살표: 갈매기형 수장 51">
              <a:extLst>
                <a:ext uri="{FF2B5EF4-FFF2-40B4-BE49-F238E27FC236}">
                  <a16:creationId xmlns:a16="http://schemas.microsoft.com/office/drawing/2014/main" id="{34CAA577-1C43-4DB3-AF7A-92810649AF40}"/>
                </a:ext>
              </a:extLst>
            </p:cNvPr>
            <p:cNvSpPr/>
            <p:nvPr/>
          </p:nvSpPr>
          <p:spPr>
            <a:xfrm>
              <a:off x="5021532" y="254000"/>
              <a:ext cx="2326640" cy="579119"/>
            </a:xfrm>
            <a:prstGeom prst="chevron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53" name="화살표: 갈매기형 수장 52">
              <a:extLst>
                <a:ext uri="{FF2B5EF4-FFF2-40B4-BE49-F238E27FC236}">
                  <a16:creationId xmlns:a16="http://schemas.microsoft.com/office/drawing/2014/main" id="{6121826E-6A4F-4335-9378-013B48CD4DFF}"/>
                </a:ext>
              </a:extLst>
            </p:cNvPr>
            <p:cNvSpPr/>
            <p:nvPr/>
          </p:nvSpPr>
          <p:spPr>
            <a:xfrm>
              <a:off x="7124652" y="253999"/>
              <a:ext cx="2326640" cy="579119"/>
            </a:xfrm>
            <a:prstGeom prst="chevr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54" name="화살표: 갈매기형 수장 53">
              <a:extLst>
                <a:ext uri="{FF2B5EF4-FFF2-40B4-BE49-F238E27FC236}">
                  <a16:creationId xmlns:a16="http://schemas.microsoft.com/office/drawing/2014/main" id="{5A8AE7D1-B8DA-48A2-839E-E7262D7150DC}"/>
                </a:ext>
              </a:extLst>
            </p:cNvPr>
            <p:cNvSpPr/>
            <p:nvPr/>
          </p:nvSpPr>
          <p:spPr>
            <a:xfrm>
              <a:off x="9227772" y="253998"/>
              <a:ext cx="2326640" cy="579119"/>
            </a:xfrm>
            <a:prstGeom prst="chevr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E130897E-0BC7-481C-A9E1-7CED627A0A98}"/>
                </a:ext>
              </a:extLst>
            </p:cNvPr>
            <p:cNvSpPr txBox="1"/>
            <p:nvPr/>
          </p:nvSpPr>
          <p:spPr>
            <a:xfrm>
              <a:off x="994116" y="338415"/>
              <a:ext cx="1660936" cy="4102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bg1">
                      <a:lumMod val="9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몬스터 육성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10E568F6-0BBD-4370-A770-19C17DB8C91D}"/>
                </a:ext>
              </a:extLst>
            </p:cNvPr>
            <p:cNvSpPr txBox="1"/>
            <p:nvPr/>
          </p:nvSpPr>
          <p:spPr>
            <a:xfrm>
              <a:off x="2962712" y="340218"/>
              <a:ext cx="2223497" cy="4102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>
                      <a:lumMod val="9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</a:t>
              </a:r>
              <a:r>
                <a:rPr lang="ko-KR" altLang="en-US" sz="1200" dirty="0">
                  <a:solidFill>
                    <a:schemeClr val="bg1">
                      <a:lumMod val="9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차 컨텐츠 진입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0F7F7B7B-2498-4E5A-8E3C-E33678705245}"/>
                </a:ext>
              </a:extLst>
            </p:cNvPr>
            <p:cNvSpPr txBox="1"/>
            <p:nvPr/>
          </p:nvSpPr>
          <p:spPr>
            <a:xfrm>
              <a:off x="5246720" y="322782"/>
              <a:ext cx="1958169" cy="4558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b="1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룬 획득 및 강화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5EFD88C9-E92B-4C30-85C9-BFFE098A7029}"/>
                </a:ext>
              </a:extLst>
            </p:cNvPr>
            <p:cNvSpPr txBox="1"/>
            <p:nvPr/>
          </p:nvSpPr>
          <p:spPr>
            <a:xfrm>
              <a:off x="7461463" y="338415"/>
              <a:ext cx="1811963" cy="4102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>
                      <a:lumMod val="9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</a:t>
              </a:r>
              <a:r>
                <a:rPr lang="ko-KR" altLang="en-US" sz="1200" dirty="0">
                  <a:solidFill>
                    <a:schemeClr val="bg1">
                      <a:lumMod val="9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차 컨텐츠 진입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FCE75716-E4F7-4A1D-8A2C-A9F13D5F53CF}"/>
                </a:ext>
              </a:extLst>
            </p:cNvPr>
            <p:cNvSpPr txBox="1"/>
            <p:nvPr/>
          </p:nvSpPr>
          <p:spPr>
            <a:xfrm>
              <a:off x="9906969" y="338395"/>
              <a:ext cx="786738" cy="4102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>
                      <a:lumMod val="9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ETC.</a:t>
              </a:r>
              <a:endParaRPr lang="ko-KR" altLang="en-US" sz="1200" dirty="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61" name="화살표: 아래쪽 60">
            <a:extLst>
              <a:ext uri="{FF2B5EF4-FFF2-40B4-BE49-F238E27FC236}">
                <a16:creationId xmlns:a16="http://schemas.microsoft.com/office/drawing/2014/main" id="{3FE76B18-C0F5-4F04-9D37-3D739FDA0873}"/>
              </a:ext>
            </a:extLst>
          </p:cNvPr>
          <p:cNvSpPr/>
          <p:nvPr/>
        </p:nvSpPr>
        <p:spPr>
          <a:xfrm>
            <a:off x="10021635" y="4163194"/>
            <a:ext cx="279735" cy="484192"/>
          </a:xfrm>
          <a:prstGeom prst="downArrow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100000">
                <a:schemeClr val="bg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C8D9F7B-1EE9-4C8A-BF86-AE60CBCEC09D}"/>
              </a:ext>
            </a:extLst>
          </p:cNvPr>
          <p:cNvSpPr txBox="1"/>
          <p:nvPr/>
        </p:nvSpPr>
        <p:spPr>
          <a:xfrm flipH="1">
            <a:off x="8787694" y="4771340"/>
            <a:ext cx="2747618" cy="461665"/>
          </a:xfrm>
          <a:prstGeom prst="rect">
            <a:avLst/>
          </a:prstGeom>
          <a:noFill/>
          <a:ln>
            <a:noFill/>
            <a:prstDash val="sysDot"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하나의 컨텐츠 진입을 위해 </a:t>
            </a:r>
            <a:endParaRPr lang="en-US" altLang="ko-KR" sz="120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소모되는 룬 강화비용</a:t>
            </a:r>
            <a:endParaRPr lang="en-US" altLang="ko-KR" sz="120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B60A0EA-AA12-4378-86A8-AD4C0CC8BB04}"/>
              </a:ext>
            </a:extLst>
          </p:cNvPr>
          <p:cNvSpPr/>
          <p:nvPr/>
        </p:nvSpPr>
        <p:spPr>
          <a:xfrm>
            <a:off x="9524148" y="5224697"/>
            <a:ext cx="12747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b="1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한화 약 </a:t>
            </a:r>
            <a:r>
              <a:rPr lang="en-US" altLang="ko-KR" sz="1400" b="1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93</a:t>
            </a:r>
            <a:r>
              <a:rPr lang="ko-KR" altLang="en-US" sz="1400" b="1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만원</a:t>
            </a:r>
            <a:endParaRPr lang="en-US" altLang="ko-KR" sz="1400" b="1" dirty="0">
              <a:solidFill>
                <a:srgbClr val="C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76F70F60-23DB-4148-B3CA-E4A24CBFCEDC}"/>
              </a:ext>
            </a:extLst>
          </p:cNvPr>
          <p:cNvSpPr txBox="1"/>
          <p:nvPr/>
        </p:nvSpPr>
        <p:spPr>
          <a:xfrm flipH="1">
            <a:off x="6432291" y="1652364"/>
            <a:ext cx="4326344" cy="307777"/>
          </a:xfrm>
          <a:prstGeom prst="rect">
            <a:avLst/>
          </a:prstGeom>
          <a:noFill/>
          <a:ln>
            <a:noFill/>
            <a:prstDash val="sysDot"/>
          </a:ln>
        </p:spPr>
        <p:txBody>
          <a:bodyPr wrap="square" rtlCol="0">
            <a:spAutoFit/>
          </a:bodyPr>
          <a:lstStyle/>
          <a:p>
            <a:r>
              <a: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룬 강화 확률 </a:t>
            </a:r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(6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성 룬 기준</a:t>
            </a:r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en-US" altLang="ko-KR" sz="1400" dirty="0">
              <a:solidFill>
                <a:schemeClr val="bg1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916317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" name="그룹 178">
            <a:extLst>
              <a:ext uri="{FF2B5EF4-FFF2-40B4-BE49-F238E27FC236}">
                <a16:creationId xmlns:a16="http://schemas.microsoft.com/office/drawing/2014/main" id="{8ACD5714-FE2E-4E1A-9844-440D192F5CCE}"/>
              </a:ext>
            </a:extLst>
          </p:cNvPr>
          <p:cNvGrpSpPr/>
          <p:nvPr/>
        </p:nvGrpSpPr>
        <p:grpSpPr>
          <a:xfrm>
            <a:off x="759809" y="2166831"/>
            <a:ext cx="3810060" cy="1128125"/>
            <a:chOff x="759809" y="2293834"/>
            <a:chExt cx="3810060" cy="1128125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E025946C-64DA-4A9E-AC86-43045B0F024E}"/>
                </a:ext>
              </a:extLst>
            </p:cNvPr>
            <p:cNvSpPr txBox="1"/>
            <p:nvPr/>
          </p:nvSpPr>
          <p:spPr>
            <a:xfrm flipH="1">
              <a:off x="759809" y="2774991"/>
              <a:ext cx="1039730" cy="276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아레나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AF56B3E8-DD5C-4BFC-88CF-6AF586AC79DE}"/>
                </a:ext>
              </a:extLst>
            </p:cNvPr>
            <p:cNvSpPr txBox="1"/>
            <p:nvPr/>
          </p:nvSpPr>
          <p:spPr>
            <a:xfrm flipH="1">
              <a:off x="2183768" y="2386168"/>
              <a:ext cx="1039729" cy="276999"/>
            </a:xfrm>
            <a:prstGeom prst="rect">
              <a:avLst/>
            </a:prstGeom>
            <a:solidFill>
              <a:srgbClr val="FFD9D9"/>
            </a:solidFill>
            <a:ln w="1905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아레나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F760E4D-AA08-47BC-AD88-210C4805E747}"/>
                </a:ext>
              </a:extLst>
            </p:cNvPr>
            <p:cNvSpPr txBox="1"/>
            <p:nvPr/>
          </p:nvSpPr>
          <p:spPr>
            <a:xfrm flipH="1">
              <a:off x="2183767" y="3144960"/>
              <a:ext cx="1039729" cy="276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월드 아레나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87CB047B-8D59-4757-960A-52FBD1AED4CF}"/>
                </a:ext>
              </a:extLst>
            </p:cNvPr>
            <p:cNvSpPr txBox="1"/>
            <p:nvPr/>
          </p:nvSpPr>
          <p:spPr>
            <a:xfrm flipH="1">
              <a:off x="3530140" y="2293834"/>
              <a:ext cx="1039729" cy="461665"/>
            </a:xfrm>
            <a:prstGeom prst="rect">
              <a:avLst/>
            </a:prstGeom>
            <a:solidFill>
              <a:srgbClr val="FFD9D9"/>
            </a:solidFill>
            <a:ln w="1905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명예 건물 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레벨 진화</a:t>
              </a:r>
            </a:p>
          </p:txBody>
        </p:sp>
        <p:cxnSp>
          <p:nvCxnSpPr>
            <p:cNvPr id="16" name="연결선: 꺾임 15">
              <a:extLst>
                <a:ext uri="{FF2B5EF4-FFF2-40B4-BE49-F238E27FC236}">
                  <a16:creationId xmlns:a16="http://schemas.microsoft.com/office/drawing/2014/main" id="{7AB7B7A7-D824-4C51-B802-34A06C1B3A0F}"/>
                </a:ext>
              </a:extLst>
            </p:cNvPr>
            <p:cNvCxnSpPr>
              <a:cxnSpLocks/>
              <a:stCxn id="43" idx="1"/>
              <a:endCxn id="46" idx="3"/>
            </p:cNvCxnSpPr>
            <p:nvPr/>
          </p:nvCxnSpPr>
          <p:spPr>
            <a:xfrm flipV="1">
              <a:off x="1799539" y="2524668"/>
              <a:ext cx="384229" cy="388823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연결선: 꺾임 17">
              <a:extLst>
                <a:ext uri="{FF2B5EF4-FFF2-40B4-BE49-F238E27FC236}">
                  <a16:creationId xmlns:a16="http://schemas.microsoft.com/office/drawing/2014/main" id="{772464C7-7670-4F93-ADED-929F0A7BC157}"/>
                </a:ext>
              </a:extLst>
            </p:cNvPr>
            <p:cNvCxnSpPr>
              <a:cxnSpLocks/>
              <a:stCxn id="43" idx="1"/>
              <a:endCxn id="48" idx="3"/>
            </p:cNvCxnSpPr>
            <p:nvPr/>
          </p:nvCxnSpPr>
          <p:spPr>
            <a:xfrm>
              <a:off x="1799539" y="2913491"/>
              <a:ext cx="384228" cy="369969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화살표 연결선 20">
              <a:extLst>
                <a:ext uri="{FF2B5EF4-FFF2-40B4-BE49-F238E27FC236}">
                  <a16:creationId xmlns:a16="http://schemas.microsoft.com/office/drawing/2014/main" id="{AF71E26B-C449-4A43-8F25-396568813C08}"/>
                </a:ext>
              </a:extLst>
            </p:cNvPr>
            <p:cNvCxnSpPr>
              <a:cxnSpLocks/>
              <a:stCxn id="46" idx="1"/>
              <a:endCxn id="49" idx="3"/>
            </p:cNvCxnSpPr>
            <p:nvPr/>
          </p:nvCxnSpPr>
          <p:spPr>
            <a:xfrm flipV="1">
              <a:off x="3223497" y="2524667"/>
              <a:ext cx="306643" cy="1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0" name="그룹 179">
            <a:extLst>
              <a:ext uri="{FF2B5EF4-FFF2-40B4-BE49-F238E27FC236}">
                <a16:creationId xmlns:a16="http://schemas.microsoft.com/office/drawing/2014/main" id="{6345B60F-0B5C-4985-9586-B2D754ECBF0A}"/>
              </a:ext>
            </a:extLst>
          </p:cNvPr>
          <p:cNvGrpSpPr/>
          <p:nvPr/>
        </p:nvGrpSpPr>
        <p:grpSpPr>
          <a:xfrm>
            <a:off x="759810" y="3721715"/>
            <a:ext cx="4667898" cy="1958554"/>
            <a:chOff x="759810" y="4145650"/>
            <a:chExt cx="4667898" cy="1958554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3D3AE3A-05AB-4B27-8DC4-07C6F8C03272}"/>
                </a:ext>
              </a:extLst>
            </p:cNvPr>
            <p:cNvSpPr txBox="1"/>
            <p:nvPr/>
          </p:nvSpPr>
          <p:spPr>
            <a:xfrm flipH="1">
              <a:off x="759810" y="5106743"/>
              <a:ext cx="1039729" cy="276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길드전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AFF1171-C208-480A-A590-69A77DE48C26}"/>
                </a:ext>
              </a:extLst>
            </p:cNvPr>
            <p:cNvSpPr txBox="1"/>
            <p:nvPr/>
          </p:nvSpPr>
          <p:spPr>
            <a:xfrm flipH="1">
              <a:off x="2183766" y="4448394"/>
              <a:ext cx="1039729" cy="276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길드전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6A7B820-BBDB-4B71-B827-2546FEDAEDF8}"/>
                </a:ext>
              </a:extLst>
            </p:cNvPr>
            <p:cNvSpPr txBox="1"/>
            <p:nvPr/>
          </p:nvSpPr>
          <p:spPr>
            <a:xfrm flipH="1">
              <a:off x="2183766" y="5106743"/>
              <a:ext cx="1039729" cy="276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점령전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1E85373-6230-4F12-9DEC-AA2191A3D5F6}"/>
                </a:ext>
              </a:extLst>
            </p:cNvPr>
            <p:cNvSpPr txBox="1"/>
            <p:nvPr/>
          </p:nvSpPr>
          <p:spPr>
            <a:xfrm flipH="1">
              <a:off x="2183766" y="5734873"/>
              <a:ext cx="1361239" cy="276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타르타로스의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미궁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85548FB-490C-4446-A3C0-29B85FF5D12C}"/>
                </a:ext>
              </a:extLst>
            </p:cNvPr>
            <p:cNvSpPr txBox="1"/>
            <p:nvPr/>
          </p:nvSpPr>
          <p:spPr>
            <a:xfrm flipH="1">
              <a:off x="3935472" y="4713377"/>
              <a:ext cx="1268792" cy="27699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깃발 레벨 진화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79740DB-5252-4699-AE92-55B2323CCB51}"/>
                </a:ext>
              </a:extLst>
            </p:cNvPr>
            <p:cNvSpPr txBox="1"/>
            <p:nvPr/>
          </p:nvSpPr>
          <p:spPr>
            <a:xfrm flipH="1">
              <a:off x="3935473" y="4145650"/>
              <a:ext cx="1268791" cy="27699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이프리트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소환</a:t>
              </a:r>
            </a:p>
          </p:txBody>
        </p:sp>
        <p:cxnSp>
          <p:nvCxnSpPr>
            <p:cNvPr id="38" name="연결선: 꺾임 37">
              <a:extLst>
                <a:ext uri="{FF2B5EF4-FFF2-40B4-BE49-F238E27FC236}">
                  <a16:creationId xmlns:a16="http://schemas.microsoft.com/office/drawing/2014/main" id="{BFF7FC64-9291-4CF4-AED9-4D1C098884BD}"/>
                </a:ext>
              </a:extLst>
            </p:cNvPr>
            <p:cNvCxnSpPr>
              <a:cxnSpLocks/>
              <a:stCxn id="44" idx="1"/>
              <a:endCxn id="24" idx="3"/>
            </p:cNvCxnSpPr>
            <p:nvPr/>
          </p:nvCxnSpPr>
          <p:spPr>
            <a:xfrm flipV="1">
              <a:off x="1799539" y="4586894"/>
              <a:ext cx="384227" cy="658349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연결선: 꺾임 40">
              <a:extLst>
                <a:ext uri="{FF2B5EF4-FFF2-40B4-BE49-F238E27FC236}">
                  <a16:creationId xmlns:a16="http://schemas.microsoft.com/office/drawing/2014/main" id="{8019BC1C-AFF3-4857-A222-29EA87BFA70E}"/>
                </a:ext>
              </a:extLst>
            </p:cNvPr>
            <p:cNvCxnSpPr>
              <a:cxnSpLocks/>
              <a:stCxn id="44" idx="1"/>
              <a:endCxn id="26" idx="3"/>
            </p:cNvCxnSpPr>
            <p:nvPr/>
          </p:nvCxnSpPr>
          <p:spPr>
            <a:xfrm>
              <a:off x="1799539" y="5245243"/>
              <a:ext cx="384227" cy="628130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화살표 연결선 49">
              <a:extLst>
                <a:ext uri="{FF2B5EF4-FFF2-40B4-BE49-F238E27FC236}">
                  <a16:creationId xmlns:a16="http://schemas.microsoft.com/office/drawing/2014/main" id="{BA5C485F-D151-4542-A268-5E38F48345C1}"/>
                </a:ext>
              </a:extLst>
            </p:cNvPr>
            <p:cNvCxnSpPr>
              <a:cxnSpLocks/>
              <a:stCxn id="44" idx="1"/>
              <a:endCxn id="25" idx="3"/>
            </p:cNvCxnSpPr>
            <p:nvPr/>
          </p:nvCxnSpPr>
          <p:spPr>
            <a:xfrm>
              <a:off x="1799539" y="5245243"/>
              <a:ext cx="384227" cy="0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연결선: 꺾임 51">
              <a:extLst>
                <a:ext uri="{FF2B5EF4-FFF2-40B4-BE49-F238E27FC236}">
                  <a16:creationId xmlns:a16="http://schemas.microsoft.com/office/drawing/2014/main" id="{E9C03610-2CBD-482A-9438-8A3E0723747A}"/>
                </a:ext>
              </a:extLst>
            </p:cNvPr>
            <p:cNvCxnSpPr>
              <a:cxnSpLocks/>
              <a:stCxn id="24" idx="1"/>
              <a:endCxn id="33" idx="3"/>
            </p:cNvCxnSpPr>
            <p:nvPr/>
          </p:nvCxnSpPr>
          <p:spPr>
            <a:xfrm>
              <a:off x="3223495" y="4586894"/>
              <a:ext cx="711977" cy="264983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연결선: 꺾임 53">
              <a:extLst>
                <a:ext uri="{FF2B5EF4-FFF2-40B4-BE49-F238E27FC236}">
                  <a16:creationId xmlns:a16="http://schemas.microsoft.com/office/drawing/2014/main" id="{E5956A08-E883-4D08-9A59-D4268497BDE3}"/>
                </a:ext>
              </a:extLst>
            </p:cNvPr>
            <p:cNvCxnSpPr>
              <a:cxnSpLocks/>
              <a:stCxn id="24" idx="1"/>
              <a:endCxn id="34" idx="3"/>
            </p:cNvCxnSpPr>
            <p:nvPr/>
          </p:nvCxnSpPr>
          <p:spPr>
            <a:xfrm flipV="1">
              <a:off x="3223495" y="4284150"/>
              <a:ext cx="711978" cy="302744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5650A2F0-FC52-4C77-973C-E49293C09458}"/>
                </a:ext>
              </a:extLst>
            </p:cNvPr>
            <p:cNvSpPr txBox="1"/>
            <p:nvPr/>
          </p:nvSpPr>
          <p:spPr>
            <a:xfrm flipH="1">
              <a:off x="3929232" y="5642539"/>
              <a:ext cx="1498476" cy="4616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태고의 보석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/</a:t>
              </a:r>
              <a:r>
                <a:rPr lang="ko-KR" alt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연마석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획득 가능</a:t>
              </a:r>
            </a:p>
          </p:txBody>
        </p:sp>
        <p:cxnSp>
          <p:nvCxnSpPr>
            <p:cNvPr id="78" name="직선 화살표 연결선 77">
              <a:extLst>
                <a:ext uri="{FF2B5EF4-FFF2-40B4-BE49-F238E27FC236}">
                  <a16:creationId xmlns:a16="http://schemas.microsoft.com/office/drawing/2014/main" id="{C6CDEE76-89B7-488D-BBD1-027AE089DE0F}"/>
                </a:ext>
              </a:extLst>
            </p:cNvPr>
            <p:cNvCxnSpPr>
              <a:cxnSpLocks/>
              <a:stCxn id="26" idx="1"/>
              <a:endCxn id="72" idx="3"/>
            </p:cNvCxnSpPr>
            <p:nvPr/>
          </p:nvCxnSpPr>
          <p:spPr>
            <a:xfrm flipV="1">
              <a:off x="3545005" y="5873372"/>
              <a:ext cx="384227" cy="1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3" name="TextBox 182">
            <a:extLst>
              <a:ext uri="{FF2B5EF4-FFF2-40B4-BE49-F238E27FC236}">
                <a16:creationId xmlns:a16="http://schemas.microsoft.com/office/drawing/2014/main" id="{C8E46C2F-3F99-44FA-A499-9DA5A1AC7A76}"/>
              </a:ext>
            </a:extLst>
          </p:cNvPr>
          <p:cNvSpPr txBox="1"/>
          <p:nvPr/>
        </p:nvSpPr>
        <p:spPr>
          <a:xfrm>
            <a:off x="6401576" y="1859054"/>
            <a:ext cx="6655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아레나</a:t>
            </a: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07C8D857-1707-4858-B148-4079D800A70E}"/>
              </a:ext>
            </a:extLst>
          </p:cNvPr>
          <p:cNvSpPr txBox="1"/>
          <p:nvPr/>
        </p:nvSpPr>
        <p:spPr>
          <a:xfrm flipH="1">
            <a:off x="7513625" y="1859053"/>
            <a:ext cx="3396003" cy="461665"/>
          </a:xfrm>
          <a:prstGeom prst="rect">
            <a:avLst/>
          </a:prstGeom>
          <a:noFill/>
          <a:ln>
            <a:noFill/>
            <a:prstDash val="sysDot"/>
          </a:ln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게임 내 모든 컨텐츠에 적용되는 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능력치 건물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레벨을 최대로  올리는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것이 목표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41CED3A5-96E7-42F8-91E9-09E119A2E4B9}"/>
              </a:ext>
            </a:extLst>
          </p:cNvPr>
          <p:cNvCxnSpPr/>
          <p:nvPr/>
        </p:nvCxnSpPr>
        <p:spPr>
          <a:xfrm>
            <a:off x="6094932" y="1619854"/>
            <a:ext cx="0" cy="463856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그룹 4">
            <a:extLst>
              <a:ext uri="{FF2B5EF4-FFF2-40B4-BE49-F238E27FC236}">
                <a16:creationId xmlns:a16="http://schemas.microsoft.com/office/drawing/2014/main" id="{9E531613-66C8-46E4-A647-5528CB24DC7E}"/>
              </a:ext>
            </a:extLst>
          </p:cNvPr>
          <p:cNvGrpSpPr/>
          <p:nvPr/>
        </p:nvGrpSpPr>
        <p:grpSpPr>
          <a:xfrm>
            <a:off x="7071863" y="3516817"/>
            <a:ext cx="4534018" cy="1794121"/>
            <a:chOff x="7039078" y="3271339"/>
            <a:chExt cx="4534018" cy="1794121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06257A7B-B625-4300-8A3B-979001FF4202}"/>
                </a:ext>
              </a:extLst>
            </p:cNvPr>
            <p:cNvSpPr txBox="1"/>
            <p:nvPr/>
          </p:nvSpPr>
          <p:spPr>
            <a:xfrm flipH="1">
              <a:off x="7179455" y="3727918"/>
              <a:ext cx="4340402" cy="1261884"/>
            </a:xfrm>
            <a:prstGeom prst="rect">
              <a:avLst/>
            </a:prstGeom>
            <a:noFill/>
            <a:ln>
              <a:noFill/>
              <a:prstDash val="sysDot"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</a:t>
              </a:r>
              <a:r>
                <a:rPr lang="ko-KR" alt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번의 전투 당 </a:t>
              </a:r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4</a:t>
              </a:r>
              <a:r>
                <a:rPr lang="ko-KR" alt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포인트 획득</a:t>
              </a:r>
              <a:r>
                <a:rPr lang="ko-KR" altLang="en-US" sz="1050">
                  <a:solidFill>
                    <a:schemeClr val="bg1">
                      <a:lumMod val="7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en-US" altLang="ko-KR" sz="1050" dirty="0">
                  <a:solidFill>
                    <a:schemeClr val="bg1">
                      <a:lumMod val="7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lang="ko-KR" altLang="en-US" sz="1050" dirty="0">
                  <a:solidFill>
                    <a:schemeClr val="bg1">
                      <a:lumMod val="7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승부사 이상 기준</a:t>
              </a:r>
              <a:r>
                <a:rPr lang="en-US" altLang="ko-KR" sz="1050" dirty="0">
                  <a:solidFill>
                    <a:schemeClr val="bg1">
                      <a:lumMod val="7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  <a:endParaRPr lang="en-US" altLang="ko-KR" sz="1200" dirty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하루 약 </a:t>
              </a:r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30</a:t>
              </a:r>
              <a:r>
                <a:rPr lang="ko-KR" alt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번의 전투기회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가정하에 일주일동안 모으는 포인트는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840</a:t>
              </a:r>
            </a:p>
            <a:p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그 중 일주일에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회 구매 가능한 </a:t>
              </a:r>
              <a:r>
                <a:rPr lang="ko-KR" alt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데빌몬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구매하면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-180</a:t>
              </a:r>
            </a:p>
            <a:p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즉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일주일에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660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점 획득 가능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모든 건물을 </a:t>
              </a:r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Max</a:t>
              </a:r>
              <a:r>
                <a:rPr lang="ko-KR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레벨까지 올리기 위해선 약 </a:t>
              </a:r>
              <a:r>
                <a:rPr lang="en-US" altLang="ko-KR" sz="1400" b="1" dirty="0">
                  <a:solidFill>
                    <a:srgbClr val="C0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152</a:t>
              </a:r>
              <a:r>
                <a:rPr lang="ko-KR" altLang="en-US" sz="1400" b="1" dirty="0">
                  <a:solidFill>
                    <a:srgbClr val="C0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주 소요</a:t>
              </a:r>
              <a:endParaRPr lang="en-US" altLang="ko-KR" sz="1400" b="1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CA10A010-A2BA-4982-AF29-AB10FFD5C8C6}"/>
                </a:ext>
              </a:extLst>
            </p:cNvPr>
            <p:cNvSpPr/>
            <p:nvPr/>
          </p:nvSpPr>
          <p:spPr>
            <a:xfrm>
              <a:off x="7179455" y="3416657"/>
              <a:ext cx="2212507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2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명예 포인트 계산</a:t>
              </a:r>
              <a:r>
                <a:rPr lang="en-US" altLang="ko-KR" sz="12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..</a:t>
              </a:r>
              <a:endPara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C3629256-08B4-4738-A0E9-76CBFE6F5748}"/>
                </a:ext>
              </a:extLst>
            </p:cNvPr>
            <p:cNvSpPr/>
            <p:nvPr/>
          </p:nvSpPr>
          <p:spPr>
            <a:xfrm>
              <a:off x="7039078" y="3271339"/>
              <a:ext cx="4534018" cy="1794121"/>
            </a:xfrm>
            <a:prstGeom prst="round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1DECD738-C19E-4E89-9E06-A1FCEEECD2B6}"/>
              </a:ext>
            </a:extLst>
          </p:cNvPr>
          <p:cNvSpPr txBox="1"/>
          <p:nvPr/>
        </p:nvSpPr>
        <p:spPr>
          <a:xfrm>
            <a:off x="320068" y="1407042"/>
            <a:ext cx="31341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r>
              <a:rPr lang="ko-KR" altLang="en-US" sz="1400" b="1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차 컨텐츠는 룬의 초월 강화 및 스펙 확장</a:t>
            </a:r>
            <a:endParaRPr lang="ko-KR" altLang="en-US" sz="1400" b="1" dirty="0">
              <a:solidFill>
                <a:srgbClr val="C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23A666D-727B-485A-B078-350B171525F2}"/>
              </a:ext>
            </a:extLst>
          </p:cNvPr>
          <p:cNvSpPr txBox="1"/>
          <p:nvPr/>
        </p:nvSpPr>
        <p:spPr>
          <a:xfrm>
            <a:off x="179512" y="332656"/>
            <a:ext cx="3744416" cy="477054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r>
              <a:rPr lang="ko-KR" altLang="en-US" sz="25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컨텐츠 진행 구조</a:t>
            </a:r>
            <a:endParaRPr lang="en-US" altLang="ko-KR" sz="25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88A66F25-3323-4CBE-A351-FDDA05A02CA2}"/>
              </a:ext>
            </a:extLst>
          </p:cNvPr>
          <p:cNvSpPr/>
          <p:nvPr/>
        </p:nvSpPr>
        <p:spPr>
          <a:xfrm flipH="1">
            <a:off x="138600" y="332655"/>
            <a:ext cx="45719" cy="47705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B10B48E3-6525-4FFE-8E74-ED53705FAFC6}"/>
              </a:ext>
            </a:extLst>
          </p:cNvPr>
          <p:cNvGrpSpPr/>
          <p:nvPr/>
        </p:nvGrpSpPr>
        <p:grpSpPr>
          <a:xfrm>
            <a:off x="18288" y="791452"/>
            <a:ext cx="7020790" cy="390991"/>
            <a:chOff x="701040" y="253998"/>
            <a:chExt cx="10853372" cy="579122"/>
          </a:xfrm>
          <a:solidFill>
            <a:schemeClr val="bg1">
              <a:lumMod val="50000"/>
            </a:schemeClr>
          </a:solidFill>
        </p:grpSpPr>
        <p:sp>
          <p:nvSpPr>
            <p:cNvPr id="63" name="화살표: 갈매기형 수장 62">
              <a:extLst>
                <a:ext uri="{FF2B5EF4-FFF2-40B4-BE49-F238E27FC236}">
                  <a16:creationId xmlns:a16="http://schemas.microsoft.com/office/drawing/2014/main" id="{03380D30-9D5C-4555-A633-771B609CDA53}"/>
                </a:ext>
              </a:extLst>
            </p:cNvPr>
            <p:cNvSpPr/>
            <p:nvPr/>
          </p:nvSpPr>
          <p:spPr>
            <a:xfrm>
              <a:off x="2918412" y="254000"/>
              <a:ext cx="2326640" cy="579119"/>
            </a:xfrm>
            <a:prstGeom prst="chevr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64" name="화살표: 오각형 63">
              <a:extLst>
                <a:ext uri="{FF2B5EF4-FFF2-40B4-BE49-F238E27FC236}">
                  <a16:creationId xmlns:a16="http://schemas.microsoft.com/office/drawing/2014/main" id="{FEFEAE90-3FFC-4410-8C33-EE7A97965B7A}"/>
                </a:ext>
              </a:extLst>
            </p:cNvPr>
            <p:cNvSpPr/>
            <p:nvPr/>
          </p:nvSpPr>
          <p:spPr>
            <a:xfrm>
              <a:off x="701040" y="254001"/>
              <a:ext cx="2440892" cy="579119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65" name="화살표: 갈매기형 수장 64">
              <a:extLst>
                <a:ext uri="{FF2B5EF4-FFF2-40B4-BE49-F238E27FC236}">
                  <a16:creationId xmlns:a16="http://schemas.microsoft.com/office/drawing/2014/main" id="{8C60D665-EA77-4584-B3A5-031254FC0B2D}"/>
                </a:ext>
              </a:extLst>
            </p:cNvPr>
            <p:cNvSpPr/>
            <p:nvPr/>
          </p:nvSpPr>
          <p:spPr>
            <a:xfrm>
              <a:off x="5021532" y="254000"/>
              <a:ext cx="2326640" cy="579119"/>
            </a:xfrm>
            <a:prstGeom prst="chevr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66" name="화살표: 갈매기형 수장 65">
              <a:extLst>
                <a:ext uri="{FF2B5EF4-FFF2-40B4-BE49-F238E27FC236}">
                  <a16:creationId xmlns:a16="http://schemas.microsoft.com/office/drawing/2014/main" id="{169AB3D7-9577-44DF-887E-F72334199B63}"/>
                </a:ext>
              </a:extLst>
            </p:cNvPr>
            <p:cNvSpPr/>
            <p:nvPr/>
          </p:nvSpPr>
          <p:spPr>
            <a:xfrm>
              <a:off x="7124652" y="253999"/>
              <a:ext cx="2326640" cy="579119"/>
            </a:xfrm>
            <a:prstGeom prst="chevron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67" name="화살표: 갈매기형 수장 66">
              <a:extLst>
                <a:ext uri="{FF2B5EF4-FFF2-40B4-BE49-F238E27FC236}">
                  <a16:creationId xmlns:a16="http://schemas.microsoft.com/office/drawing/2014/main" id="{90449E97-922C-4E53-AE81-B58A007945B7}"/>
                </a:ext>
              </a:extLst>
            </p:cNvPr>
            <p:cNvSpPr/>
            <p:nvPr/>
          </p:nvSpPr>
          <p:spPr>
            <a:xfrm>
              <a:off x="9227772" y="253998"/>
              <a:ext cx="2326640" cy="579119"/>
            </a:xfrm>
            <a:prstGeom prst="chevr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6E539348-1918-470C-AE95-4602363AACD9}"/>
                </a:ext>
              </a:extLst>
            </p:cNvPr>
            <p:cNvSpPr txBox="1"/>
            <p:nvPr/>
          </p:nvSpPr>
          <p:spPr>
            <a:xfrm>
              <a:off x="994116" y="338415"/>
              <a:ext cx="1660936" cy="4102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bg1">
                      <a:lumMod val="9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몬스터 육성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1FA4A193-1A61-46D3-B412-DFE80DF42088}"/>
                </a:ext>
              </a:extLst>
            </p:cNvPr>
            <p:cNvSpPr txBox="1"/>
            <p:nvPr/>
          </p:nvSpPr>
          <p:spPr>
            <a:xfrm>
              <a:off x="2962712" y="340218"/>
              <a:ext cx="2223497" cy="4102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>
                      <a:lumMod val="9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</a:t>
              </a:r>
              <a:r>
                <a:rPr lang="ko-KR" altLang="en-US" sz="1200" dirty="0">
                  <a:solidFill>
                    <a:schemeClr val="bg1">
                      <a:lumMod val="9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차 컨텐츠 진입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2A5151FD-C94A-439B-B035-28FBBA8E11EE}"/>
                </a:ext>
              </a:extLst>
            </p:cNvPr>
            <p:cNvSpPr txBox="1"/>
            <p:nvPr/>
          </p:nvSpPr>
          <p:spPr>
            <a:xfrm>
              <a:off x="5361949" y="322782"/>
              <a:ext cx="1727709" cy="4102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bg1">
                      <a:lumMod val="9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룬 획득 및 강화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9F14B98C-7049-4C57-A7E2-BED9939C1B3B}"/>
                </a:ext>
              </a:extLst>
            </p:cNvPr>
            <p:cNvSpPr txBox="1"/>
            <p:nvPr/>
          </p:nvSpPr>
          <p:spPr>
            <a:xfrm>
              <a:off x="7297625" y="312116"/>
              <a:ext cx="2057293" cy="4558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</a:t>
              </a:r>
              <a:r>
                <a:rPr lang="ko-KR" altLang="en-US" sz="1400" b="1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차 컨텐츠 진입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EAF3812D-0522-4E4E-A659-CA46FAFAE074}"/>
                </a:ext>
              </a:extLst>
            </p:cNvPr>
            <p:cNvSpPr txBox="1"/>
            <p:nvPr/>
          </p:nvSpPr>
          <p:spPr>
            <a:xfrm>
              <a:off x="9906969" y="338395"/>
              <a:ext cx="786738" cy="4102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>
                      <a:lumMod val="9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ETC.</a:t>
              </a:r>
              <a:endParaRPr lang="ko-KR" altLang="en-US" sz="1200" dirty="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1E00ADF1-238C-4A32-920A-B6AAFFFA6DC1}"/>
              </a:ext>
            </a:extLst>
          </p:cNvPr>
          <p:cNvSpPr/>
          <p:nvPr/>
        </p:nvSpPr>
        <p:spPr>
          <a:xfrm>
            <a:off x="7513625" y="2894985"/>
            <a:ext cx="391856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모든 건물을 최대로 올리기 위해서 총 </a:t>
            </a:r>
            <a:r>
              <a:rPr lang="en-US" altLang="ko-KR" sz="1200" b="1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99,675</a:t>
            </a:r>
            <a:r>
              <a:rPr lang="ko-KR" altLang="en-US" sz="1200" b="1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포인트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소모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64B390EB-492E-4CA9-B6C8-C36061012E3C}"/>
              </a:ext>
            </a:extLst>
          </p:cNvPr>
          <p:cNvSpPr/>
          <p:nvPr/>
        </p:nvSpPr>
        <p:spPr>
          <a:xfrm>
            <a:off x="7513624" y="2377019"/>
            <a:ext cx="391856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아레나 전투를 통해 획득 가능한 </a:t>
            </a:r>
            <a:r>
              <a:rPr lang="en-US" altLang="ko-KR" sz="12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</a:t>
            </a:r>
            <a:r>
              <a:rPr lang="ko-KR" altLang="en-US" sz="12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명예 포인트</a:t>
            </a:r>
            <a:r>
              <a:rPr lang="en-US" altLang="ko-KR" sz="12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’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 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명예샵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’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에서 각종 능력치 건물 및 소환서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데빌몬 구매 가능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739239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302B9137-8E0D-40EA-9A56-EDED94D422E7}"/>
              </a:ext>
            </a:extLst>
          </p:cNvPr>
          <p:cNvSpPr txBox="1"/>
          <p:nvPr/>
        </p:nvSpPr>
        <p:spPr>
          <a:xfrm>
            <a:off x="4747738" y="2075241"/>
            <a:ext cx="1595309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장르 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영웅수집형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RPG</a:t>
            </a:r>
            <a:endParaRPr lang="ko-KR" altLang="en-US" sz="120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53523F50-359F-4F42-A292-C2858DCA7CDE}"/>
              </a:ext>
            </a:extLst>
          </p:cNvPr>
          <p:cNvGrpSpPr/>
          <p:nvPr/>
        </p:nvGrpSpPr>
        <p:grpSpPr>
          <a:xfrm>
            <a:off x="2925197" y="3286993"/>
            <a:ext cx="8013564" cy="1289645"/>
            <a:chOff x="3023681" y="3194891"/>
            <a:chExt cx="8013564" cy="1289645"/>
          </a:xfrm>
        </p:grpSpPr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FFD1C14C-02BB-42E2-9E5C-87CEE052EAA2}"/>
                </a:ext>
              </a:extLst>
            </p:cNvPr>
            <p:cNvGrpSpPr/>
            <p:nvPr/>
          </p:nvGrpSpPr>
          <p:grpSpPr>
            <a:xfrm>
              <a:off x="3023681" y="3194891"/>
              <a:ext cx="8013564" cy="1289645"/>
              <a:chOff x="4622463" y="-474728"/>
              <a:chExt cx="8013564" cy="1289645"/>
            </a:xfrm>
          </p:grpSpPr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97312D0D-406F-496B-99CC-A169098F4673}"/>
                  </a:ext>
                </a:extLst>
              </p:cNvPr>
              <p:cNvSpPr/>
              <p:nvPr/>
            </p:nvSpPr>
            <p:spPr>
              <a:xfrm>
                <a:off x="4622463" y="-474728"/>
                <a:ext cx="8013564" cy="128964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6000FE5E-065D-4C1C-91FA-328A002AEF28}"/>
                  </a:ext>
                </a:extLst>
              </p:cNvPr>
              <p:cNvSpPr txBox="1"/>
              <p:nvPr/>
            </p:nvSpPr>
            <p:spPr>
              <a:xfrm>
                <a:off x="4892828" y="-1503"/>
                <a:ext cx="505268" cy="307777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ko-KR" altLang="en-US" sz="14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특징</a:t>
                </a: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3DE999BF-0E50-4B5D-A028-2728F35DE0D8}"/>
                  </a:ext>
                </a:extLst>
              </p:cNvPr>
              <p:cNvSpPr txBox="1"/>
              <p:nvPr/>
            </p:nvSpPr>
            <p:spPr>
              <a:xfrm>
                <a:off x="5842553" y="-360541"/>
                <a:ext cx="3195105" cy="276999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r>
                  <a:rPr lang="ko-KR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최대 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16</a:t>
                </a:r>
                <a:r>
                  <a:rPr lang="ko-KR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가지 언어를 지원하여 글로벌 시장에 대응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A68F952-5882-4064-A4BA-149CF5BA31D0}"/>
                  </a:ext>
                </a:extLst>
              </p:cNvPr>
              <p:cNvSpPr txBox="1"/>
              <p:nvPr/>
            </p:nvSpPr>
            <p:spPr>
              <a:xfrm>
                <a:off x="5842554" y="20086"/>
                <a:ext cx="6148262" cy="276999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ko-KR" altLang="en-US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수백 가지 </a:t>
                </a:r>
                <a:r>
                  <a:rPr lang="ko-KR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양의 </a:t>
                </a:r>
                <a:r>
                  <a:rPr lang="ko-KR" altLang="en-US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몬스터와 다수의 컨텐츠가 </a:t>
                </a:r>
                <a:r>
                  <a:rPr lang="ko-KR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포함되어 있어서 무수히 많은 전략이 요구되는 게임성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594C0386-FAFC-4B4C-AD16-2E684447ADD1}"/>
                  </a:ext>
                </a:extLst>
              </p:cNvPr>
              <p:cNvSpPr txBox="1"/>
              <p:nvPr/>
            </p:nvSpPr>
            <p:spPr>
              <a:xfrm>
                <a:off x="5842552" y="400713"/>
                <a:ext cx="5969904" cy="276999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r>
                  <a:rPr lang="en-US" altLang="ko-KR" sz="12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1</a:t>
                </a:r>
                <a:r>
                  <a:rPr lang="ko-KR" altLang="en-US" sz="12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성 몬스터도 </a:t>
                </a:r>
                <a:r>
                  <a:rPr lang="en-US" altLang="ko-KR" sz="12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6</a:t>
                </a:r>
                <a:r>
                  <a:rPr lang="ko-KR" altLang="en-US" sz="12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성까지 성장할 수 있는 육성 체계로</a:t>
                </a:r>
                <a:r>
                  <a:rPr lang="en-US" altLang="ko-KR" sz="12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, </a:t>
                </a:r>
                <a:r>
                  <a:rPr lang="ko-KR" altLang="en-US" sz="12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일반적인 뽑기형 합성시스템 게임과 차별화 </a:t>
                </a:r>
              </a:p>
            </p:txBody>
          </p:sp>
        </p:grp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EB7AA945-8029-45C6-9B24-4AEEABE834B7}"/>
                </a:ext>
              </a:extLst>
            </p:cNvPr>
            <p:cNvCxnSpPr>
              <a:cxnSpLocks/>
            </p:cNvCxnSpPr>
            <p:nvPr/>
          </p:nvCxnSpPr>
          <p:spPr>
            <a:xfrm>
              <a:off x="4017855" y="3358565"/>
              <a:ext cx="0" cy="939278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26" name="Picture 2" descr="âSummoners Warâ becomes highest-grossing Korean mobile game">
            <a:extLst>
              <a:ext uri="{FF2B5EF4-FFF2-40B4-BE49-F238E27FC236}">
                <a16:creationId xmlns:a16="http://schemas.microsoft.com/office/drawing/2014/main" id="{FCB08EB9-05C6-4724-8C7F-FB243E5069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143" y="1890576"/>
            <a:ext cx="1399924" cy="1399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26D685CA-46B0-43B5-9F45-2D560402C2CD}"/>
              </a:ext>
            </a:extLst>
          </p:cNvPr>
          <p:cNvSpPr txBox="1"/>
          <p:nvPr/>
        </p:nvSpPr>
        <p:spPr>
          <a:xfrm>
            <a:off x="179512" y="332656"/>
            <a:ext cx="3744416" cy="477054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r>
              <a:rPr lang="ko-KR" altLang="en-US" sz="2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게임 소개</a:t>
            </a:r>
            <a:endParaRPr lang="en-US" altLang="ko-KR" sz="25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0AD2FB7B-5272-4586-BBB3-FD49C659B953}"/>
              </a:ext>
            </a:extLst>
          </p:cNvPr>
          <p:cNvSpPr/>
          <p:nvPr/>
        </p:nvSpPr>
        <p:spPr>
          <a:xfrm flipH="1">
            <a:off x="138600" y="332655"/>
            <a:ext cx="45719" cy="47705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6F934AA-B8FF-490A-8CF3-E3F506457A15}"/>
              </a:ext>
            </a:extLst>
          </p:cNvPr>
          <p:cNvSpPr txBox="1"/>
          <p:nvPr/>
        </p:nvSpPr>
        <p:spPr>
          <a:xfrm flipH="1">
            <a:off x="3034341" y="1738611"/>
            <a:ext cx="1288092" cy="307777"/>
          </a:xfrm>
          <a:prstGeom prst="rect">
            <a:avLst/>
          </a:prstGeom>
          <a:noFill/>
          <a:ln>
            <a:noFill/>
            <a:prstDash val="sysDot"/>
          </a:ln>
        </p:spPr>
        <p:txBody>
          <a:bodyPr wrap="square" rtlCol="0">
            <a:spAutoFit/>
          </a:bodyPr>
          <a:lstStyle/>
          <a:p>
            <a:r>
              <a: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게임 소개</a:t>
            </a: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B427EE9-689E-4949-AD47-612246ECDBA5}"/>
              </a:ext>
            </a:extLst>
          </p:cNvPr>
          <p:cNvSpPr txBox="1"/>
          <p:nvPr/>
        </p:nvSpPr>
        <p:spPr>
          <a:xfrm>
            <a:off x="3034341" y="2071477"/>
            <a:ext cx="1308628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개발사 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Com2uS</a:t>
            </a:r>
            <a:endParaRPr lang="ko-KR" altLang="en-US" sz="120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4858334-4E96-4DD9-B133-3624E8966444}"/>
              </a:ext>
            </a:extLst>
          </p:cNvPr>
          <p:cNvSpPr txBox="1"/>
          <p:nvPr/>
        </p:nvSpPr>
        <p:spPr>
          <a:xfrm>
            <a:off x="3044609" y="2401392"/>
            <a:ext cx="3688830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출시일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[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한국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 2014.04.17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  [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글로벌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 2014.06.12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2C4934C-3F1A-4F00-B5F2-DAB86844DFCF}"/>
              </a:ext>
            </a:extLst>
          </p:cNvPr>
          <p:cNvSpPr txBox="1"/>
          <p:nvPr/>
        </p:nvSpPr>
        <p:spPr>
          <a:xfrm>
            <a:off x="3044609" y="2731377"/>
            <a:ext cx="3852337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타겟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[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메인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 10~40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남성층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/   [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확장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 20~40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 여성층</a:t>
            </a:r>
          </a:p>
        </p:txBody>
      </p:sp>
      <p:sp>
        <p:nvSpPr>
          <p:cNvPr id="48" name="이등변 삼각형 47">
            <a:extLst>
              <a:ext uri="{FF2B5EF4-FFF2-40B4-BE49-F238E27FC236}">
                <a16:creationId xmlns:a16="http://schemas.microsoft.com/office/drawing/2014/main" id="{02E4F2C2-FC0F-42B8-96D0-55D4E4263A14}"/>
              </a:ext>
            </a:extLst>
          </p:cNvPr>
          <p:cNvSpPr/>
          <p:nvPr/>
        </p:nvSpPr>
        <p:spPr>
          <a:xfrm rot="5400000">
            <a:off x="2916466" y="1837465"/>
            <a:ext cx="126606" cy="109143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1105749-F5A8-4B9B-BB38-907482E51E03}"/>
              </a:ext>
            </a:extLst>
          </p:cNvPr>
          <p:cNvSpPr txBox="1"/>
          <p:nvPr/>
        </p:nvSpPr>
        <p:spPr>
          <a:xfrm>
            <a:off x="7551295" y="2474375"/>
            <a:ext cx="2808782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다운로드 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 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9000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만 이상 </a:t>
            </a:r>
            <a:r>
              <a:rPr lang="en-US" altLang="ko-KR" sz="1100" dirty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(2018.03 </a:t>
            </a:r>
            <a:r>
              <a:rPr lang="ko-KR" altLang="en-US" sz="1100" dirty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기준</a:t>
            </a:r>
            <a:r>
              <a:rPr lang="en-US" altLang="ko-KR" sz="1100" dirty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sz="1200" dirty="0">
              <a:solidFill>
                <a:schemeClr val="bg1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10EE8A1-36F0-4304-AC65-980DF42599FC}"/>
              </a:ext>
            </a:extLst>
          </p:cNvPr>
          <p:cNvSpPr txBox="1"/>
          <p:nvPr/>
        </p:nvSpPr>
        <p:spPr>
          <a:xfrm>
            <a:off x="7551295" y="2146779"/>
            <a:ext cx="2882520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글로벌 누적 매출 </a:t>
            </a:r>
            <a:r>
              <a:rPr lang="en-US" altLang="ko-KR" sz="120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1</a:t>
            </a:r>
            <a:r>
              <a:rPr lang="ko-KR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조원 </a:t>
            </a:r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(2017.03.28 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기준</a:t>
            </a:r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sz="1200">
              <a:solidFill>
                <a:schemeClr val="bg1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2B3C8C2-797D-43C2-8365-CBE0CFBD3B9B}"/>
              </a:ext>
            </a:extLst>
          </p:cNvPr>
          <p:cNvSpPr txBox="1"/>
          <p:nvPr/>
        </p:nvSpPr>
        <p:spPr>
          <a:xfrm flipH="1">
            <a:off x="7541027" y="1739399"/>
            <a:ext cx="1288092" cy="307777"/>
          </a:xfrm>
          <a:prstGeom prst="rect">
            <a:avLst/>
          </a:prstGeom>
          <a:noFill/>
          <a:ln>
            <a:noFill/>
            <a:prstDash val="sysDot"/>
          </a:ln>
        </p:spPr>
        <p:txBody>
          <a:bodyPr wrap="square" rtlCol="0">
            <a:spAutoFit/>
          </a:bodyPr>
          <a:lstStyle/>
          <a:p>
            <a:r>
              <a: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달성 기록</a:t>
            </a: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0" name="이등변 삼각형 49">
            <a:extLst>
              <a:ext uri="{FF2B5EF4-FFF2-40B4-BE49-F238E27FC236}">
                <a16:creationId xmlns:a16="http://schemas.microsoft.com/office/drawing/2014/main" id="{3EB5DC97-81D4-4751-B7A1-BB9FB7DEA8EE}"/>
              </a:ext>
            </a:extLst>
          </p:cNvPr>
          <p:cNvSpPr/>
          <p:nvPr/>
        </p:nvSpPr>
        <p:spPr>
          <a:xfrm rot="5400000">
            <a:off x="7423152" y="1838253"/>
            <a:ext cx="126606" cy="109143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8FD6375-916B-4E53-992D-7FBA0F6CCE19}"/>
              </a:ext>
            </a:extLst>
          </p:cNvPr>
          <p:cNvSpPr txBox="1"/>
          <p:nvPr/>
        </p:nvSpPr>
        <p:spPr>
          <a:xfrm flipH="1">
            <a:off x="653815" y="1159798"/>
            <a:ext cx="4803373" cy="369332"/>
          </a:xfrm>
          <a:prstGeom prst="rect">
            <a:avLst/>
          </a:prstGeom>
          <a:noFill/>
          <a:ln>
            <a:noFill/>
            <a:prstDash val="sysDot"/>
          </a:ln>
        </p:spPr>
        <p:txBody>
          <a:bodyPr wrap="square" rtlCol="0">
            <a:spAutoFit/>
          </a:bodyPr>
          <a:lstStyle/>
          <a:p>
            <a:r>
              <a:rPr lang="ko-KR" altLang="en-US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서머너즈 워 </a:t>
            </a:r>
            <a:r>
              <a:rPr lang="en-US" altLang="ko-KR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천공의 아레나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2" name="이등변 삼각형 51">
            <a:extLst>
              <a:ext uri="{FF2B5EF4-FFF2-40B4-BE49-F238E27FC236}">
                <a16:creationId xmlns:a16="http://schemas.microsoft.com/office/drawing/2014/main" id="{6E0A3591-E406-4A25-B611-E038D284329F}"/>
              </a:ext>
            </a:extLst>
          </p:cNvPr>
          <p:cNvSpPr/>
          <p:nvPr/>
        </p:nvSpPr>
        <p:spPr>
          <a:xfrm rot="5400000">
            <a:off x="479715" y="1259055"/>
            <a:ext cx="186996" cy="161203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66A9B45-35E3-46CC-9C3D-756169B3D269}"/>
              </a:ext>
            </a:extLst>
          </p:cNvPr>
          <p:cNvSpPr txBox="1"/>
          <p:nvPr/>
        </p:nvSpPr>
        <p:spPr>
          <a:xfrm>
            <a:off x="3204727" y="6196527"/>
            <a:ext cx="359585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출시 후 한국 구글스토어 매출 순위 </a:t>
            </a:r>
            <a:r>
              <a:rPr lang="en-US" altLang="ko-KR" sz="100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00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매달 </a:t>
            </a:r>
            <a:r>
              <a:rPr lang="en-US" altLang="ko-KR" sz="100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r>
              <a:rPr lang="ko-KR" altLang="en-US" sz="100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 기준</a:t>
            </a:r>
            <a:r>
              <a:rPr lang="en-US" altLang="ko-KR" sz="100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 / </a:t>
            </a:r>
            <a:r>
              <a:rPr lang="ko-KR" altLang="en-US" sz="100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게볼루션 제공</a:t>
            </a:r>
            <a:endParaRPr lang="ko-KR" altLang="en-US" sz="1000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aphicFrame>
        <p:nvGraphicFramePr>
          <p:cNvPr id="54" name="차트 53">
            <a:extLst>
              <a:ext uri="{FF2B5EF4-FFF2-40B4-BE49-F238E27FC236}">
                <a16:creationId xmlns:a16="http://schemas.microsoft.com/office/drawing/2014/main" id="{BF6876CD-4A09-49F5-878E-D74EE24A0841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2925197" y="4784082"/>
          <a:ext cx="4154916" cy="14051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7" name="TextBox 56">
            <a:extLst>
              <a:ext uri="{FF2B5EF4-FFF2-40B4-BE49-F238E27FC236}">
                <a16:creationId xmlns:a16="http://schemas.microsoft.com/office/drawing/2014/main" id="{152CD7F8-D367-42B1-863F-FD72BB610E50}"/>
              </a:ext>
            </a:extLst>
          </p:cNvPr>
          <p:cNvSpPr txBox="1"/>
          <p:nvPr/>
        </p:nvSpPr>
        <p:spPr>
          <a:xfrm>
            <a:off x="7219419" y="5585622"/>
            <a:ext cx="3643946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서머너즈워 게임 포함 </a:t>
            </a:r>
            <a:r>
              <a:rPr lang="ko-KR" altLang="en-US" sz="12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글로벌 매출 비중 </a:t>
            </a:r>
            <a:r>
              <a:rPr lang="en-US" altLang="ko-KR" sz="12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80%</a:t>
            </a:r>
            <a:r>
              <a:rPr lang="ko-KR" altLang="en-US" sz="12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이상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기록</a:t>
            </a:r>
            <a:endParaRPr lang="en-US" altLang="ko-KR" sz="120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특히 북미 지역이 가장 높은 매출 비중을 차지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C844C417-BFCB-4B88-9572-726AAEF790CD}"/>
              </a:ext>
            </a:extLst>
          </p:cNvPr>
          <p:cNvSpPr txBox="1"/>
          <p:nvPr/>
        </p:nvSpPr>
        <p:spPr>
          <a:xfrm>
            <a:off x="7219419" y="5017580"/>
            <a:ext cx="3049233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출시 후 매달 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일을 기준으로 순위 분석한 결과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</a:p>
          <a:p>
            <a:r>
              <a:rPr lang="ko-KR" altLang="en-US" sz="12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전체적으로 </a:t>
            </a:r>
            <a:r>
              <a:rPr lang="en-US" altLang="ko-KR" sz="12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</a:t>
            </a:r>
            <a:r>
              <a:rPr lang="ko-KR" altLang="en-US" sz="12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위권 내에서 보합세</a:t>
            </a:r>
            <a:endParaRPr lang="en-US" altLang="ko-KR" sz="1200" b="1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D07B0A12-9EE9-4466-9AC1-B6DFA82F07AB}"/>
              </a:ext>
            </a:extLst>
          </p:cNvPr>
          <p:cNvCxnSpPr/>
          <p:nvPr/>
        </p:nvCxnSpPr>
        <p:spPr>
          <a:xfrm>
            <a:off x="2624901" y="1738611"/>
            <a:ext cx="0" cy="463856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0134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TextBox 185">
            <a:extLst>
              <a:ext uri="{FF2B5EF4-FFF2-40B4-BE49-F238E27FC236}">
                <a16:creationId xmlns:a16="http://schemas.microsoft.com/office/drawing/2014/main" id="{B9F01C01-89ED-4DE1-B454-F7E56BB06DF6}"/>
              </a:ext>
            </a:extLst>
          </p:cNvPr>
          <p:cNvSpPr txBox="1"/>
          <p:nvPr/>
        </p:nvSpPr>
        <p:spPr>
          <a:xfrm flipH="1">
            <a:off x="7513786" y="1859054"/>
            <a:ext cx="4343717" cy="276999"/>
          </a:xfrm>
          <a:prstGeom prst="rect">
            <a:avLst/>
          </a:prstGeom>
          <a:noFill/>
          <a:ln>
            <a:noFill/>
            <a:prstDash val="sysDot"/>
          </a:ln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오직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길드 포인트로 소환 가능한 </a:t>
            </a:r>
            <a:r>
              <a:rPr lang="en-US" altLang="ko-KR" sz="1200" b="1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</a:t>
            </a:r>
            <a:r>
              <a:rPr lang="ko-KR" altLang="en-US" sz="1200" b="1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이프리트</a:t>
            </a:r>
            <a:r>
              <a:rPr lang="en-US" altLang="ko-KR" sz="1200" b="1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200" b="1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물</a:t>
            </a:r>
            <a:r>
              <a:rPr lang="en-US" altLang="ko-KR" sz="1200" b="1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1200" b="1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불</a:t>
            </a:r>
            <a:r>
              <a:rPr lang="en-US" altLang="ko-KR" sz="1200" b="1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1200" b="1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바람</a:t>
            </a:r>
            <a:r>
              <a:rPr lang="en-US" altLang="ko-KR" sz="1200" b="1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)’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획득 목표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97B93903-2866-4C77-92E0-5CCF18501264}"/>
              </a:ext>
            </a:extLst>
          </p:cNvPr>
          <p:cNvSpPr txBox="1"/>
          <p:nvPr/>
        </p:nvSpPr>
        <p:spPr>
          <a:xfrm flipH="1">
            <a:off x="7513786" y="4827538"/>
            <a:ext cx="3471313" cy="461665"/>
          </a:xfrm>
          <a:prstGeom prst="rect">
            <a:avLst/>
          </a:prstGeom>
          <a:noFill/>
          <a:ln>
            <a:noFill/>
            <a:prstDash val="sysDot"/>
          </a:ln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길드 컨텐츠에서 적용되는 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능력치 깃발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레벨을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최대로 올리는 것이 목표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41CED3A5-96E7-42F8-91E9-09E119A2E4B9}"/>
              </a:ext>
            </a:extLst>
          </p:cNvPr>
          <p:cNvCxnSpPr/>
          <p:nvPr/>
        </p:nvCxnSpPr>
        <p:spPr>
          <a:xfrm>
            <a:off x="6094932" y="1619854"/>
            <a:ext cx="0" cy="463856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AF391B48-EBB3-4076-944D-93C8D8E63CA4}"/>
              </a:ext>
            </a:extLst>
          </p:cNvPr>
          <p:cNvSpPr txBox="1"/>
          <p:nvPr/>
        </p:nvSpPr>
        <p:spPr>
          <a:xfrm>
            <a:off x="6401576" y="1859054"/>
            <a:ext cx="9861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길드전</a:t>
            </a:r>
            <a:endParaRPr lang="en-US" altLang="ko-KR" sz="1400" b="1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4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이프리트</a:t>
            </a:r>
            <a:r>
              <a:rPr lang="en-US" altLang="ko-KR" sz="14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A9E1275-5687-4793-A495-981C7321ABC9}"/>
              </a:ext>
            </a:extLst>
          </p:cNvPr>
          <p:cNvSpPr/>
          <p:nvPr/>
        </p:nvSpPr>
        <p:spPr>
          <a:xfrm>
            <a:off x="7513786" y="5359917"/>
            <a:ext cx="368402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모든 깃발을 최대로로 올리기 위해서 </a:t>
            </a:r>
            <a:r>
              <a:rPr lang="en-US" altLang="ko-KR" sz="1200" b="1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90,320</a:t>
            </a:r>
            <a:r>
              <a:rPr lang="ko-KR" altLang="en-US" sz="1200" b="1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포인트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소모 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81644E4-6425-456C-B864-D9DC98CA06D8}"/>
              </a:ext>
            </a:extLst>
          </p:cNvPr>
          <p:cNvGrpSpPr/>
          <p:nvPr/>
        </p:nvGrpSpPr>
        <p:grpSpPr>
          <a:xfrm>
            <a:off x="7387743" y="2481634"/>
            <a:ext cx="3969886" cy="2010499"/>
            <a:chOff x="7224841" y="2587128"/>
            <a:chExt cx="3969886" cy="2010499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3725ABAF-E637-4BED-8060-EFB35B82112A}"/>
                </a:ext>
              </a:extLst>
            </p:cNvPr>
            <p:cNvSpPr txBox="1"/>
            <p:nvPr/>
          </p:nvSpPr>
          <p:spPr>
            <a:xfrm flipH="1">
              <a:off x="7455177" y="3018769"/>
              <a:ext cx="3243598" cy="1477328"/>
            </a:xfrm>
            <a:prstGeom prst="rect">
              <a:avLst/>
            </a:prstGeom>
            <a:noFill/>
            <a:ln>
              <a:noFill/>
              <a:prstDash val="sysDot"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한마리를 소환하기 위해서 총 </a:t>
              </a:r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4,500</a:t>
              </a:r>
              <a:r>
                <a:rPr lang="ko-KR" alt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포인트필요</a:t>
              </a:r>
              <a:endPara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일주일에 </a:t>
              </a:r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900</a:t>
              </a:r>
              <a:r>
                <a:rPr lang="ko-KR" alt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포인트 사용 제한</a:t>
              </a:r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.</a:t>
              </a:r>
            </a:p>
            <a:p>
              <a:r>
                <a:rPr lang="ko-KR" alt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즉</a:t>
              </a:r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</a:t>
              </a:r>
              <a:r>
                <a:rPr lang="ko-KR" alt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한 마리에 </a:t>
              </a:r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5</a:t>
              </a:r>
              <a:r>
                <a:rPr lang="ko-KR" alt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주 소요</a:t>
              </a:r>
              <a:endPara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5</a:t>
              </a:r>
              <a:r>
                <a:rPr lang="ko-KR" alt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회 소환 시 속성 선택이 가능 </a:t>
              </a:r>
              <a:endPara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en-US" altLang="ko-KR" sz="14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</a:t>
              </a:r>
              <a:r>
                <a:rPr lang="ko-KR" altLang="en-US" sz="14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가지의 속성을 모두 획득하기 위해선 </a:t>
              </a:r>
              <a:endParaRPr lang="en-US" altLang="ko-KR" sz="14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400" b="1">
                  <a:solidFill>
                    <a:srgbClr val="C0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최소 </a:t>
              </a:r>
              <a:r>
                <a:rPr lang="en-US" altLang="ko-KR" sz="1400" b="1">
                  <a:solidFill>
                    <a:srgbClr val="C0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15</a:t>
              </a:r>
              <a:r>
                <a:rPr lang="ko-KR" altLang="en-US" sz="1400" b="1">
                  <a:solidFill>
                    <a:srgbClr val="C0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주</a:t>
              </a:r>
              <a:r>
                <a:rPr lang="en-US" altLang="ko-KR" sz="1400" b="1">
                  <a:solidFill>
                    <a:srgbClr val="C0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~</a:t>
              </a:r>
              <a:r>
                <a:rPr lang="ko-KR" altLang="en-US" sz="1400" b="1">
                  <a:solidFill>
                    <a:srgbClr val="C0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최대 </a:t>
              </a:r>
              <a:r>
                <a:rPr lang="en-US" altLang="ko-KR" sz="1400" b="1">
                  <a:solidFill>
                    <a:srgbClr val="C0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25</a:t>
              </a:r>
              <a:r>
                <a:rPr lang="ko-KR" altLang="en-US" sz="1400" b="1">
                  <a:solidFill>
                    <a:srgbClr val="C0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주 이상 소요</a:t>
              </a:r>
              <a:r>
                <a:rPr lang="ko-KR" altLang="en-US" sz="14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endParaRPr lang="en-US" altLang="ko-KR" sz="1400" b="1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4A9EDD2F-7280-4F52-B615-BF2343AFBCE2}"/>
                </a:ext>
              </a:extLst>
            </p:cNvPr>
            <p:cNvSpPr/>
            <p:nvPr/>
          </p:nvSpPr>
          <p:spPr>
            <a:xfrm>
              <a:off x="7365218" y="2739247"/>
              <a:ext cx="2212507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2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이프리트 소환 포인트 계산</a:t>
              </a:r>
              <a:r>
                <a:rPr lang="en-US" altLang="ko-KR" sz="12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..</a:t>
              </a:r>
              <a:endPara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8" name="사각형: 둥근 모서리 57">
              <a:extLst>
                <a:ext uri="{FF2B5EF4-FFF2-40B4-BE49-F238E27FC236}">
                  <a16:creationId xmlns:a16="http://schemas.microsoft.com/office/drawing/2014/main" id="{C9F2F264-5DA9-4FC1-BFE0-F0F7D099940B}"/>
                </a:ext>
              </a:extLst>
            </p:cNvPr>
            <p:cNvSpPr/>
            <p:nvPr/>
          </p:nvSpPr>
          <p:spPr>
            <a:xfrm>
              <a:off x="7224841" y="2587128"/>
              <a:ext cx="3969886" cy="2010499"/>
            </a:xfrm>
            <a:prstGeom prst="round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E81F18F4-A0C4-4A4C-B14D-4A0A246728F8}"/>
              </a:ext>
            </a:extLst>
          </p:cNvPr>
          <p:cNvSpPr txBox="1"/>
          <p:nvPr/>
        </p:nvSpPr>
        <p:spPr>
          <a:xfrm>
            <a:off x="6401576" y="4827538"/>
            <a:ext cx="6655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길드전</a:t>
            </a:r>
            <a:endParaRPr lang="en-US" altLang="ko-KR" sz="1400" b="1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4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깃발</a:t>
            </a:r>
            <a:r>
              <a:rPr lang="en-US" altLang="ko-KR" sz="14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55E1DC9A-19F5-49B4-AC56-0CE24AB1AD76}"/>
              </a:ext>
            </a:extLst>
          </p:cNvPr>
          <p:cNvGrpSpPr/>
          <p:nvPr/>
        </p:nvGrpSpPr>
        <p:grpSpPr>
          <a:xfrm>
            <a:off x="759809" y="2166831"/>
            <a:ext cx="3810060" cy="1128125"/>
            <a:chOff x="759809" y="2293834"/>
            <a:chExt cx="3810060" cy="1128125"/>
          </a:xfrm>
        </p:grpSpPr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E7B99A22-C7FD-4D0E-8724-A7F903F2CA17}"/>
                </a:ext>
              </a:extLst>
            </p:cNvPr>
            <p:cNvSpPr txBox="1"/>
            <p:nvPr/>
          </p:nvSpPr>
          <p:spPr>
            <a:xfrm flipH="1">
              <a:off x="759809" y="2774991"/>
              <a:ext cx="1039730" cy="276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아레나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B5064EBA-B5F2-4E9B-8152-116BF8B4183B}"/>
                </a:ext>
              </a:extLst>
            </p:cNvPr>
            <p:cNvSpPr txBox="1"/>
            <p:nvPr/>
          </p:nvSpPr>
          <p:spPr>
            <a:xfrm flipH="1">
              <a:off x="2183768" y="2386168"/>
              <a:ext cx="1039729" cy="276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아레나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02FE15C4-FC11-4C22-9ADF-83FE9BE27816}"/>
                </a:ext>
              </a:extLst>
            </p:cNvPr>
            <p:cNvSpPr txBox="1"/>
            <p:nvPr/>
          </p:nvSpPr>
          <p:spPr>
            <a:xfrm flipH="1">
              <a:off x="2183767" y="3144960"/>
              <a:ext cx="1039729" cy="276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월드 아레나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948643C8-E9D4-4237-B476-9454CB43E6BC}"/>
                </a:ext>
              </a:extLst>
            </p:cNvPr>
            <p:cNvSpPr txBox="1"/>
            <p:nvPr/>
          </p:nvSpPr>
          <p:spPr>
            <a:xfrm flipH="1">
              <a:off x="3530140" y="2293834"/>
              <a:ext cx="1039729" cy="461665"/>
            </a:xfrm>
            <a:prstGeom prst="rect">
              <a:avLst/>
            </a:prstGeom>
            <a:noFill/>
            <a:ln w="9525">
              <a:solidFill>
                <a:schemeClr val="bg1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명예 건물 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레벨 진화</a:t>
              </a:r>
            </a:p>
          </p:txBody>
        </p:sp>
        <p:cxnSp>
          <p:nvCxnSpPr>
            <p:cNvPr id="79" name="연결선: 꺾임 78">
              <a:extLst>
                <a:ext uri="{FF2B5EF4-FFF2-40B4-BE49-F238E27FC236}">
                  <a16:creationId xmlns:a16="http://schemas.microsoft.com/office/drawing/2014/main" id="{1F753B4E-AC34-4E80-B252-FAE1F646CB3B}"/>
                </a:ext>
              </a:extLst>
            </p:cNvPr>
            <p:cNvCxnSpPr>
              <a:cxnSpLocks/>
              <a:stCxn id="74" idx="1"/>
              <a:endCxn id="75" idx="3"/>
            </p:cNvCxnSpPr>
            <p:nvPr/>
          </p:nvCxnSpPr>
          <p:spPr>
            <a:xfrm flipV="1">
              <a:off x="1799539" y="2524668"/>
              <a:ext cx="384229" cy="388823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연결선: 꺾임 79">
              <a:extLst>
                <a:ext uri="{FF2B5EF4-FFF2-40B4-BE49-F238E27FC236}">
                  <a16:creationId xmlns:a16="http://schemas.microsoft.com/office/drawing/2014/main" id="{60790739-FBB4-41FB-A4ED-8821F7C7CEBB}"/>
                </a:ext>
              </a:extLst>
            </p:cNvPr>
            <p:cNvCxnSpPr>
              <a:cxnSpLocks/>
              <a:stCxn id="74" idx="1"/>
              <a:endCxn id="76" idx="3"/>
            </p:cNvCxnSpPr>
            <p:nvPr/>
          </p:nvCxnSpPr>
          <p:spPr>
            <a:xfrm>
              <a:off x="1799539" y="2913491"/>
              <a:ext cx="384228" cy="369969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직선 화살표 연결선 80">
              <a:extLst>
                <a:ext uri="{FF2B5EF4-FFF2-40B4-BE49-F238E27FC236}">
                  <a16:creationId xmlns:a16="http://schemas.microsoft.com/office/drawing/2014/main" id="{CAB3E985-4A85-40AC-BEAD-319B7A8CA649}"/>
                </a:ext>
              </a:extLst>
            </p:cNvPr>
            <p:cNvCxnSpPr>
              <a:cxnSpLocks/>
              <a:stCxn id="75" idx="1"/>
              <a:endCxn id="77" idx="3"/>
            </p:cNvCxnSpPr>
            <p:nvPr/>
          </p:nvCxnSpPr>
          <p:spPr>
            <a:xfrm flipV="1">
              <a:off x="3223497" y="2524667"/>
              <a:ext cx="306643" cy="1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FBC4DA4-3B6A-4A46-82F3-C6AE6E828806}"/>
              </a:ext>
            </a:extLst>
          </p:cNvPr>
          <p:cNvGrpSpPr/>
          <p:nvPr/>
        </p:nvGrpSpPr>
        <p:grpSpPr>
          <a:xfrm>
            <a:off x="759810" y="3721715"/>
            <a:ext cx="4667898" cy="1958554"/>
            <a:chOff x="759810" y="4145650"/>
            <a:chExt cx="4667898" cy="1958554"/>
          </a:xfrm>
        </p:grpSpPr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3ECDA9D5-EFED-4DF5-9426-7079D7685E5F}"/>
                </a:ext>
              </a:extLst>
            </p:cNvPr>
            <p:cNvSpPr txBox="1"/>
            <p:nvPr/>
          </p:nvSpPr>
          <p:spPr>
            <a:xfrm flipH="1">
              <a:off x="759810" y="5106743"/>
              <a:ext cx="1039729" cy="276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길드전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A708D16B-8D0A-48A6-845B-5A9809F5B79F}"/>
                </a:ext>
              </a:extLst>
            </p:cNvPr>
            <p:cNvSpPr txBox="1"/>
            <p:nvPr/>
          </p:nvSpPr>
          <p:spPr>
            <a:xfrm flipH="1">
              <a:off x="2183766" y="4448394"/>
              <a:ext cx="1039729" cy="276999"/>
            </a:xfrm>
            <a:prstGeom prst="rect">
              <a:avLst/>
            </a:prstGeom>
            <a:solidFill>
              <a:srgbClr val="FFD9D9"/>
            </a:solidFill>
            <a:ln w="1905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길드전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1F4670A1-55C9-4522-AD9F-6839E3AABF24}"/>
                </a:ext>
              </a:extLst>
            </p:cNvPr>
            <p:cNvSpPr txBox="1"/>
            <p:nvPr/>
          </p:nvSpPr>
          <p:spPr>
            <a:xfrm flipH="1">
              <a:off x="2183766" y="5106743"/>
              <a:ext cx="1039729" cy="276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점령전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88901215-35B2-4AC1-9F27-BB4FEBEC1100}"/>
                </a:ext>
              </a:extLst>
            </p:cNvPr>
            <p:cNvSpPr txBox="1"/>
            <p:nvPr/>
          </p:nvSpPr>
          <p:spPr>
            <a:xfrm flipH="1">
              <a:off x="2183766" y="5734873"/>
              <a:ext cx="1361239" cy="276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타르타로스의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미궁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22A37A88-F9E7-48A2-B309-B75672C10D65}"/>
                </a:ext>
              </a:extLst>
            </p:cNvPr>
            <p:cNvSpPr txBox="1"/>
            <p:nvPr/>
          </p:nvSpPr>
          <p:spPr>
            <a:xfrm flipH="1">
              <a:off x="3935472" y="4713377"/>
              <a:ext cx="1268792" cy="276999"/>
            </a:xfrm>
            <a:prstGeom prst="rect">
              <a:avLst/>
            </a:prstGeom>
            <a:solidFill>
              <a:srgbClr val="FFD9D9"/>
            </a:solidFill>
            <a:ln w="1905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깃발 레벨 진화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DACB905C-2C41-45FC-95C1-121F61D64917}"/>
                </a:ext>
              </a:extLst>
            </p:cNvPr>
            <p:cNvSpPr txBox="1"/>
            <p:nvPr/>
          </p:nvSpPr>
          <p:spPr>
            <a:xfrm flipH="1">
              <a:off x="3935473" y="4145650"/>
              <a:ext cx="1268791" cy="276999"/>
            </a:xfrm>
            <a:prstGeom prst="rect">
              <a:avLst/>
            </a:prstGeom>
            <a:solidFill>
              <a:srgbClr val="FFD9D9"/>
            </a:solidFill>
            <a:ln w="1905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이프리트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소환</a:t>
              </a:r>
            </a:p>
          </p:txBody>
        </p:sp>
        <p:cxnSp>
          <p:nvCxnSpPr>
            <p:cNvPr id="89" name="연결선: 꺾임 88">
              <a:extLst>
                <a:ext uri="{FF2B5EF4-FFF2-40B4-BE49-F238E27FC236}">
                  <a16:creationId xmlns:a16="http://schemas.microsoft.com/office/drawing/2014/main" id="{BE8548F1-EBDE-4EF2-8601-1BBD068E6EA1}"/>
                </a:ext>
              </a:extLst>
            </p:cNvPr>
            <p:cNvCxnSpPr>
              <a:cxnSpLocks/>
              <a:stCxn id="83" idx="1"/>
              <a:endCxn id="84" idx="3"/>
            </p:cNvCxnSpPr>
            <p:nvPr/>
          </p:nvCxnSpPr>
          <p:spPr>
            <a:xfrm flipV="1">
              <a:off x="1799539" y="4586894"/>
              <a:ext cx="384227" cy="658349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연결선: 꺾임 89">
              <a:extLst>
                <a:ext uri="{FF2B5EF4-FFF2-40B4-BE49-F238E27FC236}">
                  <a16:creationId xmlns:a16="http://schemas.microsoft.com/office/drawing/2014/main" id="{1B72FEBF-FD21-4DED-AD1F-5469EE524ECE}"/>
                </a:ext>
              </a:extLst>
            </p:cNvPr>
            <p:cNvCxnSpPr>
              <a:cxnSpLocks/>
              <a:stCxn id="83" idx="1"/>
              <a:endCxn id="86" idx="3"/>
            </p:cNvCxnSpPr>
            <p:nvPr/>
          </p:nvCxnSpPr>
          <p:spPr>
            <a:xfrm>
              <a:off x="1799539" y="5245243"/>
              <a:ext cx="384227" cy="628130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직선 화살표 연결선 90">
              <a:extLst>
                <a:ext uri="{FF2B5EF4-FFF2-40B4-BE49-F238E27FC236}">
                  <a16:creationId xmlns:a16="http://schemas.microsoft.com/office/drawing/2014/main" id="{376A53A3-1F6F-49D6-8ECC-880ED9DD6BAF}"/>
                </a:ext>
              </a:extLst>
            </p:cNvPr>
            <p:cNvCxnSpPr>
              <a:cxnSpLocks/>
              <a:stCxn id="83" idx="1"/>
              <a:endCxn id="85" idx="3"/>
            </p:cNvCxnSpPr>
            <p:nvPr/>
          </p:nvCxnSpPr>
          <p:spPr>
            <a:xfrm>
              <a:off x="1799539" y="5245243"/>
              <a:ext cx="384227" cy="0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연결선: 꺾임 91">
              <a:extLst>
                <a:ext uri="{FF2B5EF4-FFF2-40B4-BE49-F238E27FC236}">
                  <a16:creationId xmlns:a16="http://schemas.microsoft.com/office/drawing/2014/main" id="{F995B431-FEA0-47F4-ADA0-85145BEB8EBD}"/>
                </a:ext>
              </a:extLst>
            </p:cNvPr>
            <p:cNvCxnSpPr>
              <a:cxnSpLocks/>
              <a:stCxn id="84" idx="1"/>
              <a:endCxn id="87" idx="3"/>
            </p:cNvCxnSpPr>
            <p:nvPr/>
          </p:nvCxnSpPr>
          <p:spPr>
            <a:xfrm>
              <a:off x="3223495" y="4586894"/>
              <a:ext cx="711977" cy="264983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연결선: 꺾임 92">
              <a:extLst>
                <a:ext uri="{FF2B5EF4-FFF2-40B4-BE49-F238E27FC236}">
                  <a16:creationId xmlns:a16="http://schemas.microsoft.com/office/drawing/2014/main" id="{1E45074F-5CEF-475E-BE24-64C15E34F3EB}"/>
                </a:ext>
              </a:extLst>
            </p:cNvPr>
            <p:cNvCxnSpPr>
              <a:cxnSpLocks/>
              <a:stCxn id="84" idx="1"/>
              <a:endCxn id="88" idx="3"/>
            </p:cNvCxnSpPr>
            <p:nvPr/>
          </p:nvCxnSpPr>
          <p:spPr>
            <a:xfrm flipV="1">
              <a:off x="3223495" y="4284150"/>
              <a:ext cx="711978" cy="302744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2DD3320D-5570-4418-9BBA-C267F47E346C}"/>
                </a:ext>
              </a:extLst>
            </p:cNvPr>
            <p:cNvSpPr txBox="1"/>
            <p:nvPr/>
          </p:nvSpPr>
          <p:spPr>
            <a:xfrm flipH="1">
              <a:off x="3929232" y="5642539"/>
              <a:ext cx="1498476" cy="4616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태고의 보석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/</a:t>
              </a:r>
              <a:r>
                <a:rPr lang="ko-KR" alt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연마석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획득 가능</a:t>
              </a:r>
            </a:p>
          </p:txBody>
        </p:sp>
        <p:cxnSp>
          <p:nvCxnSpPr>
            <p:cNvPr id="95" name="직선 화살표 연결선 94">
              <a:extLst>
                <a:ext uri="{FF2B5EF4-FFF2-40B4-BE49-F238E27FC236}">
                  <a16:creationId xmlns:a16="http://schemas.microsoft.com/office/drawing/2014/main" id="{F3F5E32B-DBC6-4862-9DFA-B347003998E3}"/>
                </a:ext>
              </a:extLst>
            </p:cNvPr>
            <p:cNvCxnSpPr>
              <a:cxnSpLocks/>
              <a:stCxn id="86" idx="1"/>
              <a:endCxn id="94" idx="3"/>
            </p:cNvCxnSpPr>
            <p:nvPr/>
          </p:nvCxnSpPr>
          <p:spPr>
            <a:xfrm flipV="1">
              <a:off x="3545005" y="5873372"/>
              <a:ext cx="384227" cy="1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6" name="TextBox 95">
            <a:extLst>
              <a:ext uri="{FF2B5EF4-FFF2-40B4-BE49-F238E27FC236}">
                <a16:creationId xmlns:a16="http://schemas.microsoft.com/office/drawing/2014/main" id="{88681386-14AE-4DF3-A08D-EAC375E70625}"/>
              </a:ext>
            </a:extLst>
          </p:cNvPr>
          <p:cNvSpPr txBox="1"/>
          <p:nvPr/>
        </p:nvSpPr>
        <p:spPr>
          <a:xfrm>
            <a:off x="320068" y="1407042"/>
            <a:ext cx="31341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r>
              <a:rPr lang="ko-KR" altLang="en-US" sz="1400" b="1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차 컨텐츠는 룬의 초월 강화 및 스펙 확장</a:t>
            </a:r>
            <a:endParaRPr lang="ko-KR" altLang="en-US" sz="1400" b="1" dirty="0">
              <a:solidFill>
                <a:srgbClr val="C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23AD96D-CE99-4FA3-B80E-CBA5080F218C}"/>
              </a:ext>
            </a:extLst>
          </p:cNvPr>
          <p:cNvSpPr txBox="1"/>
          <p:nvPr/>
        </p:nvSpPr>
        <p:spPr>
          <a:xfrm>
            <a:off x="179512" y="332656"/>
            <a:ext cx="3744416" cy="477054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r>
              <a:rPr lang="ko-KR" altLang="en-US" sz="25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컨텐츠 진행 구조</a:t>
            </a:r>
            <a:endParaRPr lang="en-US" altLang="ko-KR" sz="25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7E15E7D3-2804-4B65-B909-92353071899F}"/>
              </a:ext>
            </a:extLst>
          </p:cNvPr>
          <p:cNvSpPr/>
          <p:nvPr/>
        </p:nvSpPr>
        <p:spPr>
          <a:xfrm flipH="1">
            <a:off x="138600" y="332655"/>
            <a:ext cx="45719" cy="47705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F157F1C5-7F72-45F6-99FC-39FF5CC5A1BB}"/>
              </a:ext>
            </a:extLst>
          </p:cNvPr>
          <p:cNvGrpSpPr/>
          <p:nvPr/>
        </p:nvGrpSpPr>
        <p:grpSpPr>
          <a:xfrm>
            <a:off x="18288" y="791452"/>
            <a:ext cx="7020790" cy="390991"/>
            <a:chOff x="701040" y="253998"/>
            <a:chExt cx="10853372" cy="579122"/>
          </a:xfrm>
          <a:solidFill>
            <a:schemeClr val="bg1">
              <a:lumMod val="50000"/>
            </a:schemeClr>
          </a:solidFill>
        </p:grpSpPr>
        <p:sp>
          <p:nvSpPr>
            <p:cNvPr id="50" name="화살표: 갈매기형 수장 49">
              <a:extLst>
                <a:ext uri="{FF2B5EF4-FFF2-40B4-BE49-F238E27FC236}">
                  <a16:creationId xmlns:a16="http://schemas.microsoft.com/office/drawing/2014/main" id="{FC312C62-E6BD-4DF4-BFDC-5D77DF38F7AF}"/>
                </a:ext>
              </a:extLst>
            </p:cNvPr>
            <p:cNvSpPr/>
            <p:nvPr/>
          </p:nvSpPr>
          <p:spPr>
            <a:xfrm>
              <a:off x="2918412" y="254000"/>
              <a:ext cx="2326640" cy="579119"/>
            </a:xfrm>
            <a:prstGeom prst="chevr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51" name="화살표: 오각형 50">
              <a:extLst>
                <a:ext uri="{FF2B5EF4-FFF2-40B4-BE49-F238E27FC236}">
                  <a16:creationId xmlns:a16="http://schemas.microsoft.com/office/drawing/2014/main" id="{F4F91A9E-F839-4783-A07E-D161E95581FB}"/>
                </a:ext>
              </a:extLst>
            </p:cNvPr>
            <p:cNvSpPr/>
            <p:nvPr/>
          </p:nvSpPr>
          <p:spPr>
            <a:xfrm>
              <a:off x="701040" y="254001"/>
              <a:ext cx="2440892" cy="579119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52" name="화살표: 갈매기형 수장 51">
              <a:extLst>
                <a:ext uri="{FF2B5EF4-FFF2-40B4-BE49-F238E27FC236}">
                  <a16:creationId xmlns:a16="http://schemas.microsoft.com/office/drawing/2014/main" id="{B1D12FA6-2249-4674-8A2E-4F7E2EBB483C}"/>
                </a:ext>
              </a:extLst>
            </p:cNvPr>
            <p:cNvSpPr/>
            <p:nvPr/>
          </p:nvSpPr>
          <p:spPr>
            <a:xfrm>
              <a:off x="5021532" y="254000"/>
              <a:ext cx="2326640" cy="579119"/>
            </a:xfrm>
            <a:prstGeom prst="chevr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54" name="화살표: 갈매기형 수장 53">
              <a:extLst>
                <a:ext uri="{FF2B5EF4-FFF2-40B4-BE49-F238E27FC236}">
                  <a16:creationId xmlns:a16="http://schemas.microsoft.com/office/drawing/2014/main" id="{764E8763-914B-422F-8238-A8FB6CD0155E}"/>
                </a:ext>
              </a:extLst>
            </p:cNvPr>
            <p:cNvSpPr/>
            <p:nvPr/>
          </p:nvSpPr>
          <p:spPr>
            <a:xfrm>
              <a:off x="7124652" y="253999"/>
              <a:ext cx="2326640" cy="579119"/>
            </a:xfrm>
            <a:prstGeom prst="chevron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55" name="화살표: 갈매기형 수장 54">
              <a:extLst>
                <a:ext uri="{FF2B5EF4-FFF2-40B4-BE49-F238E27FC236}">
                  <a16:creationId xmlns:a16="http://schemas.microsoft.com/office/drawing/2014/main" id="{760BB449-E5A7-449B-9290-7F486A29AE28}"/>
                </a:ext>
              </a:extLst>
            </p:cNvPr>
            <p:cNvSpPr/>
            <p:nvPr/>
          </p:nvSpPr>
          <p:spPr>
            <a:xfrm>
              <a:off x="9227772" y="253998"/>
              <a:ext cx="2326640" cy="579119"/>
            </a:xfrm>
            <a:prstGeom prst="chevr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0EC19119-E76E-41DA-B25B-A9D95B7A2ECE}"/>
                </a:ext>
              </a:extLst>
            </p:cNvPr>
            <p:cNvSpPr txBox="1"/>
            <p:nvPr/>
          </p:nvSpPr>
          <p:spPr>
            <a:xfrm>
              <a:off x="994116" y="338415"/>
              <a:ext cx="1660936" cy="4102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bg1">
                      <a:lumMod val="9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몬스터 육성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4B4FC81E-76E1-460B-9016-7DDD2E101DB7}"/>
                </a:ext>
              </a:extLst>
            </p:cNvPr>
            <p:cNvSpPr txBox="1"/>
            <p:nvPr/>
          </p:nvSpPr>
          <p:spPr>
            <a:xfrm>
              <a:off x="2962712" y="340218"/>
              <a:ext cx="2223497" cy="4102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>
                      <a:lumMod val="9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</a:t>
              </a:r>
              <a:r>
                <a:rPr lang="ko-KR" altLang="en-US" sz="1200" dirty="0">
                  <a:solidFill>
                    <a:schemeClr val="bg1">
                      <a:lumMod val="9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차 컨텐츠 진입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14EDFA3A-4187-4119-8581-1A81AC865933}"/>
                </a:ext>
              </a:extLst>
            </p:cNvPr>
            <p:cNvSpPr txBox="1"/>
            <p:nvPr/>
          </p:nvSpPr>
          <p:spPr>
            <a:xfrm>
              <a:off x="5361949" y="322782"/>
              <a:ext cx="1727709" cy="4102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bg1">
                      <a:lumMod val="9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룬 획득 및 강화</a:t>
              </a: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8DF56044-BD09-46D1-B8AA-18FD17052068}"/>
                </a:ext>
              </a:extLst>
            </p:cNvPr>
            <p:cNvSpPr txBox="1"/>
            <p:nvPr/>
          </p:nvSpPr>
          <p:spPr>
            <a:xfrm>
              <a:off x="7297625" y="312116"/>
              <a:ext cx="2057293" cy="4558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</a:t>
              </a:r>
              <a:r>
                <a:rPr lang="ko-KR" altLang="en-US" sz="1400" b="1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차 컨텐츠 진입</a:t>
              </a: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B522AF4A-5B70-4A2E-B4ED-439A5DC15986}"/>
                </a:ext>
              </a:extLst>
            </p:cNvPr>
            <p:cNvSpPr txBox="1"/>
            <p:nvPr/>
          </p:nvSpPr>
          <p:spPr>
            <a:xfrm>
              <a:off x="9906969" y="338395"/>
              <a:ext cx="786738" cy="4102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>
                      <a:lumMod val="9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ETC.</a:t>
              </a:r>
              <a:endParaRPr lang="ko-KR" altLang="en-US" sz="1200" dirty="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F57F7DFE-095A-4D7A-B2C0-9B457ED2C2DA}"/>
              </a:ext>
            </a:extLst>
          </p:cNvPr>
          <p:cNvSpPr/>
          <p:nvPr/>
        </p:nvSpPr>
        <p:spPr>
          <a:xfrm>
            <a:off x="7224841" y="5880593"/>
            <a:ext cx="453201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※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위 구매는 모두 길드 전투를 통해 획득 가능한 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길드포인트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’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통해 구매 가능</a:t>
            </a:r>
            <a:endParaRPr lang="en-US" altLang="ko-KR" sz="110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78741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>
            <a:extLst>
              <a:ext uri="{FF2B5EF4-FFF2-40B4-BE49-F238E27FC236}">
                <a16:creationId xmlns:a16="http://schemas.microsoft.com/office/drawing/2014/main" id="{B4C1DBC7-C178-4B16-AF55-258B799911BD}"/>
              </a:ext>
            </a:extLst>
          </p:cNvPr>
          <p:cNvSpPr txBox="1"/>
          <p:nvPr/>
        </p:nvSpPr>
        <p:spPr>
          <a:xfrm flipH="1">
            <a:off x="759809" y="5113364"/>
            <a:ext cx="1039730" cy="27699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시험의 탑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B263BD92-5C94-4A7A-AD07-5F423247F52B}"/>
              </a:ext>
            </a:extLst>
          </p:cNvPr>
          <p:cNvGrpSpPr/>
          <p:nvPr/>
        </p:nvGrpSpPr>
        <p:grpSpPr>
          <a:xfrm>
            <a:off x="759809" y="2290352"/>
            <a:ext cx="4377108" cy="1312790"/>
            <a:chOff x="759809" y="2290352"/>
            <a:chExt cx="4377108" cy="1312790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D6D2D7D-5C5A-4700-8717-0B07C29FC991}"/>
                </a:ext>
              </a:extLst>
            </p:cNvPr>
            <p:cNvSpPr txBox="1"/>
            <p:nvPr/>
          </p:nvSpPr>
          <p:spPr>
            <a:xfrm flipH="1">
              <a:off x="759809" y="2956174"/>
              <a:ext cx="1039730" cy="276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이계의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틈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5E80AB8-3791-4C3C-9D62-8267D6AA0BE6}"/>
                </a:ext>
              </a:extLst>
            </p:cNvPr>
            <p:cNvSpPr txBox="1"/>
            <p:nvPr/>
          </p:nvSpPr>
          <p:spPr>
            <a:xfrm flipH="1">
              <a:off x="2183768" y="2567351"/>
              <a:ext cx="1039729" cy="276999"/>
            </a:xfrm>
            <a:prstGeom prst="rect">
              <a:avLst/>
            </a:prstGeom>
            <a:solidFill>
              <a:srgbClr val="FFD9D9"/>
            </a:solidFill>
            <a:ln w="1905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이계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던전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DEDCC1B-47C0-48C4-8978-B16469BC8A71}"/>
                </a:ext>
              </a:extLst>
            </p:cNvPr>
            <p:cNvSpPr txBox="1"/>
            <p:nvPr/>
          </p:nvSpPr>
          <p:spPr>
            <a:xfrm flipH="1">
              <a:off x="2183767" y="3326143"/>
              <a:ext cx="1039729" cy="276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이계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레이드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A3717923-1605-4A15-BFDB-6494BE1FEBA4}"/>
                </a:ext>
              </a:extLst>
            </p:cNvPr>
            <p:cNvSpPr txBox="1"/>
            <p:nvPr/>
          </p:nvSpPr>
          <p:spPr>
            <a:xfrm flipH="1">
              <a:off x="3653345" y="2290352"/>
              <a:ext cx="1483572" cy="276999"/>
            </a:xfrm>
            <a:prstGeom prst="rect">
              <a:avLst/>
            </a:prstGeom>
            <a:solidFill>
              <a:srgbClr val="FFD9D9"/>
            </a:solidFill>
            <a:ln w="1905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호문쿨루스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제작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DBB2ADD8-18E7-47E0-9852-8CDEC3052FFA}"/>
                </a:ext>
              </a:extLst>
            </p:cNvPr>
            <p:cNvSpPr txBox="1"/>
            <p:nvPr/>
          </p:nvSpPr>
          <p:spPr>
            <a:xfrm flipH="1">
              <a:off x="3653344" y="2817674"/>
              <a:ext cx="1483571" cy="276999"/>
            </a:xfrm>
            <a:prstGeom prst="rect">
              <a:avLst/>
            </a:prstGeom>
            <a:solidFill>
              <a:srgbClr val="FFD9D9"/>
            </a:solidFill>
            <a:ln w="1905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연성석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제작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AE851DED-7BB2-43E5-8EC4-CA4AD2766EB6}"/>
                </a:ext>
              </a:extLst>
            </p:cNvPr>
            <p:cNvSpPr txBox="1"/>
            <p:nvPr/>
          </p:nvSpPr>
          <p:spPr>
            <a:xfrm flipH="1">
              <a:off x="3653343" y="3326142"/>
              <a:ext cx="1483571" cy="276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연마석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/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보석 획득</a:t>
              </a:r>
            </a:p>
          </p:txBody>
        </p:sp>
        <p:cxnSp>
          <p:nvCxnSpPr>
            <p:cNvPr id="16" name="연결선: 꺾임 15">
              <a:extLst>
                <a:ext uri="{FF2B5EF4-FFF2-40B4-BE49-F238E27FC236}">
                  <a16:creationId xmlns:a16="http://schemas.microsoft.com/office/drawing/2014/main" id="{C44DE7A7-2F89-41E6-BD50-364855BBBD95}"/>
                </a:ext>
              </a:extLst>
            </p:cNvPr>
            <p:cNvCxnSpPr>
              <a:stCxn id="37" idx="1"/>
              <a:endCxn id="38" idx="3"/>
            </p:cNvCxnSpPr>
            <p:nvPr/>
          </p:nvCxnSpPr>
          <p:spPr>
            <a:xfrm flipV="1">
              <a:off x="1799539" y="2705851"/>
              <a:ext cx="384229" cy="388823"/>
            </a:xfrm>
            <a:prstGeom prst="bentConnector3">
              <a:avLst/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연결선: 꺾임 17">
              <a:extLst>
                <a:ext uri="{FF2B5EF4-FFF2-40B4-BE49-F238E27FC236}">
                  <a16:creationId xmlns:a16="http://schemas.microsoft.com/office/drawing/2014/main" id="{06E74C90-09B7-4B08-89A2-C74A8D97B6B7}"/>
                </a:ext>
              </a:extLst>
            </p:cNvPr>
            <p:cNvCxnSpPr>
              <a:stCxn id="37" idx="1"/>
              <a:endCxn id="39" idx="3"/>
            </p:cNvCxnSpPr>
            <p:nvPr/>
          </p:nvCxnSpPr>
          <p:spPr>
            <a:xfrm>
              <a:off x="1799539" y="3094674"/>
              <a:ext cx="384228" cy="369969"/>
            </a:xfrm>
            <a:prstGeom prst="bentConnector3">
              <a:avLst/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연결선: 꺾임 49">
              <a:extLst>
                <a:ext uri="{FF2B5EF4-FFF2-40B4-BE49-F238E27FC236}">
                  <a16:creationId xmlns:a16="http://schemas.microsoft.com/office/drawing/2014/main" id="{1A72A398-3780-40F7-8852-C7A9ADB1693F}"/>
                </a:ext>
              </a:extLst>
            </p:cNvPr>
            <p:cNvCxnSpPr>
              <a:cxnSpLocks/>
              <a:stCxn id="38" idx="1"/>
              <a:endCxn id="40" idx="3"/>
            </p:cNvCxnSpPr>
            <p:nvPr/>
          </p:nvCxnSpPr>
          <p:spPr>
            <a:xfrm flipV="1">
              <a:off x="3223497" y="2428852"/>
              <a:ext cx="429848" cy="276999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연결선: 꺾임 50">
              <a:extLst>
                <a:ext uri="{FF2B5EF4-FFF2-40B4-BE49-F238E27FC236}">
                  <a16:creationId xmlns:a16="http://schemas.microsoft.com/office/drawing/2014/main" id="{D3D622BF-055E-4EA7-A21B-1E24B8352D7F}"/>
                </a:ext>
              </a:extLst>
            </p:cNvPr>
            <p:cNvCxnSpPr>
              <a:cxnSpLocks/>
              <a:stCxn id="38" idx="1"/>
              <a:endCxn id="41" idx="3"/>
            </p:cNvCxnSpPr>
            <p:nvPr/>
          </p:nvCxnSpPr>
          <p:spPr>
            <a:xfrm>
              <a:off x="3223497" y="2705851"/>
              <a:ext cx="429847" cy="250323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화살표 연결선 52">
              <a:extLst>
                <a:ext uri="{FF2B5EF4-FFF2-40B4-BE49-F238E27FC236}">
                  <a16:creationId xmlns:a16="http://schemas.microsoft.com/office/drawing/2014/main" id="{4F0C9A29-66FB-4E4C-B1C7-67D81D0B85BD}"/>
                </a:ext>
              </a:extLst>
            </p:cNvPr>
            <p:cNvCxnSpPr>
              <a:stCxn id="39" idx="1"/>
              <a:endCxn id="42" idx="3"/>
            </p:cNvCxnSpPr>
            <p:nvPr/>
          </p:nvCxnSpPr>
          <p:spPr>
            <a:xfrm flipV="1">
              <a:off x="3223496" y="3464642"/>
              <a:ext cx="429847" cy="1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ECAB1710-C7D6-4662-A632-BF79A2421FE2}"/>
              </a:ext>
            </a:extLst>
          </p:cNvPr>
          <p:cNvSpPr txBox="1"/>
          <p:nvPr/>
        </p:nvSpPr>
        <p:spPr>
          <a:xfrm>
            <a:off x="6401576" y="1859055"/>
            <a:ext cx="9861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호문쿨루스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A063590-D420-4ADD-80F6-36162A8883BC}"/>
              </a:ext>
            </a:extLst>
          </p:cNvPr>
          <p:cNvSpPr txBox="1"/>
          <p:nvPr/>
        </p:nvSpPr>
        <p:spPr>
          <a:xfrm flipH="1">
            <a:off x="7777590" y="1859054"/>
            <a:ext cx="3396003" cy="461665"/>
          </a:xfrm>
          <a:prstGeom prst="rect">
            <a:avLst/>
          </a:prstGeom>
          <a:noFill/>
          <a:ln>
            <a:noFill/>
            <a:prstDash val="sysDot"/>
          </a:ln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속성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이계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던전을 통해 획득하는 결정으로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호문쿨루스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소환 및 스킬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개방 가능</a:t>
            </a:r>
            <a:endParaRPr lang="en-US" altLang="ko-KR" sz="120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70FF9568-2993-4A9F-83FB-B1B47725B0B1}"/>
              </a:ext>
            </a:extLst>
          </p:cNvPr>
          <p:cNvSpPr txBox="1"/>
          <p:nvPr/>
        </p:nvSpPr>
        <p:spPr>
          <a:xfrm>
            <a:off x="6401576" y="4476156"/>
            <a:ext cx="6655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연성석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C72387DC-A574-4A68-938C-56796BEAD9E7}"/>
              </a:ext>
            </a:extLst>
          </p:cNvPr>
          <p:cNvSpPr txBox="1"/>
          <p:nvPr/>
        </p:nvSpPr>
        <p:spPr>
          <a:xfrm flipH="1">
            <a:off x="7775713" y="4471587"/>
            <a:ext cx="3810487" cy="461665"/>
          </a:xfrm>
          <a:prstGeom prst="rect">
            <a:avLst/>
          </a:prstGeom>
          <a:noFill/>
          <a:ln>
            <a:noFill/>
            <a:prstDash val="sysDot"/>
          </a:ln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속성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이계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던전을 통해 획득하는 결정으로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연성석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제작 가능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B3F1643-AF47-4D53-ADCB-50B013D7B6DC}"/>
              </a:ext>
            </a:extLst>
          </p:cNvPr>
          <p:cNvSpPr txBox="1"/>
          <p:nvPr/>
        </p:nvSpPr>
        <p:spPr>
          <a:xfrm flipH="1">
            <a:off x="2183767" y="4732692"/>
            <a:ext cx="1039729" cy="27699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Normal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2C9CBA7A-341B-4420-9329-85646F3629D8}"/>
              </a:ext>
            </a:extLst>
          </p:cNvPr>
          <p:cNvSpPr txBox="1"/>
          <p:nvPr/>
        </p:nvSpPr>
        <p:spPr>
          <a:xfrm flipH="1">
            <a:off x="2183766" y="5491484"/>
            <a:ext cx="1039729" cy="27699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Hard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65" name="연결선: 꺾임 64">
            <a:extLst>
              <a:ext uri="{FF2B5EF4-FFF2-40B4-BE49-F238E27FC236}">
                <a16:creationId xmlns:a16="http://schemas.microsoft.com/office/drawing/2014/main" id="{422BAE67-6FF6-4533-A2F5-C7B3B3FE57D0}"/>
              </a:ext>
            </a:extLst>
          </p:cNvPr>
          <p:cNvCxnSpPr>
            <a:cxnSpLocks/>
            <a:stCxn id="47" idx="1"/>
            <a:endCxn id="63" idx="3"/>
          </p:cNvCxnSpPr>
          <p:nvPr/>
        </p:nvCxnSpPr>
        <p:spPr>
          <a:xfrm flipV="1">
            <a:off x="1799539" y="4871192"/>
            <a:ext cx="384228" cy="380672"/>
          </a:xfrm>
          <a:prstGeom prst="bentConnector3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연결선: 꺾임 65">
            <a:extLst>
              <a:ext uri="{FF2B5EF4-FFF2-40B4-BE49-F238E27FC236}">
                <a16:creationId xmlns:a16="http://schemas.microsoft.com/office/drawing/2014/main" id="{546B9F83-D5FD-4AE3-AFA0-9ABB72542782}"/>
              </a:ext>
            </a:extLst>
          </p:cNvPr>
          <p:cNvCxnSpPr>
            <a:cxnSpLocks/>
            <a:stCxn id="47" idx="1"/>
            <a:endCxn id="64" idx="3"/>
          </p:cNvCxnSpPr>
          <p:nvPr/>
        </p:nvCxnSpPr>
        <p:spPr>
          <a:xfrm>
            <a:off x="1799539" y="5251864"/>
            <a:ext cx="384227" cy="378120"/>
          </a:xfrm>
          <a:prstGeom prst="bentConnector3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245A48A9-9C0C-43FB-AB90-C34DC27CDB6A}"/>
              </a:ext>
            </a:extLst>
          </p:cNvPr>
          <p:cNvSpPr txBox="1"/>
          <p:nvPr/>
        </p:nvSpPr>
        <p:spPr>
          <a:xfrm flipH="1">
            <a:off x="3653342" y="5021030"/>
            <a:ext cx="1483569" cy="46166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10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층 단위로</a:t>
            </a:r>
            <a:endParaRPr lang="en-US" altLang="ko-KR" sz="120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보상 획득 가능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71" name="연결선: 꺾임 70">
            <a:extLst>
              <a:ext uri="{FF2B5EF4-FFF2-40B4-BE49-F238E27FC236}">
                <a16:creationId xmlns:a16="http://schemas.microsoft.com/office/drawing/2014/main" id="{E31DDC78-4B10-473C-A7A8-3DC487E43131}"/>
              </a:ext>
            </a:extLst>
          </p:cNvPr>
          <p:cNvCxnSpPr>
            <a:cxnSpLocks/>
            <a:stCxn id="63" idx="1"/>
            <a:endCxn id="70" idx="3"/>
          </p:cNvCxnSpPr>
          <p:nvPr/>
        </p:nvCxnSpPr>
        <p:spPr>
          <a:xfrm>
            <a:off x="3223496" y="4871192"/>
            <a:ext cx="429846" cy="380671"/>
          </a:xfrm>
          <a:prstGeom prst="bentConnector3">
            <a:avLst>
              <a:gd name="adj1" fmla="val 50000"/>
            </a:avLst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연결선: 꺾임 73">
            <a:extLst>
              <a:ext uri="{FF2B5EF4-FFF2-40B4-BE49-F238E27FC236}">
                <a16:creationId xmlns:a16="http://schemas.microsoft.com/office/drawing/2014/main" id="{FDA22883-9EC2-4C7F-B81F-B40C6EFE7DB1}"/>
              </a:ext>
            </a:extLst>
          </p:cNvPr>
          <p:cNvCxnSpPr>
            <a:cxnSpLocks/>
            <a:stCxn id="64" idx="1"/>
            <a:endCxn id="70" idx="3"/>
          </p:cNvCxnSpPr>
          <p:nvPr/>
        </p:nvCxnSpPr>
        <p:spPr>
          <a:xfrm flipV="1">
            <a:off x="3223495" y="5251863"/>
            <a:ext cx="429847" cy="378121"/>
          </a:xfrm>
          <a:prstGeom prst="bentConnector3">
            <a:avLst>
              <a:gd name="adj1" fmla="val 50000"/>
            </a:avLst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6DE19DED-56A4-40D5-A890-3342470518C9}"/>
              </a:ext>
            </a:extLst>
          </p:cNvPr>
          <p:cNvCxnSpPr/>
          <p:nvPr/>
        </p:nvCxnSpPr>
        <p:spPr>
          <a:xfrm>
            <a:off x="6094932" y="1619854"/>
            <a:ext cx="0" cy="463856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5" name="표 44">
            <a:extLst>
              <a:ext uri="{FF2B5EF4-FFF2-40B4-BE49-F238E27FC236}">
                <a16:creationId xmlns:a16="http://schemas.microsoft.com/office/drawing/2014/main" id="{83B99047-4060-42AB-A18F-B9BACC5240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9796732"/>
              </p:ext>
            </p:extLst>
          </p:nvPr>
        </p:nvGraphicFramePr>
        <p:xfrm>
          <a:off x="6522824" y="2978160"/>
          <a:ext cx="5050507" cy="3714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00451">
                  <a:extLst>
                    <a:ext uri="{9D8B030D-6E8A-4147-A177-3AD203B41FA5}">
                      <a16:colId xmlns:a16="http://schemas.microsoft.com/office/drawing/2014/main" val="733097955"/>
                    </a:ext>
                  </a:extLst>
                </a:gridCol>
                <a:gridCol w="1087514">
                  <a:extLst>
                    <a:ext uri="{9D8B030D-6E8A-4147-A177-3AD203B41FA5}">
                      <a16:colId xmlns:a16="http://schemas.microsoft.com/office/drawing/2014/main" val="3960982356"/>
                    </a:ext>
                  </a:extLst>
                </a:gridCol>
                <a:gridCol w="1087514">
                  <a:extLst>
                    <a:ext uri="{9D8B030D-6E8A-4147-A177-3AD203B41FA5}">
                      <a16:colId xmlns:a16="http://schemas.microsoft.com/office/drawing/2014/main" val="3964601529"/>
                    </a:ext>
                  </a:extLst>
                </a:gridCol>
                <a:gridCol w="1087514">
                  <a:extLst>
                    <a:ext uri="{9D8B030D-6E8A-4147-A177-3AD203B41FA5}">
                      <a16:colId xmlns:a16="http://schemas.microsoft.com/office/drawing/2014/main" val="3141405375"/>
                    </a:ext>
                  </a:extLst>
                </a:gridCol>
                <a:gridCol w="1087514">
                  <a:extLst>
                    <a:ext uri="{9D8B030D-6E8A-4147-A177-3AD203B41FA5}">
                      <a16:colId xmlns:a16="http://schemas.microsoft.com/office/drawing/2014/main" val="2243168677"/>
                    </a:ext>
                  </a:extLst>
                </a:gridCol>
              </a:tblGrid>
              <a:tr h="12322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종류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물의 결정</a:t>
                      </a:r>
                      <a:endParaRPr lang="ko-KR" altLang="en-US" sz="1000" b="1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불의 결정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바람의 결정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응축된 마력의 결정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389262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개수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200</a:t>
                      </a:r>
                      <a:endParaRPr lang="en-US" altLang="ko-KR" sz="10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400</a:t>
                      </a:r>
                      <a:endParaRPr lang="ko-KR" altLang="en-US" sz="10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200</a:t>
                      </a:r>
                      <a:endParaRPr lang="ko-KR" altLang="en-US" sz="10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400</a:t>
                      </a:r>
                      <a:endParaRPr lang="ko-KR" altLang="en-US" sz="10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7210335"/>
                  </a:ext>
                </a:extLst>
              </a:tr>
            </a:tbl>
          </a:graphicData>
        </a:graphic>
      </p:graphicFrame>
      <p:graphicFrame>
        <p:nvGraphicFramePr>
          <p:cNvPr id="46" name="표 45">
            <a:extLst>
              <a:ext uri="{FF2B5EF4-FFF2-40B4-BE49-F238E27FC236}">
                <a16:creationId xmlns:a16="http://schemas.microsoft.com/office/drawing/2014/main" id="{44B84822-C29B-4292-8616-90E1B82ED0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3638416"/>
              </p:ext>
            </p:extLst>
          </p:nvPr>
        </p:nvGraphicFramePr>
        <p:xfrm>
          <a:off x="6523221" y="3754253"/>
          <a:ext cx="5050507" cy="3714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00451">
                  <a:extLst>
                    <a:ext uri="{9D8B030D-6E8A-4147-A177-3AD203B41FA5}">
                      <a16:colId xmlns:a16="http://schemas.microsoft.com/office/drawing/2014/main" val="733097955"/>
                    </a:ext>
                  </a:extLst>
                </a:gridCol>
                <a:gridCol w="1087514">
                  <a:extLst>
                    <a:ext uri="{9D8B030D-6E8A-4147-A177-3AD203B41FA5}">
                      <a16:colId xmlns:a16="http://schemas.microsoft.com/office/drawing/2014/main" val="3960982356"/>
                    </a:ext>
                  </a:extLst>
                </a:gridCol>
                <a:gridCol w="1087514">
                  <a:extLst>
                    <a:ext uri="{9D8B030D-6E8A-4147-A177-3AD203B41FA5}">
                      <a16:colId xmlns:a16="http://schemas.microsoft.com/office/drawing/2014/main" val="3964601529"/>
                    </a:ext>
                  </a:extLst>
                </a:gridCol>
                <a:gridCol w="1087514">
                  <a:extLst>
                    <a:ext uri="{9D8B030D-6E8A-4147-A177-3AD203B41FA5}">
                      <a16:colId xmlns:a16="http://schemas.microsoft.com/office/drawing/2014/main" val="3141405375"/>
                    </a:ext>
                  </a:extLst>
                </a:gridCol>
                <a:gridCol w="1087514">
                  <a:extLst>
                    <a:ext uri="{9D8B030D-6E8A-4147-A177-3AD203B41FA5}">
                      <a16:colId xmlns:a16="http://schemas.microsoft.com/office/drawing/2014/main" val="2243168677"/>
                    </a:ext>
                  </a:extLst>
                </a:gridCol>
              </a:tblGrid>
              <a:tr h="12322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종류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(</a:t>
                      </a:r>
                      <a:r>
                        <a:rPr lang="ko-KR" altLang="en-US" sz="1000" b="1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선택 속성</a:t>
                      </a:r>
                      <a:r>
                        <a:rPr lang="en-US" altLang="ko-KR" sz="1000" b="1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)</a:t>
                      </a:r>
                      <a:r>
                        <a:rPr lang="ko-KR" altLang="en-US" sz="1000" b="1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의 결정</a:t>
                      </a:r>
                      <a:endParaRPr lang="ko-KR" altLang="en-US" sz="1000" b="1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빛의 결정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어둠의 결정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응축된 마력의 결정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389262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개수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3000</a:t>
                      </a:r>
                      <a:endParaRPr lang="en-US" altLang="ko-KR" sz="10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1500</a:t>
                      </a:r>
                      <a:endParaRPr lang="ko-KR" altLang="en-US" sz="10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1500</a:t>
                      </a:r>
                      <a:endParaRPr lang="ko-KR" altLang="en-US" sz="10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3000</a:t>
                      </a:r>
                      <a:endParaRPr lang="ko-KR" altLang="en-US" sz="10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7210335"/>
                  </a:ext>
                </a:extLst>
              </a:tr>
            </a:tbl>
          </a:graphicData>
        </a:graphic>
      </p:graphicFrame>
      <p:sp>
        <p:nvSpPr>
          <p:cNvPr id="48" name="TextBox 47">
            <a:extLst>
              <a:ext uri="{FF2B5EF4-FFF2-40B4-BE49-F238E27FC236}">
                <a16:creationId xmlns:a16="http://schemas.microsoft.com/office/drawing/2014/main" id="{7A7DC399-FD3A-4FB8-9B05-884B80F1709F}"/>
              </a:ext>
            </a:extLst>
          </p:cNvPr>
          <p:cNvSpPr txBox="1"/>
          <p:nvPr/>
        </p:nvSpPr>
        <p:spPr>
          <a:xfrm flipH="1">
            <a:off x="6522824" y="2720353"/>
            <a:ext cx="2013692" cy="261610"/>
          </a:xfrm>
          <a:prstGeom prst="rect">
            <a:avLst/>
          </a:prstGeom>
          <a:noFill/>
          <a:ln>
            <a:noFill/>
            <a:prstDash val="sysDot"/>
          </a:ln>
        </p:spPr>
        <p:txBody>
          <a:bodyPr wrap="square" rtlCol="0">
            <a:spAutoFit/>
          </a:bodyPr>
          <a:lstStyle/>
          <a:p>
            <a:r>
              <a:rPr lang="ko-KR" altLang="en-US" sz="1100" b="1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소환 시 필요한 결정의 개수</a:t>
            </a:r>
            <a:endParaRPr lang="en-US" altLang="ko-KR" sz="1100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3FFCDBA-9B34-4355-B150-FB90DAA372A8}"/>
              </a:ext>
            </a:extLst>
          </p:cNvPr>
          <p:cNvSpPr txBox="1"/>
          <p:nvPr/>
        </p:nvSpPr>
        <p:spPr>
          <a:xfrm flipH="1">
            <a:off x="6522824" y="3492643"/>
            <a:ext cx="2013692" cy="261610"/>
          </a:xfrm>
          <a:prstGeom prst="rect">
            <a:avLst/>
          </a:prstGeom>
          <a:noFill/>
          <a:ln>
            <a:noFill/>
            <a:prstDash val="sysDot"/>
          </a:ln>
        </p:spPr>
        <p:txBody>
          <a:bodyPr wrap="square" rtlCol="0">
            <a:spAutoFit/>
          </a:bodyPr>
          <a:lstStyle/>
          <a:p>
            <a:r>
              <a:rPr lang="ko-KR" altLang="en-US" sz="1100" b="1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스킬 개방 시 필요한 결정의 개수</a:t>
            </a:r>
            <a:endParaRPr lang="en-US" altLang="ko-KR" sz="1100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aphicFrame>
        <p:nvGraphicFramePr>
          <p:cNvPr id="52" name="표 51">
            <a:extLst>
              <a:ext uri="{FF2B5EF4-FFF2-40B4-BE49-F238E27FC236}">
                <a16:creationId xmlns:a16="http://schemas.microsoft.com/office/drawing/2014/main" id="{80015141-DAE2-4A67-869F-BB417E3F9B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4607200"/>
              </p:ext>
            </p:extLst>
          </p:nvPr>
        </p:nvGraphicFramePr>
        <p:xfrm>
          <a:off x="6482308" y="5687222"/>
          <a:ext cx="5050507" cy="3714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00451">
                  <a:extLst>
                    <a:ext uri="{9D8B030D-6E8A-4147-A177-3AD203B41FA5}">
                      <a16:colId xmlns:a16="http://schemas.microsoft.com/office/drawing/2014/main" val="733097955"/>
                    </a:ext>
                  </a:extLst>
                </a:gridCol>
                <a:gridCol w="1087514">
                  <a:extLst>
                    <a:ext uri="{9D8B030D-6E8A-4147-A177-3AD203B41FA5}">
                      <a16:colId xmlns:a16="http://schemas.microsoft.com/office/drawing/2014/main" val="3960982356"/>
                    </a:ext>
                  </a:extLst>
                </a:gridCol>
                <a:gridCol w="1087514">
                  <a:extLst>
                    <a:ext uri="{9D8B030D-6E8A-4147-A177-3AD203B41FA5}">
                      <a16:colId xmlns:a16="http://schemas.microsoft.com/office/drawing/2014/main" val="3964601529"/>
                    </a:ext>
                  </a:extLst>
                </a:gridCol>
                <a:gridCol w="1087514">
                  <a:extLst>
                    <a:ext uri="{9D8B030D-6E8A-4147-A177-3AD203B41FA5}">
                      <a16:colId xmlns:a16="http://schemas.microsoft.com/office/drawing/2014/main" val="3141405375"/>
                    </a:ext>
                  </a:extLst>
                </a:gridCol>
                <a:gridCol w="1087514">
                  <a:extLst>
                    <a:ext uri="{9D8B030D-6E8A-4147-A177-3AD203B41FA5}">
                      <a16:colId xmlns:a16="http://schemas.microsoft.com/office/drawing/2014/main" val="2243168677"/>
                    </a:ext>
                  </a:extLst>
                </a:gridCol>
              </a:tblGrid>
              <a:tr h="12322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종류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물의 결정</a:t>
                      </a:r>
                      <a:endParaRPr lang="ko-KR" altLang="en-US" sz="1000" b="1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불의 결정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바람의 결정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순수한 마력의 결정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389262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개수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30</a:t>
                      </a:r>
                      <a:endParaRPr lang="en-US" altLang="ko-KR" sz="10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30</a:t>
                      </a:r>
                      <a:endParaRPr lang="ko-KR" altLang="en-US" sz="10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30</a:t>
                      </a:r>
                      <a:endParaRPr lang="ko-KR" altLang="en-US" sz="10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50</a:t>
                      </a:r>
                      <a:endParaRPr lang="ko-KR" altLang="en-US" sz="10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7210335"/>
                  </a:ext>
                </a:extLst>
              </a:tr>
            </a:tbl>
          </a:graphicData>
        </a:graphic>
      </p:graphicFrame>
      <p:sp>
        <p:nvSpPr>
          <p:cNvPr id="55" name="TextBox 54">
            <a:extLst>
              <a:ext uri="{FF2B5EF4-FFF2-40B4-BE49-F238E27FC236}">
                <a16:creationId xmlns:a16="http://schemas.microsoft.com/office/drawing/2014/main" id="{A2BFAE07-E3D1-4FA8-A4A7-65FDBF71D7E9}"/>
              </a:ext>
            </a:extLst>
          </p:cNvPr>
          <p:cNvSpPr txBox="1"/>
          <p:nvPr/>
        </p:nvSpPr>
        <p:spPr>
          <a:xfrm flipH="1">
            <a:off x="6482308" y="5402335"/>
            <a:ext cx="2013692" cy="261610"/>
          </a:xfrm>
          <a:prstGeom prst="rect">
            <a:avLst/>
          </a:prstGeom>
          <a:noFill/>
          <a:ln>
            <a:noFill/>
            <a:prstDash val="sysDot"/>
          </a:ln>
        </p:spPr>
        <p:txBody>
          <a:bodyPr wrap="square" rtlCol="0">
            <a:spAutoFit/>
          </a:bodyPr>
          <a:lstStyle/>
          <a:p>
            <a:r>
              <a:rPr lang="ko-KR" altLang="en-US" sz="1100" b="1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제작 시 필요한 결정의 개수</a:t>
            </a:r>
            <a:endParaRPr lang="en-US" altLang="ko-KR" sz="1100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AB24644-7DDC-454D-8F83-D1FCC2050F87}"/>
              </a:ext>
            </a:extLst>
          </p:cNvPr>
          <p:cNvSpPr/>
          <p:nvPr/>
        </p:nvSpPr>
        <p:spPr>
          <a:xfrm>
            <a:off x="7772803" y="5026710"/>
            <a:ext cx="381048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일주일에 </a:t>
            </a:r>
            <a:r>
              <a:rPr lang="en-US" altLang="ko-KR" sz="1200" b="1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r>
              <a:rPr lang="ko-KR" altLang="en-US" sz="1200" b="1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 제한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으로 유료화 패키지 구매 유도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8821D06-6FA9-4301-98A7-7B737F7199B6}"/>
              </a:ext>
            </a:extLst>
          </p:cNvPr>
          <p:cNvSpPr txBox="1"/>
          <p:nvPr/>
        </p:nvSpPr>
        <p:spPr>
          <a:xfrm>
            <a:off x="320068" y="1407042"/>
            <a:ext cx="31341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r>
              <a:rPr lang="ko-KR" altLang="en-US" sz="1400" b="1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차 컨텐츠는 룬의 초월 강화 및 스펙 확장</a:t>
            </a:r>
            <a:endParaRPr lang="ko-KR" altLang="en-US" sz="1400" b="1" dirty="0">
              <a:solidFill>
                <a:srgbClr val="C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22BE61D-4A7C-4D28-8E5F-111F8F545DAA}"/>
              </a:ext>
            </a:extLst>
          </p:cNvPr>
          <p:cNvSpPr txBox="1"/>
          <p:nvPr/>
        </p:nvSpPr>
        <p:spPr>
          <a:xfrm>
            <a:off x="179512" y="332656"/>
            <a:ext cx="3744416" cy="477054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r>
              <a:rPr lang="ko-KR" altLang="en-US" sz="25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컨텐츠 진행 구조</a:t>
            </a:r>
            <a:endParaRPr lang="en-US" altLang="ko-KR" sz="25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6DD81D4D-747F-4FB5-897E-87223BCAFA3F}"/>
              </a:ext>
            </a:extLst>
          </p:cNvPr>
          <p:cNvSpPr/>
          <p:nvPr/>
        </p:nvSpPr>
        <p:spPr>
          <a:xfrm flipH="1">
            <a:off x="138600" y="332655"/>
            <a:ext cx="45719" cy="47705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E33FFEFF-027C-4542-A6B2-5F07F226A568}"/>
              </a:ext>
            </a:extLst>
          </p:cNvPr>
          <p:cNvGrpSpPr/>
          <p:nvPr/>
        </p:nvGrpSpPr>
        <p:grpSpPr>
          <a:xfrm>
            <a:off x="18288" y="791452"/>
            <a:ext cx="7020790" cy="390991"/>
            <a:chOff x="701040" y="253998"/>
            <a:chExt cx="10853372" cy="579122"/>
          </a:xfrm>
          <a:solidFill>
            <a:schemeClr val="bg1">
              <a:lumMod val="50000"/>
            </a:schemeClr>
          </a:solidFill>
        </p:grpSpPr>
        <p:sp>
          <p:nvSpPr>
            <p:cNvPr id="82" name="화살표: 갈매기형 수장 81">
              <a:extLst>
                <a:ext uri="{FF2B5EF4-FFF2-40B4-BE49-F238E27FC236}">
                  <a16:creationId xmlns:a16="http://schemas.microsoft.com/office/drawing/2014/main" id="{04D7FF71-D710-4CC7-A6E4-E96D7CE4412C}"/>
                </a:ext>
              </a:extLst>
            </p:cNvPr>
            <p:cNvSpPr/>
            <p:nvPr/>
          </p:nvSpPr>
          <p:spPr>
            <a:xfrm>
              <a:off x="2918412" y="254000"/>
              <a:ext cx="2326640" cy="579119"/>
            </a:xfrm>
            <a:prstGeom prst="chevr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83" name="화살표: 오각형 82">
              <a:extLst>
                <a:ext uri="{FF2B5EF4-FFF2-40B4-BE49-F238E27FC236}">
                  <a16:creationId xmlns:a16="http://schemas.microsoft.com/office/drawing/2014/main" id="{A0289033-65F4-43C8-96CB-3CA97DB57BAC}"/>
                </a:ext>
              </a:extLst>
            </p:cNvPr>
            <p:cNvSpPr/>
            <p:nvPr/>
          </p:nvSpPr>
          <p:spPr>
            <a:xfrm>
              <a:off x="701040" y="254001"/>
              <a:ext cx="2440892" cy="579119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84" name="화살표: 갈매기형 수장 83">
              <a:extLst>
                <a:ext uri="{FF2B5EF4-FFF2-40B4-BE49-F238E27FC236}">
                  <a16:creationId xmlns:a16="http://schemas.microsoft.com/office/drawing/2014/main" id="{0E145D96-F202-4224-8BF3-FD15B1E419E5}"/>
                </a:ext>
              </a:extLst>
            </p:cNvPr>
            <p:cNvSpPr/>
            <p:nvPr/>
          </p:nvSpPr>
          <p:spPr>
            <a:xfrm>
              <a:off x="5021532" y="254000"/>
              <a:ext cx="2326640" cy="579119"/>
            </a:xfrm>
            <a:prstGeom prst="chevr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85" name="화살표: 갈매기형 수장 84">
              <a:extLst>
                <a:ext uri="{FF2B5EF4-FFF2-40B4-BE49-F238E27FC236}">
                  <a16:creationId xmlns:a16="http://schemas.microsoft.com/office/drawing/2014/main" id="{BA8F23DB-1F0E-4151-A735-3B4834F556D7}"/>
                </a:ext>
              </a:extLst>
            </p:cNvPr>
            <p:cNvSpPr/>
            <p:nvPr/>
          </p:nvSpPr>
          <p:spPr>
            <a:xfrm>
              <a:off x="7124652" y="253999"/>
              <a:ext cx="2326640" cy="579119"/>
            </a:xfrm>
            <a:prstGeom prst="chevron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86" name="화살표: 갈매기형 수장 85">
              <a:extLst>
                <a:ext uri="{FF2B5EF4-FFF2-40B4-BE49-F238E27FC236}">
                  <a16:creationId xmlns:a16="http://schemas.microsoft.com/office/drawing/2014/main" id="{8B993C7D-16AC-4E11-8BB7-DD530FC3C4B1}"/>
                </a:ext>
              </a:extLst>
            </p:cNvPr>
            <p:cNvSpPr/>
            <p:nvPr/>
          </p:nvSpPr>
          <p:spPr>
            <a:xfrm>
              <a:off x="9227772" y="253998"/>
              <a:ext cx="2326640" cy="579119"/>
            </a:xfrm>
            <a:prstGeom prst="chevr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C08AB609-E6CC-402D-90A6-DA2E40A62C68}"/>
                </a:ext>
              </a:extLst>
            </p:cNvPr>
            <p:cNvSpPr txBox="1"/>
            <p:nvPr/>
          </p:nvSpPr>
          <p:spPr>
            <a:xfrm>
              <a:off x="994116" y="338415"/>
              <a:ext cx="1660936" cy="4102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bg1">
                      <a:lumMod val="9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몬스터 육성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B75851A6-E185-4276-8600-E4D3119CCC28}"/>
                </a:ext>
              </a:extLst>
            </p:cNvPr>
            <p:cNvSpPr txBox="1"/>
            <p:nvPr/>
          </p:nvSpPr>
          <p:spPr>
            <a:xfrm>
              <a:off x="2962712" y="340218"/>
              <a:ext cx="2223497" cy="4102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>
                      <a:lumMod val="9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</a:t>
              </a:r>
              <a:r>
                <a:rPr lang="ko-KR" altLang="en-US" sz="1200" dirty="0">
                  <a:solidFill>
                    <a:schemeClr val="bg1">
                      <a:lumMod val="9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차 컨텐츠 진입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F272C023-522E-42E8-A4C6-34E59FBC8E9C}"/>
                </a:ext>
              </a:extLst>
            </p:cNvPr>
            <p:cNvSpPr txBox="1"/>
            <p:nvPr/>
          </p:nvSpPr>
          <p:spPr>
            <a:xfrm>
              <a:off x="5361949" y="322782"/>
              <a:ext cx="1727709" cy="4102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bg1">
                      <a:lumMod val="9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룬 획득 및 강화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94766BAB-A4B5-440E-A09F-DB5257E695CB}"/>
                </a:ext>
              </a:extLst>
            </p:cNvPr>
            <p:cNvSpPr txBox="1"/>
            <p:nvPr/>
          </p:nvSpPr>
          <p:spPr>
            <a:xfrm>
              <a:off x="7297625" y="312116"/>
              <a:ext cx="2057293" cy="4558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</a:t>
              </a:r>
              <a:r>
                <a:rPr lang="ko-KR" altLang="en-US" sz="1400" b="1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차 컨텐츠 진입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04303950-6AAB-48FC-8FF2-373B0D71BC6C}"/>
                </a:ext>
              </a:extLst>
            </p:cNvPr>
            <p:cNvSpPr txBox="1"/>
            <p:nvPr/>
          </p:nvSpPr>
          <p:spPr>
            <a:xfrm>
              <a:off x="9906969" y="338395"/>
              <a:ext cx="786738" cy="4102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>
                      <a:lumMod val="9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ETC.</a:t>
              </a:r>
              <a:endParaRPr lang="ko-KR" altLang="en-US" sz="1200" dirty="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7E7F7301-101B-45EC-97EF-36EC28AF91F7}"/>
              </a:ext>
            </a:extLst>
          </p:cNvPr>
          <p:cNvSpPr/>
          <p:nvPr/>
        </p:nvSpPr>
        <p:spPr>
          <a:xfrm>
            <a:off x="7772803" y="2321424"/>
            <a:ext cx="347723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r>
              <a:rPr lang="ko-KR" altLang="en-US" sz="120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 전투</a:t>
            </a:r>
            <a:r>
              <a:rPr lang="en-US" altLang="ko-KR" sz="105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05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에너지 </a:t>
            </a:r>
            <a:r>
              <a:rPr lang="en-US" altLang="ko-KR" sz="105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8</a:t>
            </a:r>
            <a:r>
              <a:rPr lang="ko-KR" altLang="en-US" sz="105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</a:t>
            </a:r>
            <a:r>
              <a:rPr lang="en-US" altLang="ko-KR" sz="105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lang="ko-KR" altLang="en-US" sz="120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당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속성 결정 </a:t>
            </a:r>
            <a:r>
              <a:rPr lang="ko-KR" altLang="en-US" sz="120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평균 </a:t>
            </a:r>
            <a:r>
              <a:rPr lang="en-US" altLang="ko-KR" sz="120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10</a:t>
            </a:r>
            <a:r>
              <a:rPr lang="ko-KR" altLang="en-US" sz="120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 획득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가능</a:t>
            </a:r>
            <a:endParaRPr lang="en-US" altLang="ko-KR" sz="1200" dirty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99761E6-7F39-4152-810E-2740209AF755}"/>
              </a:ext>
            </a:extLst>
          </p:cNvPr>
          <p:cNvSpPr/>
          <p:nvPr/>
        </p:nvSpPr>
        <p:spPr>
          <a:xfrm>
            <a:off x="10125619" y="2510348"/>
            <a:ext cx="1125629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5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(SS </a:t>
            </a:r>
            <a:r>
              <a:rPr lang="ko-KR" altLang="en-US" sz="105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클리어 기준</a:t>
            </a:r>
            <a:r>
              <a:rPr lang="en-US" altLang="ko-KR" sz="105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sz="1050"/>
          </a:p>
        </p:txBody>
      </p:sp>
    </p:spTree>
    <p:extLst>
      <p:ext uri="{BB962C8B-B14F-4D97-AF65-F5344CB8AC3E}">
        <p14:creationId xmlns:p14="http://schemas.microsoft.com/office/powerpoint/2010/main" val="42212750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>
            <a:extLst>
              <a:ext uri="{FF2B5EF4-FFF2-40B4-BE49-F238E27FC236}">
                <a16:creationId xmlns:a16="http://schemas.microsoft.com/office/drawing/2014/main" id="{B4C1DBC7-C178-4B16-AF55-258B799911BD}"/>
              </a:ext>
            </a:extLst>
          </p:cNvPr>
          <p:cNvSpPr txBox="1"/>
          <p:nvPr/>
        </p:nvSpPr>
        <p:spPr>
          <a:xfrm flipH="1">
            <a:off x="759809" y="5113364"/>
            <a:ext cx="1039730" cy="27699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시험의 탑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B263BD92-5C94-4A7A-AD07-5F423247F52B}"/>
              </a:ext>
            </a:extLst>
          </p:cNvPr>
          <p:cNvGrpSpPr/>
          <p:nvPr/>
        </p:nvGrpSpPr>
        <p:grpSpPr>
          <a:xfrm>
            <a:off x="759809" y="2290352"/>
            <a:ext cx="4377108" cy="1312790"/>
            <a:chOff x="759809" y="2290352"/>
            <a:chExt cx="4377108" cy="1312790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D6D2D7D-5C5A-4700-8717-0B07C29FC991}"/>
                </a:ext>
              </a:extLst>
            </p:cNvPr>
            <p:cNvSpPr txBox="1"/>
            <p:nvPr/>
          </p:nvSpPr>
          <p:spPr>
            <a:xfrm flipH="1">
              <a:off x="759809" y="2956174"/>
              <a:ext cx="1039730" cy="276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이계의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틈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5E80AB8-3791-4C3C-9D62-8267D6AA0BE6}"/>
                </a:ext>
              </a:extLst>
            </p:cNvPr>
            <p:cNvSpPr txBox="1"/>
            <p:nvPr/>
          </p:nvSpPr>
          <p:spPr>
            <a:xfrm flipH="1">
              <a:off x="2183768" y="2567351"/>
              <a:ext cx="1039729" cy="276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이계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던전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DEDCC1B-47C0-48C4-8978-B16469BC8A71}"/>
                </a:ext>
              </a:extLst>
            </p:cNvPr>
            <p:cNvSpPr txBox="1"/>
            <p:nvPr/>
          </p:nvSpPr>
          <p:spPr>
            <a:xfrm flipH="1">
              <a:off x="2183767" y="3326143"/>
              <a:ext cx="1039729" cy="276999"/>
            </a:xfrm>
            <a:prstGeom prst="rect">
              <a:avLst/>
            </a:prstGeom>
            <a:solidFill>
              <a:srgbClr val="FFD9D9"/>
            </a:solidFill>
            <a:ln w="1905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이계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레이드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A3717923-1605-4A15-BFDB-6494BE1FEBA4}"/>
                </a:ext>
              </a:extLst>
            </p:cNvPr>
            <p:cNvSpPr txBox="1"/>
            <p:nvPr/>
          </p:nvSpPr>
          <p:spPr>
            <a:xfrm flipH="1">
              <a:off x="3653345" y="2290352"/>
              <a:ext cx="1483572" cy="276999"/>
            </a:xfrm>
            <a:prstGeom prst="rect">
              <a:avLst/>
            </a:prstGeom>
            <a:noFill/>
            <a:ln w="9525">
              <a:solidFill>
                <a:schemeClr val="bg1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호문쿨루스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제작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DBB2ADD8-18E7-47E0-9852-8CDEC3052FFA}"/>
                </a:ext>
              </a:extLst>
            </p:cNvPr>
            <p:cNvSpPr txBox="1"/>
            <p:nvPr/>
          </p:nvSpPr>
          <p:spPr>
            <a:xfrm flipH="1">
              <a:off x="3653344" y="2817674"/>
              <a:ext cx="1483571" cy="276999"/>
            </a:xfrm>
            <a:prstGeom prst="rect">
              <a:avLst/>
            </a:prstGeom>
            <a:noFill/>
            <a:ln w="9525">
              <a:solidFill>
                <a:schemeClr val="bg1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연성석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제작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AE851DED-7BB2-43E5-8EC4-CA4AD2766EB6}"/>
                </a:ext>
              </a:extLst>
            </p:cNvPr>
            <p:cNvSpPr txBox="1"/>
            <p:nvPr/>
          </p:nvSpPr>
          <p:spPr>
            <a:xfrm flipH="1">
              <a:off x="3653343" y="3326142"/>
              <a:ext cx="1483571" cy="276999"/>
            </a:xfrm>
            <a:prstGeom prst="rect">
              <a:avLst/>
            </a:prstGeom>
            <a:solidFill>
              <a:srgbClr val="FFD9D9"/>
            </a:solidFill>
            <a:ln w="1905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연마석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/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보석 획득</a:t>
              </a:r>
            </a:p>
          </p:txBody>
        </p:sp>
        <p:cxnSp>
          <p:nvCxnSpPr>
            <p:cNvPr id="16" name="연결선: 꺾임 15">
              <a:extLst>
                <a:ext uri="{FF2B5EF4-FFF2-40B4-BE49-F238E27FC236}">
                  <a16:creationId xmlns:a16="http://schemas.microsoft.com/office/drawing/2014/main" id="{C44DE7A7-2F89-41E6-BD50-364855BBBD95}"/>
                </a:ext>
              </a:extLst>
            </p:cNvPr>
            <p:cNvCxnSpPr>
              <a:stCxn id="37" idx="1"/>
              <a:endCxn id="38" idx="3"/>
            </p:cNvCxnSpPr>
            <p:nvPr/>
          </p:nvCxnSpPr>
          <p:spPr>
            <a:xfrm flipV="1">
              <a:off x="1799539" y="2705851"/>
              <a:ext cx="384229" cy="388823"/>
            </a:xfrm>
            <a:prstGeom prst="bentConnector3">
              <a:avLst/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연결선: 꺾임 17">
              <a:extLst>
                <a:ext uri="{FF2B5EF4-FFF2-40B4-BE49-F238E27FC236}">
                  <a16:creationId xmlns:a16="http://schemas.microsoft.com/office/drawing/2014/main" id="{06E74C90-09B7-4B08-89A2-C74A8D97B6B7}"/>
                </a:ext>
              </a:extLst>
            </p:cNvPr>
            <p:cNvCxnSpPr>
              <a:stCxn id="37" idx="1"/>
              <a:endCxn id="39" idx="3"/>
            </p:cNvCxnSpPr>
            <p:nvPr/>
          </p:nvCxnSpPr>
          <p:spPr>
            <a:xfrm>
              <a:off x="1799539" y="3094674"/>
              <a:ext cx="384228" cy="369969"/>
            </a:xfrm>
            <a:prstGeom prst="bentConnector3">
              <a:avLst/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연결선: 꺾임 49">
              <a:extLst>
                <a:ext uri="{FF2B5EF4-FFF2-40B4-BE49-F238E27FC236}">
                  <a16:creationId xmlns:a16="http://schemas.microsoft.com/office/drawing/2014/main" id="{1A72A398-3780-40F7-8852-C7A9ADB1693F}"/>
                </a:ext>
              </a:extLst>
            </p:cNvPr>
            <p:cNvCxnSpPr>
              <a:cxnSpLocks/>
              <a:stCxn id="38" idx="1"/>
              <a:endCxn id="40" idx="3"/>
            </p:cNvCxnSpPr>
            <p:nvPr/>
          </p:nvCxnSpPr>
          <p:spPr>
            <a:xfrm flipV="1">
              <a:off x="3223497" y="2428852"/>
              <a:ext cx="429848" cy="276999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연결선: 꺾임 50">
              <a:extLst>
                <a:ext uri="{FF2B5EF4-FFF2-40B4-BE49-F238E27FC236}">
                  <a16:creationId xmlns:a16="http://schemas.microsoft.com/office/drawing/2014/main" id="{D3D622BF-055E-4EA7-A21B-1E24B8352D7F}"/>
                </a:ext>
              </a:extLst>
            </p:cNvPr>
            <p:cNvCxnSpPr>
              <a:cxnSpLocks/>
              <a:stCxn id="38" idx="1"/>
              <a:endCxn id="41" idx="3"/>
            </p:cNvCxnSpPr>
            <p:nvPr/>
          </p:nvCxnSpPr>
          <p:spPr>
            <a:xfrm>
              <a:off x="3223497" y="2705851"/>
              <a:ext cx="429847" cy="250323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화살표 연결선 52">
              <a:extLst>
                <a:ext uri="{FF2B5EF4-FFF2-40B4-BE49-F238E27FC236}">
                  <a16:creationId xmlns:a16="http://schemas.microsoft.com/office/drawing/2014/main" id="{4F0C9A29-66FB-4E4C-B1C7-67D81D0B85BD}"/>
                </a:ext>
              </a:extLst>
            </p:cNvPr>
            <p:cNvCxnSpPr>
              <a:stCxn id="39" idx="1"/>
              <a:endCxn id="42" idx="3"/>
            </p:cNvCxnSpPr>
            <p:nvPr/>
          </p:nvCxnSpPr>
          <p:spPr>
            <a:xfrm flipV="1">
              <a:off x="3223496" y="3464642"/>
              <a:ext cx="429847" cy="1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ECAB1710-C7D6-4662-A632-BF79A2421FE2}"/>
              </a:ext>
            </a:extLst>
          </p:cNvPr>
          <p:cNvSpPr txBox="1"/>
          <p:nvPr/>
        </p:nvSpPr>
        <p:spPr>
          <a:xfrm>
            <a:off x="6409869" y="2079647"/>
            <a:ext cx="10262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이계 레이드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A063590-D420-4ADD-80F6-36162A8883BC}"/>
              </a:ext>
            </a:extLst>
          </p:cNvPr>
          <p:cNvSpPr txBox="1"/>
          <p:nvPr/>
        </p:nvSpPr>
        <p:spPr>
          <a:xfrm flipH="1">
            <a:off x="7685995" y="2079647"/>
            <a:ext cx="4039265" cy="461665"/>
          </a:xfrm>
          <a:prstGeom prst="rect">
            <a:avLst/>
          </a:prstGeom>
          <a:noFill/>
          <a:ln>
            <a:noFill/>
            <a:prstDash val="sysDot"/>
          </a:ln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인이 참여하는 실시간 전투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레이드에서 정해진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룬의 부옵션을 강화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변경할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 있는 </a:t>
            </a:r>
            <a:r>
              <a:rPr lang="ko-KR" altLang="en-US" sz="120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연마석</a:t>
            </a:r>
            <a:r>
              <a:rPr lang="en-US" altLang="ko-KR" sz="1200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120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보석 획득</a:t>
            </a:r>
            <a:endParaRPr lang="en-US" altLang="ko-KR" sz="1200" dirty="0">
              <a:solidFill>
                <a:srgbClr val="C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B3F1643-AF47-4D53-ADCB-50B013D7B6DC}"/>
              </a:ext>
            </a:extLst>
          </p:cNvPr>
          <p:cNvSpPr txBox="1"/>
          <p:nvPr/>
        </p:nvSpPr>
        <p:spPr>
          <a:xfrm flipH="1">
            <a:off x="2183767" y="4732692"/>
            <a:ext cx="1039729" cy="27699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Normal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2C9CBA7A-341B-4420-9329-85646F3629D8}"/>
              </a:ext>
            </a:extLst>
          </p:cNvPr>
          <p:cNvSpPr txBox="1"/>
          <p:nvPr/>
        </p:nvSpPr>
        <p:spPr>
          <a:xfrm flipH="1">
            <a:off x="2183766" y="5491484"/>
            <a:ext cx="1039729" cy="27699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Hard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65" name="연결선: 꺾임 64">
            <a:extLst>
              <a:ext uri="{FF2B5EF4-FFF2-40B4-BE49-F238E27FC236}">
                <a16:creationId xmlns:a16="http://schemas.microsoft.com/office/drawing/2014/main" id="{422BAE67-6FF6-4533-A2F5-C7B3B3FE57D0}"/>
              </a:ext>
            </a:extLst>
          </p:cNvPr>
          <p:cNvCxnSpPr>
            <a:cxnSpLocks/>
            <a:stCxn id="47" idx="1"/>
            <a:endCxn id="63" idx="3"/>
          </p:cNvCxnSpPr>
          <p:nvPr/>
        </p:nvCxnSpPr>
        <p:spPr>
          <a:xfrm flipV="1">
            <a:off x="1799539" y="4871192"/>
            <a:ext cx="384228" cy="380672"/>
          </a:xfrm>
          <a:prstGeom prst="bentConnector3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연결선: 꺾임 65">
            <a:extLst>
              <a:ext uri="{FF2B5EF4-FFF2-40B4-BE49-F238E27FC236}">
                <a16:creationId xmlns:a16="http://schemas.microsoft.com/office/drawing/2014/main" id="{546B9F83-D5FD-4AE3-AFA0-9ABB72542782}"/>
              </a:ext>
            </a:extLst>
          </p:cNvPr>
          <p:cNvCxnSpPr>
            <a:cxnSpLocks/>
            <a:stCxn id="47" idx="1"/>
            <a:endCxn id="64" idx="3"/>
          </p:cNvCxnSpPr>
          <p:nvPr/>
        </p:nvCxnSpPr>
        <p:spPr>
          <a:xfrm>
            <a:off x="1799539" y="5251864"/>
            <a:ext cx="384227" cy="378120"/>
          </a:xfrm>
          <a:prstGeom prst="bentConnector3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연결선: 꺾임 70">
            <a:extLst>
              <a:ext uri="{FF2B5EF4-FFF2-40B4-BE49-F238E27FC236}">
                <a16:creationId xmlns:a16="http://schemas.microsoft.com/office/drawing/2014/main" id="{E31DDC78-4B10-473C-A7A8-3DC487E43131}"/>
              </a:ext>
            </a:extLst>
          </p:cNvPr>
          <p:cNvCxnSpPr>
            <a:cxnSpLocks/>
            <a:stCxn id="63" idx="1"/>
          </p:cNvCxnSpPr>
          <p:nvPr/>
        </p:nvCxnSpPr>
        <p:spPr>
          <a:xfrm>
            <a:off x="3223496" y="4871192"/>
            <a:ext cx="429847" cy="380671"/>
          </a:xfrm>
          <a:prstGeom prst="bentConnector3">
            <a:avLst>
              <a:gd name="adj1" fmla="val 50000"/>
            </a:avLst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연결선: 꺾임 73">
            <a:extLst>
              <a:ext uri="{FF2B5EF4-FFF2-40B4-BE49-F238E27FC236}">
                <a16:creationId xmlns:a16="http://schemas.microsoft.com/office/drawing/2014/main" id="{FDA22883-9EC2-4C7F-B81F-B40C6EFE7DB1}"/>
              </a:ext>
            </a:extLst>
          </p:cNvPr>
          <p:cNvCxnSpPr>
            <a:cxnSpLocks/>
            <a:stCxn id="64" idx="1"/>
            <a:endCxn id="44" idx="3"/>
          </p:cNvCxnSpPr>
          <p:nvPr/>
        </p:nvCxnSpPr>
        <p:spPr>
          <a:xfrm flipV="1">
            <a:off x="3223495" y="5251863"/>
            <a:ext cx="429847" cy="378121"/>
          </a:xfrm>
          <a:prstGeom prst="bentConnector3">
            <a:avLst>
              <a:gd name="adj1" fmla="val 50000"/>
            </a:avLst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989BC575-F78E-4952-B082-BEFB000074B3}"/>
              </a:ext>
            </a:extLst>
          </p:cNvPr>
          <p:cNvCxnSpPr/>
          <p:nvPr/>
        </p:nvCxnSpPr>
        <p:spPr>
          <a:xfrm>
            <a:off x="6094932" y="1619854"/>
            <a:ext cx="0" cy="463856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BF8DE78B-4C92-46F4-A203-D6EB2BE2FF71}"/>
              </a:ext>
            </a:extLst>
          </p:cNvPr>
          <p:cNvSpPr txBox="1"/>
          <p:nvPr/>
        </p:nvSpPr>
        <p:spPr>
          <a:xfrm flipH="1">
            <a:off x="3653342" y="5021030"/>
            <a:ext cx="1483569" cy="46166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10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층 단위로</a:t>
            </a:r>
            <a:endParaRPr lang="en-US" altLang="ko-KR" sz="120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보상 획득 가능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406C746-B412-4904-A80A-19DCD2C33C51}"/>
              </a:ext>
            </a:extLst>
          </p:cNvPr>
          <p:cNvSpPr txBox="1"/>
          <p:nvPr/>
        </p:nvSpPr>
        <p:spPr>
          <a:xfrm>
            <a:off x="320068" y="1407042"/>
            <a:ext cx="31341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r>
              <a:rPr lang="ko-KR" altLang="en-US" sz="1400" b="1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차 컨텐츠는 룬의 초월 강화 및 스펙 확장</a:t>
            </a:r>
            <a:endParaRPr lang="ko-KR" altLang="en-US" sz="1400" b="1" dirty="0">
              <a:solidFill>
                <a:srgbClr val="C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023A8E3-EED7-447D-BFF4-4FA8FAA62CC1}"/>
              </a:ext>
            </a:extLst>
          </p:cNvPr>
          <p:cNvSpPr txBox="1"/>
          <p:nvPr/>
        </p:nvSpPr>
        <p:spPr>
          <a:xfrm>
            <a:off x="179512" y="332656"/>
            <a:ext cx="3744416" cy="477054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r>
              <a:rPr lang="ko-KR" altLang="en-US" sz="25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컨텐츠 진행 구조</a:t>
            </a:r>
            <a:endParaRPr lang="en-US" altLang="ko-KR" sz="25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C432DED6-8A38-40B2-8654-DBF7A55000D9}"/>
              </a:ext>
            </a:extLst>
          </p:cNvPr>
          <p:cNvSpPr/>
          <p:nvPr/>
        </p:nvSpPr>
        <p:spPr>
          <a:xfrm flipH="1">
            <a:off x="138600" y="332655"/>
            <a:ext cx="45719" cy="47705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1E4CA91B-A438-4A68-A47D-08767A0217DF}"/>
              </a:ext>
            </a:extLst>
          </p:cNvPr>
          <p:cNvGrpSpPr/>
          <p:nvPr/>
        </p:nvGrpSpPr>
        <p:grpSpPr>
          <a:xfrm>
            <a:off x="18288" y="791452"/>
            <a:ext cx="7020790" cy="390991"/>
            <a:chOff x="701040" y="253998"/>
            <a:chExt cx="10853372" cy="579122"/>
          </a:xfrm>
          <a:solidFill>
            <a:schemeClr val="bg1">
              <a:lumMod val="50000"/>
            </a:schemeClr>
          </a:solidFill>
        </p:grpSpPr>
        <p:sp>
          <p:nvSpPr>
            <p:cNvPr id="52" name="화살표: 갈매기형 수장 51">
              <a:extLst>
                <a:ext uri="{FF2B5EF4-FFF2-40B4-BE49-F238E27FC236}">
                  <a16:creationId xmlns:a16="http://schemas.microsoft.com/office/drawing/2014/main" id="{25192A95-3FE8-461A-B582-948A3018A145}"/>
                </a:ext>
              </a:extLst>
            </p:cNvPr>
            <p:cNvSpPr/>
            <p:nvPr/>
          </p:nvSpPr>
          <p:spPr>
            <a:xfrm>
              <a:off x="2918412" y="254000"/>
              <a:ext cx="2326640" cy="579119"/>
            </a:xfrm>
            <a:prstGeom prst="chevr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55" name="화살표: 오각형 54">
              <a:extLst>
                <a:ext uri="{FF2B5EF4-FFF2-40B4-BE49-F238E27FC236}">
                  <a16:creationId xmlns:a16="http://schemas.microsoft.com/office/drawing/2014/main" id="{B98A3E30-1575-45FF-9B13-278546413D68}"/>
                </a:ext>
              </a:extLst>
            </p:cNvPr>
            <p:cNvSpPr/>
            <p:nvPr/>
          </p:nvSpPr>
          <p:spPr>
            <a:xfrm>
              <a:off x="701040" y="254001"/>
              <a:ext cx="2440892" cy="579119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56" name="화살표: 갈매기형 수장 55">
              <a:extLst>
                <a:ext uri="{FF2B5EF4-FFF2-40B4-BE49-F238E27FC236}">
                  <a16:creationId xmlns:a16="http://schemas.microsoft.com/office/drawing/2014/main" id="{3164FBF9-939B-4CCF-AC4F-6F4BBF65C307}"/>
                </a:ext>
              </a:extLst>
            </p:cNvPr>
            <p:cNvSpPr/>
            <p:nvPr/>
          </p:nvSpPr>
          <p:spPr>
            <a:xfrm>
              <a:off x="5021532" y="254000"/>
              <a:ext cx="2326640" cy="579119"/>
            </a:xfrm>
            <a:prstGeom prst="chevr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59" name="화살표: 갈매기형 수장 58">
              <a:extLst>
                <a:ext uri="{FF2B5EF4-FFF2-40B4-BE49-F238E27FC236}">
                  <a16:creationId xmlns:a16="http://schemas.microsoft.com/office/drawing/2014/main" id="{40AEDD1A-12F0-48BD-A508-A0F7BF763BB3}"/>
                </a:ext>
              </a:extLst>
            </p:cNvPr>
            <p:cNvSpPr/>
            <p:nvPr/>
          </p:nvSpPr>
          <p:spPr>
            <a:xfrm>
              <a:off x="7124652" y="253999"/>
              <a:ext cx="2326640" cy="579119"/>
            </a:xfrm>
            <a:prstGeom prst="chevron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60" name="화살표: 갈매기형 수장 59">
              <a:extLst>
                <a:ext uri="{FF2B5EF4-FFF2-40B4-BE49-F238E27FC236}">
                  <a16:creationId xmlns:a16="http://schemas.microsoft.com/office/drawing/2014/main" id="{C6131F77-E650-431D-8CA5-7D6FA8358FB1}"/>
                </a:ext>
              </a:extLst>
            </p:cNvPr>
            <p:cNvSpPr/>
            <p:nvPr/>
          </p:nvSpPr>
          <p:spPr>
            <a:xfrm>
              <a:off x="9227772" y="253998"/>
              <a:ext cx="2326640" cy="579119"/>
            </a:xfrm>
            <a:prstGeom prst="chevr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5964CE15-167A-4A9C-9A54-BED1331E2B56}"/>
                </a:ext>
              </a:extLst>
            </p:cNvPr>
            <p:cNvSpPr txBox="1"/>
            <p:nvPr/>
          </p:nvSpPr>
          <p:spPr>
            <a:xfrm>
              <a:off x="994116" y="338415"/>
              <a:ext cx="1660936" cy="4102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bg1">
                      <a:lumMod val="9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몬스터 육성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F6D46A28-FDD6-47B0-ACF2-4269CDDC3811}"/>
                </a:ext>
              </a:extLst>
            </p:cNvPr>
            <p:cNvSpPr txBox="1"/>
            <p:nvPr/>
          </p:nvSpPr>
          <p:spPr>
            <a:xfrm>
              <a:off x="2962712" y="340218"/>
              <a:ext cx="2223497" cy="4102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>
                      <a:lumMod val="9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</a:t>
              </a:r>
              <a:r>
                <a:rPr lang="ko-KR" altLang="en-US" sz="1200" dirty="0">
                  <a:solidFill>
                    <a:schemeClr val="bg1">
                      <a:lumMod val="9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차 컨텐츠 진입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57D9E173-F677-420F-AB09-3512EBD6100D}"/>
                </a:ext>
              </a:extLst>
            </p:cNvPr>
            <p:cNvSpPr txBox="1"/>
            <p:nvPr/>
          </p:nvSpPr>
          <p:spPr>
            <a:xfrm>
              <a:off x="5361949" y="322782"/>
              <a:ext cx="1727709" cy="4102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bg1">
                      <a:lumMod val="9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룬 획득 및 강화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BE533416-9EE8-403B-A74C-3C4129BD823B}"/>
                </a:ext>
              </a:extLst>
            </p:cNvPr>
            <p:cNvSpPr txBox="1"/>
            <p:nvPr/>
          </p:nvSpPr>
          <p:spPr>
            <a:xfrm>
              <a:off x="7297625" y="312116"/>
              <a:ext cx="2057293" cy="4558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</a:t>
              </a:r>
              <a:r>
                <a:rPr lang="ko-KR" altLang="en-US" sz="1400" b="1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차 컨텐츠 진입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53E06C5E-FB7A-4BFD-8FC5-4DEA025D1714}"/>
                </a:ext>
              </a:extLst>
            </p:cNvPr>
            <p:cNvSpPr txBox="1"/>
            <p:nvPr/>
          </p:nvSpPr>
          <p:spPr>
            <a:xfrm>
              <a:off x="9906969" y="338395"/>
              <a:ext cx="786738" cy="4102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>
                      <a:lumMod val="9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ETC.</a:t>
              </a:r>
              <a:endParaRPr lang="ko-KR" altLang="en-US" sz="1200" dirty="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86" name="TextBox 85">
            <a:extLst>
              <a:ext uri="{FF2B5EF4-FFF2-40B4-BE49-F238E27FC236}">
                <a16:creationId xmlns:a16="http://schemas.microsoft.com/office/drawing/2014/main" id="{471A71AF-A76E-4D78-A2CB-0D44ACE34B95}"/>
              </a:ext>
            </a:extLst>
          </p:cNvPr>
          <p:cNvSpPr txBox="1"/>
          <p:nvPr/>
        </p:nvSpPr>
        <p:spPr>
          <a:xfrm>
            <a:off x="6401576" y="3933170"/>
            <a:ext cx="8659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시험의 탑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D6EC0376-E5E5-416A-BB39-F20862A5BFF8}"/>
              </a:ext>
            </a:extLst>
          </p:cNvPr>
          <p:cNvSpPr txBox="1"/>
          <p:nvPr/>
        </p:nvSpPr>
        <p:spPr>
          <a:xfrm flipH="1">
            <a:off x="10269304" y="4867143"/>
            <a:ext cx="1196332" cy="523220"/>
          </a:xfrm>
          <a:prstGeom prst="rect">
            <a:avLst/>
          </a:prstGeom>
          <a:noFill/>
          <a:ln>
            <a:noFill/>
            <a:prstDash val="sysDot"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한화 약 </a:t>
            </a:r>
            <a:r>
              <a:rPr lang="en-US" altLang="ko-KR" sz="1400" b="1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</a:t>
            </a:r>
            <a:r>
              <a:rPr lang="ko-KR" altLang="en-US" sz="1400" b="1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만원</a:t>
            </a:r>
            <a:endParaRPr lang="en-US" altLang="ko-KR" sz="1400" b="1">
              <a:solidFill>
                <a:srgbClr val="C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400" b="1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환산 가치</a:t>
            </a:r>
            <a:endParaRPr lang="en-US" altLang="ko-KR" sz="1400" b="1">
              <a:solidFill>
                <a:srgbClr val="C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2D0A2F81-E4E1-4584-B0AE-06FDF162C37B}"/>
              </a:ext>
            </a:extLst>
          </p:cNvPr>
          <p:cNvSpPr txBox="1"/>
          <p:nvPr/>
        </p:nvSpPr>
        <p:spPr>
          <a:xfrm flipH="1">
            <a:off x="7908666" y="4088897"/>
            <a:ext cx="2846203" cy="276999"/>
          </a:xfrm>
          <a:prstGeom prst="rect">
            <a:avLst/>
          </a:prstGeom>
          <a:noFill/>
          <a:ln>
            <a:noFill/>
            <a:prstDash val="sysDot"/>
          </a:ln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100</a:t>
            </a:r>
            <a:r>
              <a:rPr lang="ko-KR" altLang="en-US" sz="12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층 클리어 시 획득 가능한 재화</a:t>
            </a:r>
            <a:endParaRPr lang="en-US" altLang="ko-KR" sz="1200" b="1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FCA2FB6-EB3F-434B-B8C1-F8FC97F204F9}"/>
              </a:ext>
            </a:extLst>
          </p:cNvPr>
          <p:cNvSpPr/>
          <p:nvPr/>
        </p:nvSpPr>
        <p:spPr>
          <a:xfrm>
            <a:off x="8008347" y="4407611"/>
            <a:ext cx="219181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에너지 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50</a:t>
            </a:r>
          </a:p>
          <a:p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무지개몬 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성 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x1, 4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성 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x1</a:t>
            </a:r>
          </a:p>
          <a:p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크리스탈 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750</a:t>
            </a:r>
          </a:p>
          <a:p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각인된 소환석 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80</a:t>
            </a:r>
          </a:p>
          <a:p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데빌몬 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</a:p>
          <a:p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신비의 소환서 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</a:p>
          <a:p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빛과 어둠의 소환서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1</a:t>
            </a:r>
          </a:p>
          <a:p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전설의 소환서 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</a:p>
        </p:txBody>
      </p:sp>
      <p:sp>
        <p:nvSpPr>
          <p:cNvPr id="93" name="사각형: 둥근 모서리 92">
            <a:extLst>
              <a:ext uri="{FF2B5EF4-FFF2-40B4-BE49-F238E27FC236}">
                <a16:creationId xmlns:a16="http://schemas.microsoft.com/office/drawing/2014/main" id="{BE4EECE4-B857-4787-9FF2-3E6722D6998E}"/>
              </a:ext>
            </a:extLst>
          </p:cNvPr>
          <p:cNvSpPr/>
          <p:nvPr/>
        </p:nvSpPr>
        <p:spPr>
          <a:xfrm>
            <a:off x="7635827" y="3933171"/>
            <a:ext cx="3969886" cy="2231324"/>
          </a:xfrm>
          <a:prstGeom prst="round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E54EBF82-EC34-4D75-B8DF-A6C293A10421}"/>
              </a:ext>
            </a:extLst>
          </p:cNvPr>
          <p:cNvSpPr txBox="1"/>
          <p:nvPr/>
        </p:nvSpPr>
        <p:spPr>
          <a:xfrm>
            <a:off x="7685996" y="2623263"/>
            <a:ext cx="43957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높은 단계를 클리어할수록 높은 등급의 연마석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보석 획득 확률이 증가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659FF7C-5190-4366-B184-324F3CEF3181}"/>
              </a:ext>
            </a:extLst>
          </p:cNvPr>
          <p:cNvSpPr txBox="1"/>
          <p:nvPr/>
        </p:nvSpPr>
        <p:spPr>
          <a:xfrm>
            <a:off x="7685996" y="2985892"/>
            <a:ext cx="18838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 전투당 </a:t>
            </a:r>
            <a:r>
              <a:rPr lang="ko-KR" altLang="en-US" sz="120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에너지 </a:t>
            </a:r>
            <a:r>
              <a:rPr lang="en-US" altLang="ko-KR" sz="120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9</a:t>
            </a:r>
            <a:r>
              <a:rPr lang="ko-KR" altLang="en-US" sz="120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소모</a:t>
            </a:r>
          </a:p>
        </p:txBody>
      </p:sp>
      <p:sp>
        <p:nvSpPr>
          <p:cNvPr id="73" name="화살표: 아래쪽 72">
            <a:extLst>
              <a:ext uri="{FF2B5EF4-FFF2-40B4-BE49-F238E27FC236}">
                <a16:creationId xmlns:a16="http://schemas.microsoft.com/office/drawing/2014/main" id="{514B524A-ADD8-4DDB-953E-1DE066E40834}"/>
              </a:ext>
            </a:extLst>
          </p:cNvPr>
          <p:cNvSpPr/>
          <p:nvPr/>
        </p:nvSpPr>
        <p:spPr>
          <a:xfrm rot="16200000">
            <a:off x="9887340" y="4869898"/>
            <a:ext cx="279735" cy="484192"/>
          </a:xfrm>
          <a:prstGeom prst="downArrow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100000">
                <a:schemeClr val="bg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11419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DAE889-F9C1-459C-9460-3BCEFD1F13DC}"/>
              </a:ext>
            </a:extLst>
          </p:cNvPr>
          <p:cNvSpPr txBox="1"/>
          <p:nvPr/>
        </p:nvSpPr>
        <p:spPr>
          <a:xfrm flipH="1">
            <a:off x="3245255" y="2654041"/>
            <a:ext cx="1345926" cy="27699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부옵션 부분 변경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1CEE47-0A73-42FE-BCB2-D6002B514A22}"/>
              </a:ext>
            </a:extLst>
          </p:cNvPr>
          <p:cNvSpPr txBox="1"/>
          <p:nvPr/>
        </p:nvSpPr>
        <p:spPr>
          <a:xfrm flipH="1">
            <a:off x="1118757" y="2654040"/>
            <a:ext cx="1345929" cy="27699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부옵션 전체 변경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156B14-9106-470F-A0BF-49E5F9D6A799}"/>
              </a:ext>
            </a:extLst>
          </p:cNvPr>
          <p:cNvSpPr txBox="1"/>
          <p:nvPr/>
        </p:nvSpPr>
        <p:spPr>
          <a:xfrm flipH="1">
            <a:off x="4954887" y="2654040"/>
            <a:ext cx="1345927" cy="27699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부옵션 연마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4C7A38-06DB-4016-A7F1-80F175628FB0}"/>
              </a:ext>
            </a:extLst>
          </p:cNvPr>
          <p:cNvSpPr txBox="1"/>
          <p:nvPr/>
        </p:nvSpPr>
        <p:spPr>
          <a:xfrm flipH="1">
            <a:off x="3245255" y="3206491"/>
            <a:ext cx="1345926" cy="276999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마력깃든 보석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268D10-652A-4720-BDAC-A07E7F5DE18B}"/>
              </a:ext>
            </a:extLst>
          </p:cNvPr>
          <p:cNvSpPr txBox="1"/>
          <p:nvPr/>
        </p:nvSpPr>
        <p:spPr>
          <a:xfrm flipH="1">
            <a:off x="1118757" y="3201840"/>
            <a:ext cx="1345927" cy="276999"/>
          </a:xfrm>
          <a:prstGeom prst="rect">
            <a:avLst/>
          </a:prstGeom>
          <a:solidFill>
            <a:srgbClr val="FFD9D9"/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연성석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866501-9559-4FC5-BCF3-F5779E260504}"/>
              </a:ext>
            </a:extLst>
          </p:cNvPr>
          <p:cNvSpPr txBox="1"/>
          <p:nvPr/>
        </p:nvSpPr>
        <p:spPr>
          <a:xfrm flipH="1">
            <a:off x="4954889" y="3206489"/>
            <a:ext cx="1345925" cy="276999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연마석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713ADD9D-6111-4093-BA14-246DB40854E2}"/>
              </a:ext>
            </a:extLst>
          </p:cNvPr>
          <p:cNvSpPr/>
          <p:nvPr/>
        </p:nvSpPr>
        <p:spPr>
          <a:xfrm>
            <a:off x="3334486" y="3804882"/>
            <a:ext cx="2840020" cy="13877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BD1091-7A1E-49CF-9ED5-11E5677D5F80}"/>
              </a:ext>
            </a:extLst>
          </p:cNvPr>
          <p:cNvSpPr txBox="1"/>
          <p:nvPr/>
        </p:nvSpPr>
        <p:spPr>
          <a:xfrm flipH="1">
            <a:off x="3671901" y="4351528"/>
            <a:ext cx="2208691" cy="27699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길드 컨텐츠 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타르타로스의 미궁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’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0301CA3-3850-4B07-A355-79F3DAD94F49}"/>
              </a:ext>
            </a:extLst>
          </p:cNvPr>
          <p:cNvSpPr txBox="1"/>
          <p:nvPr/>
        </p:nvSpPr>
        <p:spPr>
          <a:xfrm flipH="1">
            <a:off x="3671904" y="3961465"/>
            <a:ext cx="2208688" cy="27699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이계의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틈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이계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레이드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’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4303EE7-A04B-40D4-A289-B368EDDC67BD}"/>
              </a:ext>
            </a:extLst>
          </p:cNvPr>
          <p:cNvSpPr txBox="1"/>
          <p:nvPr/>
        </p:nvSpPr>
        <p:spPr>
          <a:xfrm flipH="1">
            <a:off x="3673025" y="4738858"/>
            <a:ext cx="2208690" cy="27699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길드 마법 상점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648F08CC-6A7A-407D-BA24-419AFD4F72CC}"/>
              </a:ext>
            </a:extLst>
          </p:cNvPr>
          <p:cNvGrpSpPr/>
          <p:nvPr/>
        </p:nvGrpSpPr>
        <p:grpSpPr>
          <a:xfrm>
            <a:off x="498724" y="3804882"/>
            <a:ext cx="2585992" cy="1387735"/>
            <a:chOff x="978946" y="4255246"/>
            <a:chExt cx="2585992" cy="1387735"/>
          </a:xfrm>
        </p:grpSpPr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AC98B43A-373A-4CDD-9296-D61C77773697}"/>
                </a:ext>
              </a:extLst>
            </p:cNvPr>
            <p:cNvSpPr/>
            <p:nvPr/>
          </p:nvSpPr>
          <p:spPr>
            <a:xfrm>
              <a:off x="978946" y="4255246"/>
              <a:ext cx="2585992" cy="138773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281C121-8989-4732-88EF-3A4DDA2AF8C3}"/>
                </a:ext>
              </a:extLst>
            </p:cNvPr>
            <p:cNvSpPr txBox="1"/>
            <p:nvPr/>
          </p:nvSpPr>
          <p:spPr>
            <a:xfrm flipH="1">
              <a:off x="1130319" y="4411829"/>
              <a:ext cx="2290029" cy="276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이벤트 상점 </a:t>
              </a:r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‘</a:t>
              </a:r>
              <a:r>
                <a:rPr lang="ko-KR" alt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고대의 마법 상점</a:t>
              </a:r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’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9CF43B3-BA1C-4BFC-A191-7492893D0E1E}"/>
                </a:ext>
              </a:extLst>
            </p:cNvPr>
            <p:cNvSpPr txBox="1"/>
            <p:nvPr/>
          </p:nvSpPr>
          <p:spPr>
            <a:xfrm flipH="1">
              <a:off x="1130319" y="4801893"/>
              <a:ext cx="2290029" cy="276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이계의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틈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‘</a:t>
              </a:r>
              <a:r>
                <a:rPr lang="ko-KR" alt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이계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던전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’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5CBACF5-2438-45A0-A6A3-2C3700F0D4B9}"/>
                </a:ext>
              </a:extLst>
            </p:cNvPr>
            <p:cNvSpPr txBox="1"/>
            <p:nvPr/>
          </p:nvSpPr>
          <p:spPr>
            <a:xfrm flipH="1">
              <a:off x="1130318" y="5191957"/>
              <a:ext cx="2290029" cy="276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유료 구매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946BFDC6-9674-4345-9C20-163899202338}"/>
              </a:ext>
            </a:extLst>
          </p:cNvPr>
          <p:cNvCxnSpPr>
            <a:cxnSpLocks/>
            <a:stCxn id="4" idx="2"/>
            <a:endCxn id="7" idx="0"/>
          </p:cNvCxnSpPr>
          <p:nvPr/>
        </p:nvCxnSpPr>
        <p:spPr>
          <a:xfrm flipH="1">
            <a:off x="1791720" y="2931039"/>
            <a:ext cx="1" cy="27080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A5EC8F37-38C0-4C51-BD28-F426B29EC77E}"/>
              </a:ext>
            </a:extLst>
          </p:cNvPr>
          <p:cNvCxnSpPr>
            <a:cxnSpLocks/>
            <a:stCxn id="7" idx="2"/>
            <a:endCxn id="45" idx="0"/>
          </p:cNvCxnSpPr>
          <p:nvPr/>
        </p:nvCxnSpPr>
        <p:spPr>
          <a:xfrm>
            <a:off x="1791720" y="3478839"/>
            <a:ext cx="0" cy="326043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A9A113BD-F9A0-480C-AD1B-0B220C185F9B}"/>
              </a:ext>
            </a:extLst>
          </p:cNvPr>
          <p:cNvCxnSpPr>
            <a:cxnSpLocks/>
            <a:stCxn id="3" idx="2"/>
            <a:endCxn id="6" idx="0"/>
          </p:cNvCxnSpPr>
          <p:nvPr/>
        </p:nvCxnSpPr>
        <p:spPr>
          <a:xfrm>
            <a:off x="3918218" y="2931040"/>
            <a:ext cx="0" cy="27545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9E570BED-25E3-4395-90F3-CC48DB9DDF05}"/>
              </a:ext>
            </a:extLst>
          </p:cNvPr>
          <p:cNvCxnSpPr>
            <a:cxnSpLocks/>
            <a:stCxn id="5" idx="2"/>
            <a:endCxn id="8" idx="0"/>
          </p:cNvCxnSpPr>
          <p:nvPr/>
        </p:nvCxnSpPr>
        <p:spPr>
          <a:xfrm>
            <a:off x="5627850" y="2931039"/>
            <a:ext cx="1" cy="27545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연결선: 꺾임 53">
            <a:extLst>
              <a:ext uri="{FF2B5EF4-FFF2-40B4-BE49-F238E27FC236}">
                <a16:creationId xmlns:a16="http://schemas.microsoft.com/office/drawing/2014/main" id="{42CB76E3-1510-4FBA-BAD0-55E56C9B01EE}"/>
              </a:ext>
            </a:extLst>
          </p:cNvPr>
          <p:cNvCxnSpPr>
            <a:cxnSpLocks/>
            <a:stCxn id="6" idx="2"/>
            <a:endCxn id="44" idx="0"/>
          </p:cNvCxnSpPr>
          <p:nvPr/>
        </p:nvCxnSpPr>
        <p:spPr>
          <a:xfrm rot="16200000" flipH="1">
            <a:off x="4175661" y="3226047"/>
            <a:ext cx="321392" cy="836278"/>
          </a:xfrm>
          <a:prstGeom prst="bentConnector3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연결선: 꺾임 55">
            <a:extLst>
              <a:ext uri="{FF2B5EF4-FFF2-40B4-BE49-F238E27FC236}">
                <a16:creationId xmlns:a16="http://schemas.microsoft.com/office/drawing/2014/main" id="{285D3216-FD7F-449B-A0DD-853525DDA2D1}"/>
              </a:ext>
            </a:extLst>
          </p:cNvPr>
          <p:cNvCxnSpPr>
            <a:cxnSpLocks/>
            <a:stCxn id="8" idx="2"/>
            <a:endCxn id="44" idx="0"/>
          </p:cNvCxnSpPr>
          <p:nvPr/>
        </p:nvCxnSpPr>
        <p:spPr>
          <a:xfrm rot="5400000">
            <a:off x="5030477" y="3207508"/>
            <a:ext cx="321394" cy="873355"/>
          </a:xfrm>
          <a:prstGeom prst="bentConnector3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FFDABEC1-2AA0-47FC-87AE-FD8EF8983E69}"/>
              </a:ext>
            </a:extLst>
          </p:cNvPr>
          <p:cNvSpPr txBox="1"/>
          <p:nvPr/>
        </p:nvSpPr>
        <p:spPr>
          <a:xfrm>
            <a:off x="320068" y="1407042"/>
            <a:ext cx="27093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부옵션 변경</a:t>
            </a:r>
            <a:r>
              <a:rPr lang="en-US" altLang="ko-KR" sz="1400" b="1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1400" b="1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연마 아이템 획득 경로 </a:t>
            </a:r>
            <a:endParaRPr lang="ko-KR" altLang="en-US" sz="1400" b="1" dirty="0">
              <a:solidFill>
                <a:srgbClr val="C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35B564E-0F0E-4316-BD28-2416CFC8495C}"/>
              </a:ext>
            </a:extLst>
          </p:cNvPr>
          <p:cNvSpPr txBox="1"/>
          <p:nvPr/>
        </p:nvSpPr>
        <p:spPr>
          <a:xfrm>
            <a:off x="179512" y="332656"/>
            <a:ext cx="3744416" cy="477054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r>
              <a:rPr lang="ko-KR" altLang="en-US" sz="25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컨텐츠 진행 구조</a:t>
            </a:r>
            <a:endParaRPr lang="en-US" altLang="ko-KR" sz="25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1F7FCDF6-764C-4048-B271-EEFBE45137E8}"/>
              </a:ext>
            </a:extLst>
          </p:cNvPr>
          <p:cNvSpPr/>
          <p:nvPr/>
        </p:nvSpPr>
        <p:spPr>
          <a:xfrm flipH="1">
            <a:off x="138600" y="332655"/>
            <a:ext cx="45719" cy="47705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B37D16C1-363D-4C4A-9C29-AB3E8E9F6A7A}"/>
              </a:ext>
            </a:extLst>
          </p:cNvPr>
          <p:cNvGrpSpPr/>
          <p:nvPr/>
        </p:nvGrpSpPr>
        <p:grpSpPr>
          <a:xfrm>
            <a:off x="18288" y="791452"/>
            <a:ext cx="7020790" cy="390991"/>
            <a:chOff x="701040" y="253998"/>
            <a:chExt cx="10853372" cy="579122"/>
          </a:xfrm>
          <a:solidFill>
            <a:schemeClr val="bg1">
              <a:lumMod val="50000"/>
            </a:schemeClr>
          </a:solidFill>
        </p:grpSpPr>
        <p:sp>
          <p:nvSpPr>
            <p:cNvPr id="49" name="화살표: 갈매기형 수장 48">
              <a:extLst>
                <a:ext uri="{FF2B5EF4-FFF2-40B4-BE49-F238E27FC236}">
                  <a16:creationId xmlns:a16="http://schemas.microsoft.com/office/drawing/2014/main" id="{651B830B-A880-4BAF-ABAB-AFF2CBEF5D18}"/>
                </a:ext>
              </a:extLst>
            </p:cNvPr>
            <p:cNvSpPr/>
            <p:nvPr/>
          </p:nvSpPr>
          <p:spPr>
            <a:xfrm>
              <a:off x="2918412" y="254000"/>
              <a:ext cx="2326640" cy="579119"/>
            </a:xfrm>
            <a:prstGeom prst="chevr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51" name="화살표: 오각형 50">
              <a:extLst>
                <a:ext uri="{FF2B5EF4-FFF2-40B4-BE49-F238E27FC236}">
                  <a16:creationId xmlns:a16="http://schemas.microsoft.com/office/drawing/2014/main" id="{27D74BE1-CB06-4D3C-9792-07CA617E4A55}"/>
                </a:ext>
              </a:extLst>
            </p:cNvPr>
            <p:cNvSpPr/>
            <p:nvPr/>
          </p:nvSpPr>
          <p:spPr>
            <a:xfrm>
              <a:off x="701040" y="254001"/>
              <a:ext cx="2440892" cy="579119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53" name="화살표: 갈매기형 수장 52">
              <a:extLst>
                <a:ext uri="{FF2B5EF4-FFF2-40B4-BE49-F238E27FC236}">
                  <a16:creationId xmlns:a16="http://schemas.microsoft.com/office/drawing/2014/main" id="{D7468B1B-6996-419A-A7D3-C3113C9ABC1F}"/>
                </a:ext>
              </a:extLst>
            </p:cNvPr>
            <p:cNvSpPr/>
            <p:nvPr/>
          </p:nvSpPr>
          <p:spPr>
            <a:xfrm>
              <a:off x="5021532" y="254000"/>
              <a:ext cx="2326640" cy="579119"/>
            </a:xfrm>
            <a:prstGeom prst="chevr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55" name="화살표: 갈매기형 수장 54">
              <a:extLst>
                <a:ext uri="{FF2B5EF4-FFF2-40B4-BE49-F238E27FC236}">
                  <a16:creationId xmlns:a16="http://schemas.microsoft.com/office/drawing/2014/main" id="{110F87AA-FD49-4175-A8DB-3A0929F0F261}"/>
                </a:ext>
              </a:extLst>
            </p:cNvPr>
            <p:cNvSpPr/>
            <p:nvPr/>
          </p:nvSpPr>
          <p:spPr>
            <a:xfrm>
              <a:off x="7124652" y="253999"/>
              <a:ext cx="2326640" cy="579119"/>
            </a:xfrm>
            <a:prstGeom prst="chevron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57" name="화살표: 갈매기형 수장 56">
              <a:extLst>
                <a:ext uri="{FF2B5EF4-FFF2-40B4-BE49-F238E27FC236}">
                  <a16:creationId xmlns:a16="http://schemas.microsoft.com/office/drawing/2014/main" id="{A06CE3C1-AF72-48CB-81E2-848C3A2BAB38}"/>
                </a:ext>
              </a:extLst>
            </p:cNvPr>
            <p:cNvSpPr/>
            <p:nvPr/>
          </p:nvSpPr>
          <p:spPr>
            <a:xfrm>
              <a:off x="9227772" y="253998"/>
              <a:ext cx="2326640" cy="579119"/>
            </a:xfrm>
            <a:prstGeom prst="chevr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49FC05B-E955-4A95-A710-D6685122F0FF}"/>
                </a:ext>
              </a:extLst>
            </p:cNvPr>
            <p:cNvSpPr txBox="1"/>
            <p:nvPr/>
          </p:nvSpPr>
          <p:spPr>
            <a:xfrm>
              <a:off x="994116" y="338415"/>
              <a:ext cx="1660936" cy="4102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bg1">
                      <a:lumMod val="9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몬스터 육성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139DD6C3-EEAF-4A4B-8F49-9282F9CE985C}"/>
                </a:ext>
              </a:extLst>
            </p:cNvPr>
            <p:cNvSpPr txBox="1"/>
            <p:nvPr/>
          </p:nvSpPr>
          <p:spPr>
            <a:xfrm>
              <a:off x="2962712" y="340218"/>
              <a:ext cx="2223497" cy="4102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>
                      <a:lumMod val="9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</a:t>
              </a:r>
              <a:r>
                <a:rPr lang="ko-KR" altLang="en-US" sz="1200" dirty="0">
                  <a:solidFill>
                    <a:schemeClr val="bg1">
                      <a:lumMod val="9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차 컨텐츠 진입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1E27E86C-30DA-4804-B102-B50EC087C071}"/>
                </a:ext>
              </a:extLst>
            </p:cNvPr>
            <p:cNvSpPr txBox="1"/>
            <p:nvPr/>
          </p:nvSpPr>
          <p:spPr>
            <a:xfrm>
              <a:off x="5361949" y="322782"/>
              <a:ext cx="1727709" cy="4102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bg1">
                      <a:lumMod val="9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룬 획득 및 강화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1C911523-3B78-4C35-BEE3-C868EFF6E857}"/>
                </a:ext>
              </a:extLst>
            </p:cNvPr>
            <p:cNvSpPr txBox="1"/>
            <p:nvPr/>
          </p:nvSpPr>
          <p:spPr>
            <a:xfrm>
              <a:off x="7297625" y="312116"/>
              <a:ext cx="2057293" cy="4558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</a:t>
              </a:r>
              <a:r>
                <a:rPr lang="ko-KR" altLang="en-US" sz="1400" b="1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차 컨텐츠 진입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82CFB139-B55B-444F-AE57-0ED50336F39B}"/>
                </a:ext>
              </a:extLst>
            </p:cNvPr>
            <p:cNvSpPr txBox="1"/>
            <p:nvPr/>
          </p:nvSpPr>
          <p:spPr>
            <a:xfrm>
              <a:off x="9906969" y="338395"/>
              <a:ext cx="786738" cy="4102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>
                      <a:lumMod val="9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ETC.</a:t>
              </a:r>
              <a:endParaRPr lang="ko-KR" altLang="en-US" sz="1200" dirty="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492C3319-F43C-41E6-87D2-4868955744A5}"/>
              </a:ext>
            </a:extLst>
          </p:cNvPr>
          <p:cNvCxnSpPr/>
          <p:nvPr/>
        </p:nvCxnSpPr>
        <p:spPr>
          <a:xfrm>
            <a:off x="6696110" y="1619854"/>
            <a:ext cx="0" cy="463856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74CB5022-2058-43DC-90C3-DB1AF8608C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083" t="8743" r="24880" b="10262"/>
          <a:stretch/>
        </p:blipFill>
        <p:spPr>
          <a:xfrm>
            <a:off x="8007089" y="1771526"/>
            <a:ext cx="2709395" cy="2466938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C846E748-4997-42EF-AF3B-47EE2F5C7A39}"/>
              </a:ext>
            </a:extLst>
          </p:cNvPr>
          <p:cNvSpPr txBox="1"/>
          <p:nvPr/>
        </p:nvSpPr>
        <p:spPr>
          <a:xfrm flipH="1">
            <a:off x="8545825" y="4284717"/>
            <a:ext cx="1631922" cy="276999"/>
          </a:xfrm>
          <a:prstGeom prst="rect">
            <a:avLst/>
          </a:prstGeom>
          <a:noFill/>
          <a:ln>
            <a:noFill/>
            <a:prstDash val="sysDot"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연성석 사용 시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FC2FB830-2C14-446E-8797-5A88DCEABBB9}"/>
              </a:ext>
            </a:extLst>
          </p:cNvPr>
          <p:cNvSpPr txBox="1"/>
          <p:nvPr/>
        </p:nvSpPr>
        <p:spPr>
          <a:xfrm>
            <a:off x="7171548" y="4791999"/>
            <a:ext cx="47632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 연성 시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연성 전의 옵션이 파괴되는 구조가 아닌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후 선택 가능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1044CF20-16E0-489E-8BD7-20E505632782}"/>
              </a:ext>
            </a:extLst>
          </p:cNvPr>
          <p:cNvSpPr/>
          <p:nvPr/>
        </p:nvSpPr>
        <p:spPr>
          <a:xfrm>
            <a:off x="7171548" y="5192617"/>
            <a:ext cx="415879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일주일에 </a:t>
            </a:r>
            <a:r>
              <a:rPr lang="en-US" altLang="ko-KR" sz="1200" b="1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r>
              <a:rPr lang="ko-KR" altLang="en-US" sz="1200" b="1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 제작 제한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으로 유료화 패키지 구매 유도</a:t>
            </a:r>
            <a:endParaRPr lang="en-US" altLang="ko-KR" sz="120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유료 패키지 구매 시 한 달에 최대 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50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 추가 획득 가능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33006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DAE889-F9C1-459C-9460-3BCEFD1F13DC}"/>
              </a:ext>
            </a:extLst>
          </p:cNvPr>
          <p:cNvSpPr txBox="1"/>
          <p:nvPr/>
        </p:nvSpPr>
        <p:spPr>
          <a:xfrm flipH="1">
            <a:off x="3245255" y="2654041"/>
            <a:ext cx="1345926" cy="27699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부옵션 부분 변경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1CEE47-0A73-42FE-BCB2-D6002B514A22}"/>
              </a:ext>
            </a:extLst>
          </p:cNvPr>
          <p:cNvSpPr txBox="1"/>
          <p:nvPr/>
        </p:nvSpPr>
        <p:spPr>
          <a:xfrm flipH="1">
            <a:off x="1118757" y="2654040"/>
            <a:ext cx="1345929" cy="27699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부옵션 전체 변경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156B14-9106-470F-A0BF-49E5F9D6A799}"/>
              </a:ext>
            </a:extLst>
          </p:cNvPr>
          <p:cNvSpPr txBox="1"/>
          <p:nvPr/>
        </p:nvSpPr>
        <p:spPr>
          <a:xfrm flipH="1">
            <a:off x="4954887" y="2654040"/>
            <a:ext cx="1345927" cy="27699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부옵션 연마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4C7A38-06DB-4016-A7F1-80F175628FB0}"/>
              </a:ext>
            </a:extLst>
          </p:cNvPr>
          <p:cNvSpPr txBox="1"/>
          <p:nvPr/>
        </p:nvSpPr>
        <p:spPr>
          <a:xfrm flipH="1">
            <a:off x="3245255" y="3206491"/>
            <a:ext cx="1345926" cy="276999"/>
          </a:xfrm>
          <a:prstGeom prst="rect">
            <a:avLst/>
          </a:prstGeom>
          <a:solidFill>
            <a:srgbClr val="FFD9D9"/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마력깃든 보석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268D10-652A-4720-BDAC-A07E7F5DE18B}"/>
              </a:ext>
            </a:extLst>
          </p:cNvPr>
          <p:cNvSpPr txBox="1"/>
          <p:nvPr/>
        </p:nvSpPr>
        <p:spPr>
          <a:xfrm flipH="1">
            <a:off x="1118757" y="3201840"/>
            <a:ext cx="1345927" cy="27699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연성석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866501-9559-4FC5-BCF3-F5779E260504}"/>
              </a:ext>
            </a:extLst>
          </p:cNvPr>
          <p:cNvSpPr txBox="1"/>
          <p:nvPr/>
        </p:nvSpPr>
        <p:spPr>
          <a:xfrm flipH="1">
            <a:off x="4954889" y="3206489"/>
            <a:ext cx="1345925" cy="276999"/>
          </a:xfrm>
          <a:prstGeom prst="rect">
            <a:avLst/>
          </a:prstGeom>
          <a:solidFill>
            <a:srgbClr val="FFD9D9"/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연마석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713ADD9D-6111-4093-BA14-246DB40854E2}"/>
              </a:ext>
            </a:extLst>
          </p:cNvPr>
          <p:cNvSpPr/>
          <p:nvPr/>
        </p:nvSpPr>
        <p:spPr>
          <a:xfrm>
            <a:off x="3334486" y="3804882"/>
            <a:ext cx="2840020" cy="13877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BD1091-7A1E-49CF-9ED5-11E5677D5F80}"/>
              </a:ext>
            </a:extLst>
          </p:cNvPr>
          <p:cNvSpPr txBox="1"/>
          <p:nvPr/>
        </p:nvSpPr>
        <p:spPr>
          <a:xfrm flipH="1">
            <a:off x="3671901" y="4351528"/>
            <a:ext cx="2208691" cy="27699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길드 컨텐츠 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타르타로스의 미궁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’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0301CA3-3850-4B07-A355-79F3DAD94F49}"/>
              </a:ext>
            </a:extLst>
          </p:cNvPr>
          <p:cNvSpPr txBox="1"/>
          <p:nvPr/>
        </p:nvSpPr>
        <p:spPr>
          <a:xfrm flipH="1">
            <a:off x="3671904" y="3961465"/>
            <a:ext cx="2208688" cy="27699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이계의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틈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이계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레이드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’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4303EE7-A04B-40D4-A289-B368EDDC67BD}"/>
              </a:ext>
            </a:extLst>
          </p:cNvPr>
          <p:cNvSpPr txBox="1"/>
          <p:nvPr/>
        </p:nvSpPr>
        <p:spPr>
          <a:xfrm flipH="1">
            <a:off x="3673025" y="4738858"/>
            <a:ext cx="2208690" cy="27699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길드 마법 상점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648F08CC-6A7A-407D-BA24-419AFD4F72CC}"/>
              </a:ext>
            </a:extLst>
          </p:cNvPr>
          <p:cNvGrpSpPr/>
          <p:nvPr/>
        </p:nvGrpSpPr>
        <p:grpSpPr>
          <a:xfrm>
            <a:off x="498724" y="3804882"/>
            <a:ext cx="2585992" cy="1387735"/>
            <a:chOff x="978946" y="4255246"/>
            <a:chExt cx="2585992" cy="1387735"/>
          </a:xfrm>
        </p:grpSpPr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AC98B43A-373A-4CDD-9296-D61C77773697}"/>
                </a:ext>
              </a:extLst>
            </p:cNvPr>
            <p:cNvSpPr/>
            <p:nvPr/>
          </p:nvSpPr>
          <p:spPr>
            <a:xfrm>
              <a:off x="978946" y="4255246"/>
              <a:ext cx="2585992" cy="138773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281C121-8989-4732-88EF-3A4DDA2AF8C3}"/>
                </a:ext>
              </a:extLst>
            </p:cNvPr>
            <p:cNvSpPr txBox="1"/>
            <p:nvPr/>
          </p:nvSpPr>
          <p:spPr>
            <a:xfrm flipH="1">
              <a:off x="1130319" y="4411829"/>
              <a:ext cx="2290029" cy="276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이벤트 상점 </a:t>
              </a:r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‘</a:t>
              </a:r>
              <a:r>
                <a:rPr lang="ko-KR" alt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고대의 마법 상점</a:t>
              </a:r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’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9CF43B3-BA1C-4BFC-A191-7492893D0E1E}"/>
                </a:ext>
              </a:extLst>
            </p:cNvPr>
            <p:cNvSpPr txBox="1"/>
            <p:nvPr/>
          </p:nvSpPr>
          <p:spPr>
            <a:xfrm flipH="1">
              <a:off x="1130319" y="4801893"/>
              <a:ext cx="2290029" cy="276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이계의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틈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‘</a:t>
              </a:r>
              <a:r>
                <a:rPr lang="ko-KR" alt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이계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던전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’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5CBACF5-2438-45A0-A6A3-2C3700F0D4B9}"/>
                </a:ext>
              </a:extLst>
            </p:cNvPr>
            <p:cNvSpPr txBox="1"/>
            <p:nvPr/>
          </p:nvSpPr>
          <p:spPr>
            <a:xfrm flipH="1">
              <a:off x="1130318" y="5191957"/>
              <a:ext cx="2290029" cy="276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유료 구매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946BFDC6-9674-4345-9C20-163899202338}"/>
              </a:ext>
            </a:extLst>
          </p:cNvPr>
          <p:cNvCxnSpPr>
            <a:cxnSpLocks/>
            <a:stCxn id="4" idx="2"/>
            <a:endCxn id="7" idx="0"/>
          </p:cNvCxnSpPr>
          <p:nvPr/>
        </p:nvCxnSpPr>
        <p:spPr>
          <a:xfrm flipH="1">
            <a:off x="1791720" y="2931039"/>
            <a:ext cx="1" cy="27080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A5EC8F37-38C0-4C51-BD28-F426B29EC77E}"/>
              </a:ext>
            </a:extLst>
          </p:cNvPr>
          <p:cNvCxnSpPr>
            <a:cxnSpLocks/>
            <a:stCxn id="7" idx="2"/>
            <a:endCxn id="45" idx="0"/>
          </p:cNvCxnSpPr>
          <p:nvPr/>
        </p:nvCxnSpPr>
        <p:spPr>
          <a:xfrm>
            <a:off x="1791720" y="3478839"/>
            <a:ext cx="0" cy="326043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A9A113BD-F9A0-480C-AD1B-0B220C185F9B}"/>
              </a:ext>
            </a:extLst>
          </p:cNvPr>
          <p:cNvCxnSpPr>
            <a:cxnSpLocks/>
            <a:stCxn id="3" idx="2"/>
            <a:endCxn id="6" idx="0"/>
          </p:cNvCxnSpPr>
          <p:nvPr/>
        </p:nvCxnSpPr>
        <p:spPr>
          <a:xfrm>
            <a:off x="3918218" y="2931040"/>
            <a:ext cx="0" cy="27545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9E570BED-25E3-4395-90F3-CC48DB9DDF05}"/>
              </a:ext>
            </a:extLst>
          </p:cNvPr>
          <p:cNvCxnSpPr>
            <a:cxnSpLocks/>
            <a:stCxn id="5" idx="2"/>
            <a:endCxn id="8" idx="0"/>
          </p:cNvCxnSpPr>
          <p:nvPr/>
        </p:nvCxnSpPr>
        <p:spPr>
          <a:xfrm>
            <a:off x="5627850" y="2931039"/>
            <a:ext cx="1" cy="27545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연결선: 꺾임 53">
            <a:extLst>
              <a:ext uri="{FF2B5EF4-FFF2-40B4-BE49-F238E27FC236}">
                <a16:creationId xmlns:a16="http://schemas.microsoft.com/office/drawing/2014/main" id="{42CB76E3-1510-4FBA-BAD0-55E56C9B01EE}"/>
              </a:ext>
            </a:extLst>
          </p:cNvPr>
          <p:cNvCxnSpPr>
            <a:cxnSpLocks/>
            <a:stCxn id="6" idx="2"/>
            <a:endCxn id="44" idx="0"/>
          </p:cNvCxnSpPr>
          <p:nvPr/>
        </p:nvCxnSpPr>
        <p:spPr>
          <a:xfrm rot="16200000" flipH="1">
            <a:off x="4175661" y="3226047"/>
            <a:ext cx="321392" cy="836278"/>
          </a:xfrm>
          <a:prstGeom prst="bentConnector3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연결선: 꺾임 55">
            <a:extLst>
              <a:ext uri="{FF2B5EF4-FFF2-40B4-BE49-F238E27FC236}">
                <a16:creationId xmlns:a16="http://schemas.microsoft.com/office/drawing/2014/main" id="{285D3216-FD7F-449B-A0DD-853525DDA2D1}"/>
              </a:ext>
            </a:extLst>
          </p:cNvPr>
          <p:cNvCxnSpPr>
            <a:cxnSpLocks/>
            <a:stCxn id="8" idx="2"/>
            <a:endCxn id="44" idx="0"/>
          </p:cNvCxnSpPr>
          <p:nvPr/>
        </p:nvCxnSpPr>
        <p:spPr>
          <a:xfrm rot="5400000">
            <a:off x="5030477" y="3207508"/>
            <a:ext cx="321394" cy="873355"/>
          </a:xfrm>
          <a:prstGeom prst="bentConnector3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FFDABEC1-2AA0-47FC-87AE-FD8EF8983E69}"/>
              </a:ext>
            </a:extLst>
          </p:cNvPr>
          <p:cNvSpPr txBox="1"/>
          <p:nvPr/>
        </p:nvSpPr>
        <p:spPr>
          <a:xfrm>
            <a:off x="320068" y="1407042"/>
            <a:ext cx="27093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부옵션 변경</a:t>
            </a:r>
            <a:r>
              <a:rPr lang="en-US" altLang="ko-KR" sz="1400" b="1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1400" b="1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연마 아이템 획득 경로 </a:t>
            </a:r>
            <a:endParaRPr lang="ko-KR" altLang="en-US" sz="1400" b="1" dirty="0">
              <a:solidFill>
                <a:srgbClr val="C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35B564E-0F0E-4316-BD28-2416CFC8495C}"/>
              </a:ext>
            </a:extLst>
          </p:cNvPr>
          <p:cNvSpPr txBox="1"/>
          <p:nvPr/>
        </p:nvSpPr>
        <p:spPr>
          <a:xfrm>
            <a:off x="179512" y="332656"/>
            <a:ext cx="3744416" cy="477054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r>
              <a:rPr lang="ko-KR" altLang="en-US" sz="25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컨텐츠 진행 구조</a:t>
            </a:r>
            <a:endParaRPr lang="en-US" altLang="ko-KR" sz="25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1F7FCDF6-764C-4048-B271-EEFBE45137E8}"/>
              </a:ext>
            </a:extLst>
          </p:cNvPr>
          <p:cNvSpPr/>
          <p:nvPr/>
        </p:nvSpPr>
        <p:spPr>
          <a:xfrm flipH="1">
            <a:off x="138600" y="332655"/>
            <a:ext cx="45719" cy="47705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B37D16C1-363D-4C4A-9C29-AB3E8E9F6A7A}"/>
              </a:ext>
            </a:extLst>
          </p:cNvPr>
          <p:cNvGrpSpPr/>
          <p:nvPr/>
        </p:nvGrpSpPr>
        <p:grpSpPr>
          <a:xfrm>
            <a:off x="18288" y="791452"/>
            <a:ext cx="7020790" cy="390991"/>
            <a:chOff x="701040" y="253998"/>
            <a:chExt cx="10853372" cy="579122"/>
          </a:xfrm>
          <a:solidFill>
            <a:schemeClr val="bg1">
              <a:lumMod val="50000"/>
            </a:schemeClr>
          </a:solidFill>
        </p:grpSpPr>
        <p:sp>
          <p:nvSpPr>
            <p:cNvPr id="49" name="화살표: 갈매기형 수장 48">
              <a:extLst>
                <a:ext uri="{FF2B5EF4-FFF2-40B4-BE49-F238E27FC236}">
                  <a16:creationId xmlns:a16="http://schemas.microsoft.com/office/drawing/2014/main" id="{651B830B-A880-4BAF-ABAB-AFF2CBEF5D18}"/>
                </a:ext>
              </a:extLst>
            </p:cNvPr>
            <p:cNvSpPr/>
            <p:nvPr/>
          </p:nvSpPr>
          <p:spPr>
            <a:xfrm>
              <a:off x="2918412" y="254000"/>
              <a:ext cx="2326640" cy="579119"/>
            </a:xfrm>
            <a:prstGeom prst="chevr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51" name="화살표: 오각형 50">
              <a:extLst>
                <a:ext uri="{FF2B5EF4-FFF2-40B4-BE49-F238E27FC236}">
                  <a16:creationId xmlns:a16="http://schemas.microsoft.com/office/drawing/2014/main" id="{27D74BE1-CB06-4D3C-9792-07CA617E4A55}"/>
                </a:ext>
              </a:extLst>
            </p:cNvPr>
            <p:cNvSpPr/>
            <p:nvPr/>
          </p:nvSpPr>
          <p:spPr>
            <a:xfrm>
              <a:off x="701040" y="254001"/>
              <a:ext cx="2440892" cy="579119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53" name="화살표: 갈매기형 수장 52">
              <a:extLst>
                <a:ext uri="{FF2B5EF4-FFF2-40B4-BE49-F238E27FC236}">
                  <a16:creationId xmlns:a16="http://schemas.microsoft.com/office/drawing/2014/main" id="{D7468B1B-6996-419A-A7D3-C3113C9ABC1F}"/>
                </a:ext>
              </a:extLst>
            </p:cNvPr>
            <p:cNvSpPr/>
            <p:nvPr/>
          </p:nvSpPr>
          <p:spPr>
            <a:xfrm>
              <a:off x="5021532" y="254000"/>
              <a:ext cx="2326640" cy="579119"/>
            </a:xfrm>
            <a:prstGeom prst="chevr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55" name="화살표: 갈매기형 수장 54">
              <a:extLst>
                <a:ext uri="{FF2B5EF4-FFF2-40B4-BE49-F238E27FC236}">
                  <a16:creationId xmlns:a16="http://schemas.microsoft.com/office/drawing/2014/main" id="{110F87AA-FD49-4175-A8DB-3A0929F0F261}"/>
                </a:ext>
              </a:extLst>
            </p:cNvPr>
            <p:cNvSpPr/>
            <p:nvPr/>
          </p:nvSpPr>
          <p:spPr>
            <a:xfrm>
              <a:off x="7124652" y="253999"/>
              <a:ext cx="2326640" cy="579119"/>
            </a:xfrm>
            <a:prstGeom prst="chevron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57" name="화살표: 갈매기형 수장 56">
              <a:extLst>
                <a:ext uri="{FF2B5EF4-FFF2-40B4-BE49-F238E27FC236}">
                  <a16:creationId xmlns:a16="http://schemas.microsoft.com/office/drawing/2014/main" id="{A06CE3C1-AF72-48CB-81E2-848C3A2BAB38}"/>
                </a:ext>
              </a:extLst>
            </p:cNvPr>
            <p:cNvSpPr/>
            <p:nvPr/>
          </p:nvSpPr>
          <p:spPr>
            <a:xfrm>
              <a:off x="9227772" y="253998"/>
              <a:ext cx="2326640" cy="579119"/>
            </a:xfrm>
            <a:prstGeom prst="chevr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49FC05B-E955-4A95-A710-D6685122F0FF}"/>
                </a:ext>
              </a:extLst>
            </p:cNvPr>
            <p:cNvSpPr txBox="1"/>
            <p:nvPr/>
          </p:nvSpPr>
          <p:spPr>
            <a:xfrm>
              <a:off x="994116" y="338415"/>
              <a:ext cx="1660936" cy="4102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bg1">
                      <a:lumMod val="9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몬스터 육성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139DD6C3-EEAF-4A4B-8F49-9282F9CE985C}"/>
                </a:ext>
              </a:extLst>
            </p:cNvPr>
            <p:cNvSpPr txBox="1"/>
            <p:nvPr/>
          </p:nvSpPr>
          <p:spPr>
            <a:xfrm>
              <a:off x="2962712" y="340218"/>
              <a:ext cx="2223497" cy="4102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>
                      <a:lumMod val="9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</a:t>
              </a:r>
              <a:r>
                <a:rPr lang="ko-KR" altLang="en-US" sz="1200" dirty="0">
                  <a:solidFill>
                    <a:schemeClr val="bg1">
                      <a:lumMod val="9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차 컨텐츠 진입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1E27E86C-30DA-4804-B102-B50EC087C071}"/>
                </a:ext>
              </a:extLst>
            </p:cNvPr>
            <p:cNvSpPr txBox="1"/>
            <p:nvPr/>
          </p:nvSpPr>
          <p:spPr>
            <a:xfrm>
              <a:off x="5361949" y="322782"/>
              <a:ext cx="1727709" cy="4102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bg1">
                      <a:lumMod val="9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룬 획득 및 강화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1C911523-3B78-4C35-BEE3-C868EFF6E857}"/>
                </a:ext>
              </a:extLst>
            </p:cNvPr>
            <p:cNvSpPr txBox="1"/>
            <p:nvPr/>
          </p:nvSpPr>
          <p:spPr>
            <a:xfrm>
              <a:off x="7297625" y="312116"/>
              <a:ext cx="2057293" cy="4558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</a:t>
              </a:r>
              <a:r>
                <a:rPr lang="ko-KR" altLang="en-US" sz="1400" b="1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차 컨텐츠 진입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82CFB139-B55B-444F-AE57-0ED50336F39B}"/>
                </a:ext>
              </a:extLst>
            </p:cNvPr>
            <p:cNvSpPr txBox="1"/>
            <p:nvPr/>
          </p:nvSpPr>
          <p:spPr>
            <a:xfrm>
              <a:off x="9906969" y="338395"/>
              <a:ext cx="786738" cy="4102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>
                      <a:lumMod val="9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ETC.</a:t>
              </a:r>
              <a:endParaRPr lang="ko-KR" altLang="en-US" sz="1200" dirty="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pic>
        <p:nvPicPr>
          <p:cNvPr id="75" name="그림 74">
            <a:extLst>
              <a:ext uri="{FF2B5EF4-FFF2-40B4-BE49-F238E27FC236}">
                <a16:creationId xmlns:a16="http://schemas.microsoft.com/office/drawing/2014/main" id="{A6389213-2252-4038-8B3C-C377901D6BC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231" t="20517" r="14521" b="25845"/>
          <a:stretch/>
        </p:blipFill>
        <p:spPr>
          <a:xfrm>
            <a:off x="7762015" y="1734291"/>
            <a:ext cx="1477230" cy="1635738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76" name="그림 75">
            <a:extLst>
              <a:ext uri="{FF2B5EF4-FFF2-40B4-BE49-F238E27FC236}">
                <a16:creationId xmlns:a16="http://schemas.microsoft.com/office/drawing/2014/main" id="{DDAB03A5-7FC6-4982-93BE-C08B71738A2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231" t="20517" r="14521" b="25845"/>
          <a:stretch/>
        </p:blipFill>
        <p:spPr>
          <a:xfrm>
            <a:off x="9520709" y="1734291"/>
            <a:ext cx="1477230" cy="1635738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B176C7F6-39D0-4044-832E-3272B084AC1A}"/>
              </a:ext>
            </a:extLst>
          </p:cNvPr>
          <p:cNvSpPr txBox="1"/>
          <p:nvPr/>
        </p:nvSpPr>
        <p:spPr>
          <a:xfrm flipH="1">
            <a:off x="8017263" y="3393412"/>
            <a:ext cx="966539" cy="276999"/>
          </a:xfrm>
          <a:prstGeom prst="rect">
            <a:avLst/>
          </a:prstGeom>
          <a:noFill/>
          <a:ln>
            <a:noFill/>
            <a:prstDash val="sysDot"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연마석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C06FF5CE-77D4-4FD6-9142-92F751B7A635}"/>
              </a:ext>
            </a:extLst>
          </p:cNvPr>
          <p:cNvSpPr txBox="1"/>
          <p:nvPr/>
        </p:nvSpPr>
        <p:spPr>
          <a:xfrm flipH="1">
            <a:off x="9441321" y="3415552"/>
            <a:ext cx="1631922" cy="276999"/>
          </a:xfrm>
          <a:prstGeom prst="rect">
            <a:avLst/>
          </a:prstGeom>
          <a:noFill/>
          <a:ln>
            <a:noFill/>
            <a:prstDash val="sysDot"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마력깃든 보석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492C3319-F43C-41E6-87D2-4868955744A5}"/>
              </a:ext>
            </a:extLst>
          </p:cNvPr>
          <p:cNvCxnSpPr/>
          <p:nvPr/>
        </p:nvCxnSpPr>
        <p:spPr>
          <a:xfrm>
            <a:off x="6696110" y="1619854"/>
            <a:ext cx="0" cy="463856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F7464D3B-614A-4B4F-BFB1-25B56E76AD29}"/>
              </a:ext>
            </a:extLst>
          </p:cNvPr>
          <p:cNvSpPr txBox="1"/>
          <p:nvPr/>
        </p:nvSpPr>
        <p:spPr>
          <a:xfrm>
            <a:off x="7211319" y="3805178"/>
            <a:ext cx="40312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연마석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보석의 경우 최저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~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최고 범위내 랜덤 옵션으로 적용되어 확률적인 요소 포함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aphicFrame>
        <p:nvGraphicFramePr>
          <p:cNvPr id="68" name="표 67">
            <a:extLst>
              <a:ext uri="{FF2B5EF4-FFF2-40B4-BE49-F238E27FC236}">
                <a16:creationId xmlns:a16="http://schemas.microsoft.com/office/drawing/2014/main" id="{022F69BB-A15D-4B77-8142-930ECB9168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9074409"/>
              </p:ext>
            </p:extLst>
          </p:nvPr>
        </p:nvGraphicFramePr>
        <p:xfrm>
          <a:off x="7965183" y="4654036"/>
          <a:ext cx="2875479" cy="14192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00451">
                  <a:extLst>
                    <a:ext uri="{9D8B030D-6E8A-4147-A177-3AD203B41FA5}">
                      <a16:colId xmlns:a16="http://schemas.microsoft.com/office/drawing/2014/main" val="733097955"/>
                    </a:ext>
                  </a:extLst>
                </a:gridCol>
                <a:gridCol w="1087514">
                  <a:extLst>
                    <a:ext uri="{9D8B030D-6E8A-4147-A177-3AD203B41FA5}">
                      <a16:colId xmlns:a16="http://schemas.microsoft.com/office/drawing/2014/main" val="3960982356"/>
                    </a:ext>
                  </a:extLst>
                </a:gridCol>
                <a:gridCol w="1087514">
                  <a:extLst>
                    <a:ext uri="{9D8B030D-6E8A-4147-A177-3AD203B41FA5}">
                      <a16:colId xmlns:a16="http://schemas.microsoft.com/office/drawing/2014/main" val="3964601529"/>
                    </a:ext>
                  </a:extLst>
                </a:gridCol>
              </a:tblGrid>
              <a:tr h="1050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종류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등급</a:t>
                      </a:r>
                      <a:endParaRPr lang="en-US" altLang="ko-KR" sz="1000" u="none" strike="noStrike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마나석 소모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3892623"/>
                  </a:ext>
                </a:extLst>
              </a:tr>
              <a:tr h="209550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연마석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희귀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25,000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7210335"/>
                  </a:ext>
                </a:extLst>
              </a:tr>
              <a:tr h="209550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영웅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50,000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54570220"/>
                  </a:ext>
                </a:extLst>
              </a:tr>
              <a:tr h="209550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전설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100,000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2605167"/>
                  </a:ext>
                </a:extLst>
              </a:tr>
              <a:tr h="209550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보석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희귀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62,500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6831541"/>
                  </a:ext>
                </a:extLst>
              </a:tr>
              <a:tr h="209550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영웅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125,000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5321331"/>
                  </a:ext>
                </a:extLst>
              </a:tr>
              <a:tr h="209550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전설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250,000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7157230"/>
                  </a:ext>
                </a:extLst>
              </a:tr>
            </a:tbl>
          </a:graphicData>
        </a:graphic>
      </p:graphicFrame>
      <p:sp>
        <p:nvSpPr>
          <p:cNvPr id="69" name="TextBox 68">
            <a:extLst>
              <a:ext uri="{FF2B5EF4-FFF2-40B4-BE49-F238E27FC236}">
                <a16:creationId xmlns:a16="http://schemas.microsoft.com/office/drawing/2014/main" id="{19DABBFB-1160-4DB1-8F06-1E5368DED022}"/>
              </a:ext>
            </a:extLst>
          </p:cNvPr>
          <p:cNvSpPr txBox="1"/>
          <p:nvPr/>
        </p:nvSpPr>
        <p:spPr>
          <a:xfrm flipH="1">
            <a:off x="7762015" y="4377968"/>
            <a:ext cx="2013692" cy="261610"/>
          </a:xfrm>
          <a:prstGeom prst="rect">
            <a:avLst/>
          </a:prstGeom>
          <a:noFill/>
          <a:ln>
            <a:noFill/>
            <a:prstDash val="sysDot"/>
          </a:ln>
        </p:spPr>
        <p:txBody>
          <a:bodyPr wrap="square" rtlCol="0">
            <a:spAutoFit/>
          </a:bodyPr>
          <a:lstStyle/>
          <a:p>
            <a:r>
              <a:rPr lang="ko-KR" altLang="en-US" sz="11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소환 시 필요한 결정의 개수</a:t>
            </a:r>
            <a:endParaRPr lang="en-US" altLang="ko-KR" sz="11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576204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E301FB36-883A-4FBB-B7B9-9384CB3C60F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70" t="6491" r="9802" b="11540"/>
          <a:stretch/>
        </p:blipFill>
        <p:spPr>
          <a:xfrm>
            <a:off x="7362113" y="2210840"/>
            <a:ext cx="3470694" cy="1989660"/>
          </a:xfrm>
          <a:prstGeom prst="rect">
            <a:avLst/>
          </a:prstGeom>
        </p:spPr>
      </p:pic>
      <p:sp>
        <p:nvSpPr>
          <p:cNvPr id="89" name="직사각형 88">
            <a:extLst>
              <a:ext uri="{FF2B5EF4-FFF2-40B4-BE49-F238E27FC236}">
                <a16:creationId xmlns:a16="http://schemas.microsoft.com/office/drawing/2014/main" id="{E2BF5A9D-CCD5-4CB8-97BF-3AE825904735}"/>
              </a:ext>
            </a:extLst>
          </p:cNvPr>
          <p:cNvSpPr/>
          <p:nvPr/>
        </p:nvSpPr>
        <p:spPr>
          <a:xfrm>
            <a:off x="542925" y="4047346"/>
            <a:ext cx="5734048" cy="5581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268BBF5-79FF-408E-B42C-5AF92D354AA0}"/>
              </a:ext>
            </a:extLst>
          </p:cNvPr>
          <p:cNvSpPr txBox="1"/>
          <p:nvPr/>
        </p:nvSpPr>
        <p:spPr>
          <a:xfrm>
            <a:off x="320068" y="1407042"/>
            <a:ext cx="32704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스펙에 영향을 주지 않는 자기만족형 아이템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F40C59A-ED28-42A6-81A3-5609C186F063}"/>
              </a:ext>
            </a:extLst>
          </p:cNvPr>
          <p:cNvSpPr txBox="1"/>
          <p:nvPr/>
        </p:nvSpPr>
        <p:spPr>
          <a:xfrm>
            <a:off x="179512" y="332656"/>
            <a:ext cx="3744416" cy="477054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r>
              <a:rPr lang="ko-KR" altLang="en-US" sz="25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컨텐츠 진행 </a:t>
            </a:r>
            <a:r>
              <a:rPr lang="ko-KR" altLang="en-US" sz="2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구조</a:t>
            </a:r>
            <a:endParaRPr lang="en-US" altLang="ko-KR" sz="25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A2F06178-C4DE-4152-BFE3-C75D6B774935}"/>
              </a:ext>
            </a:extLst>
          </p:cNvPr>
          <p:cNvSpPr/>
          <p:nvPr/>
        </p:nvSpPr>
        <p:spPr>
          <a:xfrm flipH="1">
            <a:off x="138600" y="332655"/>
            <a:ext cx="45719" cy="47705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C4B50970-E586-48C0-AE81-CC1F4A7E4B05}"/>
              </a:ext>
            </a:extLst>
          </p:cNvPr>
          <p:cNvGrpSpPr/>
          <p:nvPr/>
        </p:nvGrpSpPr>
        <p:grpSpPr>
          <a:xfrm>
            <a:off x="18288" y="791452"/>
            <a:ext cx="7020790" cy="390991"/>
            <a:chOff x="701040" y="253998"/>
            <a:chExt cx="10853372" cy="579122"/>
          </a:xfrm>
          <a:solidFill>
            <a:schemeClr val="bg1">
              <a:lumMod val="50000"/>
            </a:schemeClr>
          </a:solidFill>
        </p:grpSpPr>
        <p:sp>
          <p:nvSpPr>
            <p:cNvPr id="66" name="화살표: 갈매기형 수장 65">
              <a:extLst>
                <a:ext uri="{FF2B5EF4-FFF2-40B4-BE49-F238E27FC236}">
                  <a16:creationId xmlns:a16="http://schemas.microsoft.com/office/drawing/2014/main" id="{2DF508E9-A4C4-4F4A-B9F0-9530C880B06F}"/>
                </a:ext>
              </a:extLst>
            </p:cNvPr>
            <p:cNvSpPr/>
            <p:nvPr/>
          </p:nvSpPr>
          <p:spPr>
            <a:xfrm>
              <a:off x="2918412" y="254000"/>
              <a:ext cx="2326640" cy="579119"/>
            </a:xfrm>
            <a:prstGeom prst="chevr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67" name="화살표: 오각형 66">
              <a:extLst>
                <a:ext uri="{FF2B5EF4-FFF2-40B4-BE49-F238E27FC236}">
                  <a16:creationId xmlns:a16="http://schemas.microsoft.com/office/drawing/2014/main" id="{42951F9C-5B37-4D9C-95A9-315D31ECBFE0}"/>
                </a:ext>
              </a:extLst>
            </p:cNvPr>
            <p:cNvSpPr/>
            <p:nvPr/>
          </p:nvSpPr>
          <p:spPr>
            <a:xfrm>
              <a:off x="701040" y="254001"/>
              <a:ext cx="2440892" cy="579119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68" name="화살표: 갈매기형 수장 67">
              <a:extLst>
                <a:ext uri="{FF2B5EF4-FFF2-40B4-BE49-F238E27FC236}">
                  <a16:creationId xmlns:a16="http://schemas.microsoft.com/office/drawing/2014/main" id="{4C99F7CA-FDE6-4E8C-B511-C82EB490B772}"/>
                </a:ext>
              </a:extLst>
            </p:cNvPr>
            <p:cNvSpPr/>
            <p:nvPr/>
          </p:nvSpPr>
          <p:spPr>
            <a:xfrm>
              <a:off x="5021532" y="254000"/>
              <a:ext cx="2326640" cy="579119"/>
            </a:xfrm>
            <a:prstGeom prst="chevr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69" name="화살표: 갈매기형 수장 68">
              <a:extLst>
                <a:ext uri="{FF2B5EF4-FFF2-40B4-BE49-F238E27FC236}">
                  <a16:creationId xmlns:a16="http://schemas.microsoft.com/office/drawing/2014/main" id="{9264AEAC-5F04-4EA5-9075-A95E7A29F4FF}"/>
                </a:ext>
              </a:extLst>
            </p:cNvPr>
            <p:cNvSpPr/>
            <p:nvPr/>
          </p:nvSpPr>
          <p:spPr>
            <a:xfrm>
              <a:off x="7124652" y="253999"/>
              <a:ext cx="2326640" cy="579119"/>
            </a:xfrm>
            <a:prstGeom prst="chevr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70" name="화살표: 갈매기형 수장 69">
              <a:extLst>
                <a:ext uri="{FF2B5EF4-FFF2-40B4-BE49-F238E27FC236}">
                  <a16:creationId xmlns:a16="http://schemas.microsoft.com/office/drawing/2014/main" id="{62061C24-36A3-4ED4-B2EF-2D81D3CDF222}"/>
                </a:ext>
              </a:extLst>
            </p:cNvPr>
            <p:cNvSpPr/>
            <p:nvPr/>
          </p:nvSpPr>
          <p:spPr>
            <a:xfrm>
              <a:off x="9227772" y="253998"/>
              <a:ext cx="2326640" cy="579119"/>
            </a:xfrm>
            <a:prstGeom prst="chevron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8A6B812A-08ED-43DC-9D0E-8EC80597838E}"/>
                </a:ext>
              </a:extLst>
            </p:cNvPr>
            <p:cNvSpPr txBox="1"/>
            <p:nvPr/>
          </p:nvSpPr>
          <p:spPr>
            <a:xfrm>
              <a:off x="994116" y="338415"/>
              <a:ext cx="1660936" cy="4102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bg1">
                      <a:lumMod val="9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몬스터 육성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E608C4BC-CA65-47DD-A24F-F804F41F4561}"/>
                </a:ext>
              </a:extLst>
            </p:cNvPr>
            <p:cNvSpPr txBox="1"/>
            <p:nvPr/>
          </p:nvSpPr>
          <p:spPr>
            <a:xfrm>
              <a:off x="2962712" y="340218"/>
              <a:ext cx="2223497" cy="4102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>
                      <a:lumMod val="9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</a:t>
              </a:r>
              <a:r>
                <a:rPr lang="ko-KR" altLang="en-US" sz="1200" dirty="0">
                  <a:solidFill>
                    <a:schemeClr val="bg1">
                      <a:lumMod val="9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차 컨텐츠 진입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5EBDA2AC-828B-4CA8-95DF-6EAD8409C02A}"/>
                </a:ext>
              </a:extLst>
            </p:cNvPr>
            <p:cNvSpPr txBox="1"/>
            <p:nvPr/>
          </p:nvSpPr>
          <p:spPr>
            <a:xfrm>
              <a:off x="5361949" y="322782"/>
              <a:ext cx="1727709" cy="4102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bg1">
                      <a:lumMod val="9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룬 획득 및 강화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324551D7-5BBC-4BC6-9A8D-B6E6E4B20115}"/>
                </a:ext>
              </a:extLst>
            </p:cNvPr>
            <p:cNvSpPr txBox="1"/>
            <p:nvPr/>
          </p:nvSpPr>
          <p:spPr>
            <a:xfrm>
              <a:off x="7421958" y="338395"/>
              <a:ext cx="1811963" cy="4102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>
                      <a:lumMod val="9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</a:t>
              </a:r>
              <a:r>
                <a:rPr lang="ko-KR" altLang="en-US" sz="1200" dirty="0">
                  <a:solidFill>
                    <a:schemeClr val="bg1">
                      <a:lumMod val="9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차 컨텐츠 진입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3779ED6B-4FFA-43E3-8F82-DC57E20EEE44}"/>
                </a:ext>
              </a:extLst>
            </p:cNvPr>
            <p:cNvSpPr txBox="1"/>
            <p:nvPr/>
          </p:nvSpPr>
          <p:spPr>
            <a:xfrm>
              <a:off x="9955298" y="315600"/>
              <a:ext cx="871587" cy="4558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>
                      <a:lumMod val="9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ETC.</a:t>
              </a:r>
              <a:endParaRPr lang="ko-KR" altLang="en-US" sz="1400" b="1" dirty="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84" name="TextBox 83">
            <a:extLst>
              <a:ext uri="{FF2B5EF4-FFF2-40B4-BE49-F238E27FC236}">
                <a16:creationId xmlns:a16="http://schemas.microsoft.com/office/drawing/2014/main" id="{2903499F-3351-4C35-93EC-5EC25879B772}"/>
              </a:ext>
            </a:extLst>
          </p:cNvPr>
          <p:cNvSpPr txBox="1"/>
          <p:nvPr/>
        </p:nvSpPr>
        <p:spPr>
          <a:xfrm flipH="1">
            <a:off x="767330" y="4200500"/>
            <a:ext cx="1563868" cy="27699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형상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변환석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059EC97A-FC7B-41B3-9B61-9B230469569C}"/>
              </a:ext>
            </a:extLst>
          </p:cNvPr>
          <p:cNvSpPr txBox="1"/>
          <p:nvPr/>
        </p:nvSpPr>
        <p:spPr>
          <a:xfrm flipH="1">
            <a:off x="2630676" y="4200500"/>
            <a:ext cx="1563868" cy="27699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NPC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의상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탈것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1401EFC6-C1F2-46BB-8141-E587802ABF95}"/>
              </a:ext>
            </a:extLst>
          </p:cNvPr>
          <p:cNvSpPr txBox="1"/>
          <p:nvPr/>
        </p:nvSpPr>
        <p:spPr>
          <a:xfrm flipH="1">
            <a:off x="4494022" y="4205768"/>
            <a:ext cx="1563868" cy="27699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형상 아이템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이펙트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CF247C35-31D2-41B0-A021-DE2004B028A7}"/>
              </a:ext>
            </a:extLst>
          </p:cNvPr>
          <p:cNvSpPr txBox="1"/>
          <p:nvPr/>
        </p:nvSpPr>
        <p:spPr>
          <a:xfrm flipH="1">
            <a:off x="2555651" y="3471254"/>
            <a:ext cx="1713920" cy="27699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명예 훈장 획득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E00A4D3A-91D3-4EC8-8E7D-79EFC1827F91}"/>
              </a:ext>
            </a:extLst>
          </p:cNvPr>
          <p:cNvSpPr txBox="1"/>
          <p:nvPr/>
        </p:nvSpPr>
        <p:spPr>
          <a:xfrm flipH="1">
            <a:off x="2555651" y="2808598"/>
            <a:ext cx="1713920" cy="27699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월드 아레나 플레이</a:t>
            </a:r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1F9FEC90-079D-45A3-A7F6-EF04FDFCDA77}"/>
              </a:ext>
            </a:extLst>
          </p:cNvPr>
          <p:cNvCxnSpPr>
            <a:stCxn id="88" idx="2"/>
            <a:endCxn id="87" idx="0"/>
          </p:cNvCxnSpPr>
          <p:nvPr/>
        </p:nvCxnSpPr>
        <p:spPr>
          <a:xfrm>
            <a:off x="3412611" y="3085597"/>
            <a:ext cx="0" cy="385657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10BD318A-2969-48A5-B00D-BFF03C77C76E}"/>
              </a:ext>
            </a:extLst>
          </p:cNvPr>
          <p:cNvCxnSpPr>
            <a:cxnSpLocks/>
            <a:stCxn id="87" idx="2"/>
            <a:endCxn id="89" idx="0"/>
          </p:cNvCxnSpPr>
          <p:nvPr/>
        </p:nvCxnSpPr>
        <p:spPr>
          <a:xfrm flipH="1">
            <a:off x="3409949" y="3748253"/>
            <a:ext cx="2662" cy="299093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A82B851C-7103-47EF-8293-9E69FF12340C}"/>
              </a:ext>
            </a:extLst>
          </p:cNvPr>
          <p:cNvSpPr txBox="1"/>
          <p:nvPr/>
        </p:nvSpPr>
        <p:spPr>
          <a:xfrm flipH="1">
            <a:off x="1110540" y="3471253"/>
            <a:ext cx="877448" cy="27699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유료 구매</a:t>
            </a:r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5BF93779-EA1A-4A8D-8E1D-2870023E4B1B}"/>
              </a:ext>
            </a:extLst>
          </p:cNvPr>
          <p:cNvCxnSpPr>
            <a:cxnSpLocks/>
            <a:stCxn id="91" idx="2"/>
            <a:endCxn id="84" idx="0"/>
          </p:cNvCxnSpPr>
          <p:nvPr/>
        </p:nvCxnSpPr>
        <p:spPr>
          <a:xfrm>
            <a:off x="1549264" y="3748252"/>
            <a:ext cx="0" cy="452248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연결선 92">
            <a:extLst>
              <a:ext uri="{FF2B5EF4-FFF2-40B4-BE49-F238E27FC236}">
                <a16:creationId xmlns:a16="http://schemas.microsoft.com/office/drawing/2014/main" id="{A49102BD-CAE0-410E-A59A-04918ECFF9ED}"/>
              </a:ext>
            </a:extLst>
          </p:cNvPr>
          <p:cNvCxnSpPr/>
          <p:nvPr/>
        </p:nvCxnSpPr>
        <p:spPr>
          <a:xfrm>
            <a:off x="6696110" y="1619854"/>
            <a:ext cx="0" cy="463856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BB090748-91E7-439B-B309-2FD4A2FCA1BD}"/>
              </a:ext>
            </a:extLst>
          </p:cNvPr>
          <p:cNvSpPr txBox="1"/>
          <p:nvPr/>
        </p:nvSpPr>
        <p:spPr>
          <a:xfrm flipH="1">
            <a:off x="7039075" y="4893643"/>
            <a:ext cx="4171839" cy="461665"/>
          </a:xfrm>
          <a:prstGeom prst="rect">
            <a:avLst/>
          </a:prstGeom>
          <a:noFill/>
          <a:ln>
            <a:noFill/>
            <a:prstDash val="sysDot"/>
          </a:ln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형상 변환 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패키지를 구매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하면 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속성 모두 형상 변환이 가능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하나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명예 훈장으로 구매한 형상 변환석은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속성만 변환 가능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3F3C2C42-F2D6-48BC-BF42-970262BCE06C}"/>
              </a:ext>
            </a:extLst>
          </p:cNvPr>
          <p:cNvSpPr txBox="1"/>
          <p:nvPr/>
        </p:nvSpPr>
        <p:spPr>
          <a:xfrm flipH="1">
            <a:off x="7039074" y="5516005"/>
            <a:ext cx="4171834" cy="461665"/>
          </a:xfrm>
          <a:prstGeom prst="rect">
            <a:avLst/>
          </a:prstGeom>
          <a:noFill/>
          <a:ln>
            <a:noFill/>
            <a:prstDash val="sysDot"/>
          </a:ln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형상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변환 이외의 아이템은 패키지 구성이 없으며 오로지 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월드 아레나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’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컨텐츠를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플레이해야 획득 가능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CD40E39F-3A8D-40F9-BB18-931E7476A55C}"/>
              </a:ext>
            </a:extLst>
          </p:cNvPr>
          <p:cNvSpPr txBox="1"/>
          <p:nvPr/>
        </p:nvSpPr>
        <p:spPr>
          <a:xfrm>
            <a:off x="6958389" y="4225114"/>
            <a:ext cx="40312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오로지 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</a:t>
            </a: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외형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’</a:t>
            </a: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변화 기능인 형상 변환 패키지 판매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922AD3D6-E086-4FB4-A12A-1D2E1E39B1E9}"/>
              </a:ext>
            </a:extLst>
          </p:cNvPr>
          <p:cNvSpPr txBox="1"/>
          <p:nvPr/>
        </p:nvSpPr>
        <p:spPr>
          <a:xfrm>
            <a:off x="6958389" y="1759038"/>
            <a:ext cx="27222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대표 유료화 상품 </a:t>
            </a:r>
            <a:r>
              <a:rPr lang="en-US" altLang="ko-KR" sz="1400" b="1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1400" b="1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형상 변환 패키지</a:t>
            </a:r>
          </a:p>
        </p:txBody>
      </p:sp>
    </p:spTree>
    <p:extLst>
      <p:ext uri="{BB962C8B-B14F-4D97-AF65-F5344CB8AC3E}">
        <p14:creationId xmlns:p14="http://schemas.microsoft.com/office/powerpoint/2010/main" val="14941941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593F70DC-7C36-41AA-8505-5B6939B327D9}"/>
              </a:ext>
            </a:extLst>
          </p:cNvPr>
          <p:cNvCxnSpPr/>
          <p:nvPr/>
        </p:nvCxnSpPr>
        <p:spPr>
          <a:xfrm>
            <a:off x="3937429" y="2900263"/>
            <a:ext cx="403244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A2ABA36-90FD-4B66-B3C5-F332FE5CC1E1}"/>
              </a:ext>
            </a:extLst>
          </p:cNvPr>
          <p:cNvCxnSpPr/>
          <p:nvPr/>
        </p:nvCxnSpPr>
        <p:spPr>
          <a:xfrm>
            <a:off x="3937429" y="3908375"/>
            <a:ext cx="403244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8BC90302-7515-48F3-82BB-7561650EA27A}"/>
              </a:ext>
            </a:extLst>
          </p:cNvPr>
          <p:cNvSpPr txBox="1"/>
          <p:nvPr/>
        </p:nvSpPr>
        <p:spPr>
          <a:xfrm>
            <a:off x="3865421" y="3044279"/>
            <a:ext cx="410445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Appendix </a:t>
            </a:r>
            <a:endParaRPr lang="en-US" altLang="ko-KR" sz="440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606E29-BC40-409A-9388-EE95DF04A30F}"/>
              </a:ext>
            </a:extLst>
          </p:cNvPr>
          <p:cNvSpPr txBox="1"/>
          <p:nvPr/>
        </p:nvSpPr>
        <p:spPr>
          <a:xfrm>
            <a:off x="6686550" y="981075"/>
            <a:ext cx="43685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필요하면 나중에 이런 페이지 다 지우기 </a:t>
            </a:r>
            <a:endParaRPr lang="en-US" altLang="ko-KR"/>
          </a:p>
          <a:p>
            <a:r>
              <a:rPr lang="ko-KR" altLang="en-US"/>
              <a:t>일단은 정리용으로</a:t>
            </a:r>
          </a:p>
        </p:txBody>
      </p:sp>
    </p:spTree>
    <p:extLst>
      <p:ext uri="{BB962C8B-B14F-4D97-AF65-F5344CB8AC3E}">
        <p14:creationId xmlns:p14="http://schemas.microsoft.com/office/powerpoint/2010/main" val="295574404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C57F35AB-4504-476D-96EE-87F6ADB148FD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903006" y="1721944"/>
          <a:ext cx="10225855" cy="34141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2751">
                  <a:extLst>
                    <a:ext uri="{9D8B030D-6E8A-4147-A177-3AD203B41FA5}">
                      <a16:colId xmlns:a16="http://schemas.microsoft.com/office/drawing/2014/main" val="3994310820"/>
                    </a:ext>
                  </a:extLst>
                </a:gridCol>
                <a:gridCol w="1331872">
                  <a:extLst>
                    <a:ext uri="{9D8B030D-6E8A-4147-A177-3AD203B41FA5}">
                      <a16:colId xmlns:a16="http://schemas.microsoft.com/office/drawing/2014/main" val="2068068996"/>
                    </a:ext>
                  </a:extLst>
                </a:gridCol>
                <a:gridCol w="1331872">
                  <a:extLst>
                    <a:ext uri="{9D8B030D-6E8A-4147-A177-3AD203B41FA5}">
                      <a16:colId xmlns:a16="http://schemas.microsoft.com/office/drawing/2014/main" val="3090010560"/>
                    </a:ext>
                  </a:extLst>
                </a:gridCol>
                <a:gridCol w="1331872">
                  <a:extLst>
                    <a:ext uri="{9D8B030D-6E8A-4147-A177-3AD203B41FA5}">
                      <a16:colId xmlns:a16="http://schemas.microsoft.com/office/drawing/2014/main" val="3756008575"/>
                    </a:ext>
                  </a:extLst>
                </a:gridCol>
                <a:gridCol w="1331872">
                  <a:extLst>
                    <a:ext uri="{9D8B030D-6E8A-4147-A177-3AD203B41FA5}">
                      <a16:colId xmlns:a16="http://schemas.microsoft.com/office/drawing/2014/main" val="4243684608"/>
                    </a:ext>
                  </a:extLst>
                </a:gridCol>
                <a:gridCol w="1331872">
                  <a:extLst>
                    <a:ext uri="{9D8B030D-6E8A-4147-A177-3AD203B41FA5}">
                      <a16:colId xmlns:a16="http://schemas.microsoft.com/office/drawing/2014/main" val="2304654294"/>
                    </a:ext>
                  </a:extLst>
                </a:gridCol>
                <a:gridCol w="1331872">
                  <a:extLst>
                    <a:ext uri="{9D8B030D-6E8A-4147-A177-3AD203B41FA5}">
                      <a16:colId xmlns:a16="http://schemas.microsoft.com/office/drawing/2014/main" val="4243926427"/>
                    </a:ext>
                  </a:extLst>
                </a:gridCol>
                <a:gridCol w="1331872">
                  <a:extLst>
                    <a:ext uri="{9D8B030D-6E8A-4147-A177-3AD203B41FA5}">
                      <a16:colId xmlns:a16="http://schemas.microsoft.com/office/drawing/2014/main" val="1135656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마나석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크리스탈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길드 점수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명예 점수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명예 훈장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명예 징표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고대의 주화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3911324"/>
                  </a:ext>
                </a:extLst>
              </a:tr>
              <a:tr h="6247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이미지</a:t>
                      </a:r>
                      <a:endParaRPr lang="en-US" altLang="ko-KR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3940751"/>
                  </a:ext>
                </a:extLst>
              </a:tr>
              <a:tr h="294588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획득처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모든 전투</a:t>
                      </a:r>
                      <a:r>
                        <a:rPr lang="en-US" altLang="ko-KR" sz="11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</a:p>
                    <a:p>
                      <a:pPr algn="ctr" latinLnBrk="1"/>
                      <a:r>
                        <a:rPr lang="ko-KR" altLang="en-US" sz="11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현찰로 구매 가능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 sz="140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1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PvP </a:t>
                      </a:r>
                      <a:r>
                        <a:rPr lang="ko-KR" altLang="en-US" sz="11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전투</a:t>
                      </a:r>
                      <a:r>
                        <a:rPr lang="en-US" altLang="ko-KR" sz="11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sz="11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현찰로 구매 불가능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현찰 구매 불가능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6023379"/>
                  </a:ext>
                </a:extLst>
              </a:tr>
              <a:tr h="29458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길드 컨텐츠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아레나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실시간 아레나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스페셜 리그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이벤트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402731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환산 가치</a:t>
                      </a:r>
                      <a:endParaRPr lang="en-US" altLang="ko-KR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(1 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단위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)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0.03435</a:t>
                      </a:r>
                      <a:r>
                        <a:rPr lang="ko-KR" altLang="en-US" sz="11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45.8</a:t>
                      </a:r>
                      <a:r>
                        <a:rPr lang="ko-KR" altLang="en-US" sz="11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17</a:t>
                      </a:r>
                      <a:r>
                        <a:rPr lang="ko-KR" altLang="en-US" sz="11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14.2</a:t>
                      </a:r>
                      <a:r>
                        <a:rPr lang="ko-KR" altLang="en-US" sz="11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42.5</a:t>
                      </a:r>
                      <a:r>
                        <a:rPr lang="ko-KR" altLang="en-US" sz="11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4.25</a:t>
                      </a:r>
                      <a:r>
                        <a:rPr lang="ko-KR" altLang="en-US" sz="11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299.6</a:t>
                      </a:r>
                      <a:r>
                        <a:rPr lang="ko-KR" altLang="en-US" sz="11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3694682"/>
                  </a:ext>
                </a:extLst>
              </a:tr>
              <a:tr h="137214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사용처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건물 건설</a:t>
                      </a:r>
                      <a:r>
                        <a:rPr lang="en-US" altLang="ko-KR" sz="11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</a:t>
                      </a:r>
                    </a:p>
                    <a:p>
                      <a:pPr algn="ctr" latinLnBrk="1"/>
                      <a:r>
                        <a:rPr lang="ko-KR" altLang="en-US" sz="11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룬 구매</a:t>
                      </a:r>
                      <a:r>
                        <a:rPr lang="en-US" altLang="ko-KR" sz="11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</a:t>
                      </a:r>
                      <a:r>
                        <a:rPr lang="ko-KR" altLang="en-US" sz="11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제작</a:t>
                      </a:r>
                      <a:r>
                        <a:rPr lang="en-US" altLang="ko-KR" sz="11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</a:t>
                      </a:r>
                      <a:r>
                        <a:rPr lang="ko-KR" altLang="en-US" sz="11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강화</a:t>
                      </a:r>
                      <a:endParaRPr lang="en-US" altLang="ko-KR"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1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몬스터 소환</a:t>
                      </a:r>
                      <a:r>
                        <a:rPr lang="en-US" altLang="ko-KR" sz="11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</a:t>
                      </a:r>
                      <a:r>
                        <a:rPr lang="ko-KR" altLang="en-US" sz="11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진화 </a:t>
                      </a:r>
                      <a:endParaRPr lang="en-US" altLang="ko-KR"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컨텐츠 진행 </a:t>
                      </a:r>
                      <a:endParaRPr lang="en-US" altLang="ko-KR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재화 구매</a:t>
                      </a:r>
                      <a:endParaRPr lang="en-US" altLang="ko-KR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1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부스터</a:t>
                      </a:r>
                      <a:r>
                        <a:rPr lang="en-US" altLang="ko-KR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</a:t>
                      </a:r>
                      <a:r>
                        <a:rPr lang="ko-KR" altLang="en-US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문양 구매</a:t>
                      </a:r>
                      <a:endParaRPr lang="en-US" altLang="ko-KR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몬스터 소환</a:t>
                      </a:r>
                      <a:endParaRPr lang="en-US" altLang="ko-KR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소환서 구매</a:t>
                      </a:r>
                      <a:r>
                        <a:rPr lang="en-US" altLang="ko-KR" sz="11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</a:t>
                      </a:r>
                    </a:p>
                    <a:p>
                      <a:pPr algn="ctr" latinLnBrk="1"/>
                      <a:r>
                        <a:rPr lang="ko-KR" altLang="en-US" sz="11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길드 깃발 구매</a:t>
                      </a:r>
                      <a:r>
                        <a:rPr lang="en-US" altLang="ko-KR" sz="11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</a:t>
                      </a:r>
                    </a:p>
                    <a:p>
                      <a:pPr algn="ctr" latinLnBrk="1"/>
                      <a:r>
                        <a:rPr lang="ko-KR" altLang="en-US" sz="11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몬스터 조각 구매</a:t>
                      </a:r>
                      <a:r>
                        <a:rPr lang="en-US" altLang="ko-KR" sz="11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</a:t>
                      </a:r>
                    </a:p>
                    <a:p>
                      <a:pPr algn="ctr" latinLnBrk="1"/>
                      <a:r>
                        <a:rPr lang="ko-KR" altLang="en-US" sz="11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무지개몬 구매</a:t>
                      </a:r>
                      <a:endParaRPr lang="en-US" altLang="ko-KR"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소환서 구매</a:t>
                      </a:r>
                      <a:r>
                        <a:rPr lang="en-US" altLang="ko-KR" sz="11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</a:t>
                      </a:r>
                    </a:p>
                    <a:p>
                      <a:pPr algn="ctr" latinLnBrk="1"/>
                      <a:r>
                        <a:rPr lang="ko-KR" altLang="en-US" sz="11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건물 건설</a:t>
                      </a:r>
                      <a:r>
                        <a:rPr lang="en-US" altLang="ko-KR" sz="11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소환서 구매</a:t>
                      </a:r>
                      <a:r>
                        <a:rPr lang="en-US" altLang="ko-KR" sz="11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</a:t>
                      </a:r>
                    </a:p>
                    <a:p>
                      <a:pPr algn="ctr" latinLnBrk="1"/>
                      <a:r>
                        <a:rPr lang="ko-KR" altLang="en-US" sz="11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형상 변환석 구매</a:t>
                      </a:r>
                      <a:r>
                        <a:rPr lang="en-US" altLang="ko-KR" sz="11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</a:t>
                      </a:r>
                    </a:p>
                    <a:p>
                      <a:pPr algn="ctr" latinLnBrk="1"/>
                      <a:r>
                        <a:rPr lang="en-US" altLang="ko-KR" sz="11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NPC </a:t>
                      </a:r>
                      <a:r>
                        <a:rPr lang="ko-KR" altLang="en-US" sz="11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코스튬</a:t>
                      </a:r>
                      <a:r>
                        <a:rPr lang="en-US" altLang="ko-KR" sz="11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</a:t>
                      </a:r>
                    </a:p>
                    <a:p>
                      <a:pPr algn="ctr" latinLnBrk="1"/>
                      <a:r>
                        <a:rPr lang="ko-KR" altLang="en-US" sz="11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탈 것 구매</a:t>
                      </a:r>
                      <a:r>
                        <a:rPr lang="en-US" altLang="ko-KR" sz="11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</a:t>
                      </a:r>
                    </a:p>
                    <a:p>
                      <a:pPr algn="ctr" latinLnBrk="1"/>
                      <a:r>
                        <a:rPr lang="ko-KR" altLang="en-US" sz="11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형상 아이템 구매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형상변환석 구매</a:t>
                      </a:r>
                      <a:r>
                        <a:rPr lang="en-US" altLang="ko-KR" sz="11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</a:t>
                      </a:r>
                    </a:p>
                    <a:p>
                      <a:pPr algn="ctr" latinLnBrk="1"/>
                      <a:r>
                        <a:rPr lang="en-US" altLang="ko-KR" sz="11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NPC </a:t>
                      </a:r>
                      <a:r>
                        <a:rPr lang="ko-KR" altLang="en-US" sz="11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탈것 구매</a:t>
                      </a:r>
                      <a:r>
                        <a:rPr lang="en-US" altLang="ko-KR" sz="11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</a:t>
                      </a:r>
                    </a:p>
                    <a:p>
                      <a:pPr algn="ctr" latinLnBrk="1"/>
                      <a:r>
                        <a:rPr lang="ko-KR" altLang="en-US" sz="11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형상아이템 구매</a:t>
                      </a:r>
                      <a:r>
                        <a:rPr lang="en-US" altLang="ko-KR" sz="11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</a:t>
                      </a:r>
                    </a:p>
                    <a:p>
                      <a:pPr algn="ctr" latinLnBrk="1"/>
                      <a:r>
                        <a:rPr lang="ko-KR" altLang="en-US" sz="11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몬스터 형상변환 구매</a:t>
                      </a:r>
                      <a:endParaRPr lang="en-US" altLang="ko-KR"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한정 몬스터 </a:t>
                      </a:r>
                      <a:endParaRPr lang="en-US" altLang="ko-KR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조각 구매</a:t>
                      </a:r>
                      <a:r>
                        <a:rPr lang="en-US" altLang="ko-KR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</a:t>
                      </a:r>
                    </a:p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각인된 </a:t>
                      </a:r>
                      <a:r>
                        <a:rPr lang="ko-KR" altLang="en-US" sz="11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소환석</a:t>
                      </a:r>
                      <a:r>
                        <a:rPr lang="ko-KR" altLang="en-US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</a:t>
                      </a:r>
                      <a:endParaRPr lang="en-US" altLang="ko-KR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구매</a:t>
                      </a:r>
                      <a:r>
                        <a:rPr lang="en-US" altLang="ko-KR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</a:t>
                      </a:r>
                    </a:p>
                    <a:p>
                      <a:pPr algn="ctr" latinLnBrk="1"/>
                      <a:r>
                        <a:rPr lang="ko-KR" altLang="en-US" sz="11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연성석</a:t>
                      </a:r>
                      <a:r>
                        <a:rPr lang="ko-KR" altLang="en-US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구매</a:t>
                      </a:r>
                      <a:r>
                        <a:rPr lang="en-US" altLang="ko-KR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</a:t>
                      </a:r>
                    </a:p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룬 구매</a:t>
                      </a:r>
                      <a:endParaRPr lang="en-US" altLang="ko-KR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2208032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89B6DCC1-AF97-4E48-A7A6-3FC09887E3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3269" y="2120026"/>
            <a:ext cx="582923" cy="58292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4D786F8-6B39-4312-9D31-19446C4017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3332" y="2118531"/>
            <a:ext cx="582923" cy="58292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B30CB96-92F0-442B-BD11-9FD3E9BE08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4598" y="2118531"/>
            <a:ext cx="582924" cy="58292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45EA82A-354D-4FB3-9116-0D87866C5D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7108" y="2118531"/>
            <a:ext cx="582923" cy="58292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DF8B040-21D5-4500-99D6-AE6EFF707E5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2126" y="2116426"/>
            <a:ext cx="582924" cy="58292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F3D4689-0853-47A8-88CD-5A4EB23003D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9617" y="2118531"/>
            <a:ext cx="582923" cy="58292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7A93457-9428-495A-A9AB-4E6D30AFC6D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2189" y="2116427"/>
            <a:ext cx="582923" cy="58292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A0EB2ED-B889-44F9-9374-E35452D7EB49}"/>
              </a:ext>
            </a:extLst>
          </p:cNvPr>
          <p:cNvSpPr txBox="1"/>
          <p:nvPr/>
        </p:nvSpPr>
        <p:spPr>
          <a:xfrm>
            <a:off x="192372" y="5626711"/>
            <a:ext cx="476124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환산 가치 기준</a:t>
            </a:r>
            <a:r>
              <a:rPr lang="en-US" altLang="ko-KR" sz="1200" dirty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</a:t>
            </a:r>
          </a:p>
          <a:p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크리스탈 </a:t>
            </a:r>
            <a:r>
              <a:rPr lang="en-US" altLang="ko-KR" sz="1200" dirty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75 : </a:t>
            </a:r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약 </a:t>
            </a:r>
            <a:r>
              <a:rPr lang="en-US" altLang="ko-KR" sz="1200" dirty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3,400</a:t>
            </a:r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원으로 계산</a:t>
            </a:r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몬스터를 소환할 수 있는 신비의 소환서 </a:t>
            </a:r>
            <a:r>
              <a:rPr lang="en-US" altLang="ko-KR" sz="1200" dirty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장당 필요한 크리스탈 개수 </a:t>
            </a:r>
            <a:r>
              <a:rPr lang="en-US" altLang="ko-KR" sz="1200" dirty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75</a:t>
            </a:r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</a:t>
            </a:r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200" dirty="0" err="1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pvp</a:t>
            </a:r>
            <a:r>
              <a:rPr lang="en-US" altLang="ko-KR" sz="1200" dirty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전투의 경우 현찰로 구매할 수 없으므로 </a:t>
            </a:r>
            <a:r>
              <a:rPr lang="ko-KR" altLang="en-US" sz="1200" dirty="0" err="1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신비의소환서를</a:t>
            </a:r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기준으로 계산</a:t>
            </a:r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고대의 주화의 경우 각인된 소환석을 기준으로 계산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748F2D72-9893-4951-83F3-7BC4AA192FF1}"/>
              </a:ext>
            </a:extLst>
          </p:cNvPr>
          <p:cNvCxnSpPr/>
          <p:nvPr/>
        </p:nvCxnSpPr>
        <p:spPr>
          <a:xfrm>
            <a:off x="903006" y="1402080"/>
            <a:ext cx="0" cy="258904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00630B05-78B3-493E-88BC-2AC62D282552}"/>
              </a:ext>
            </a:extLst>
          </p:cNvPr>
          <p:cNvCxnSpPr/>
          <p:nvPr/>
        </p:nvCxnSpPr>
        <p:spPr>
          <a:xfrm>
            <a:off x="4459006" y="1402080"/>
            <a:ext cx="0" cy="258904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3CC911C6-274F-440E-B30B-0B1EEB026914}"/>
              </a:ext>
            </a:extLst>
          </p:cNvPr>
          <p:cNvCxnSpPr/>
          <p:nvPr/>
        </p:nvCxnSpPr>
        <p:spPr>
          <a:xfrm>
            <a:off x="11117467" y="1402080"/>
            <a:ext cx="0" cy="258904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C7A9A32C-5CE7-4BF8-BAB6-EDD3BF7B6C3E}"/>
              </a:ext>
            </a:extLst>
          </p:cNvPr>
          <p:cNvCxnSpPr/>
          <p:nvPr/>
        </p:nvCxnSpPr>
        <p:spPr>
          <a:xfrm>
            <a:off x="903006" y="1534160"/>
            <a:ext cx="3556000" cy="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A7963F2-81CE-41D8-9663-8E56081CDDE9}"/>
              </a:ext>
            </a:extLst>
          </p:cNvPr>
          <p:cNvCxnSpPr>
            <a:cxnSpLocks/>
          </p:cNvCxnSpPr>
          <p:nvPr/>
        </p:nvCxnSpPr>
        <p:spPr>
          <a:xfrm>
            <a:off x="4459006" y="1534160"/>
            <a:ext cx="6658461" cy="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376A388-3C55-4EE6-ACEC-D66610AA20B1}"/>
              </a:ext>
            </a:extLst>
          </p:cNvPr>
          <p:cNvSpPr/>
          <p:nvPr/>
        </p:nvSpPr>
        <p:spPr>
          <a:xfrm>
            <a:off x="1649798" y="1291951"/>
            <a:ext cx="2165580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구매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통해 획득 가능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0DC3D1E-4B12-4215-B20E-5CE63F9E92F6}"/>
              </a:ext>
            </a:extLst>
          </p:cNvPr>
          <p:cNvSpPr/>
          <p:nvPr/>
        </p:nvSpPr>
        <p:spPr>
          <a:xfrm>
            <a:off x="6289178" y="1291951"/>
            <a:ext cx="3023800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게임플레이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통해서 획득 가능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9D6FBA0-DF75-42FD-839B-DD45EA677BDF}"/>
              </a:ext>
            </a:extLst>
          </p:cNvPr>
          <p:cNvSpPr txBox="1"/>
          <p:nvPr/>
        </p:nvSpPr>
        <p:spPr>
          <a:xfrm>
            <a:off x="179512" y="332656"/>
            <a:ext cx="3744416" cy="477054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r>
              <a:rPr lang="ko-KR" altLang="en-US" sz="25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서머너즈워</a:t>
            </a:r>
            <a:r>
              <a:rPr lang="ko-KR" altLang="en-US" sz="2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구매 재화 구조</a:t>
            </a:r>
            <a:endParaRPr lang="en-US" altLang="ko-KR" sz="25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03575C8-12D9-4ADD-9FB1-F26754FAA08E}"/>
              </a:ext>
            </a:extLst>
          </p:cNvPr>
          <p:cNvSpPr/>
          <p:nvPr/>
        </p:nvSpPr>
        <p:spPr>
          <a:xfrm flipH="1">
            <a:off x="138600" y="332655"/>
            <a:ext cx="45719" cy="47705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1929836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178713D-B17E-421C-A41A-D2BCA4A2B46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26" t="6530" r="10824" b="12096"/>
          <a:stretch/>
        </p:blipFill>
        <p:spPr>
          <a:xfrm>
            <a:off x="1434728" y="1257300"/>
            <a:ext cx="2799784" cy="163566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4AAEC60-978D-4DC5-873B-0CB81DCA1E0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26" t="6530" r="10824" b="12096"/>
          <a:stretch/>
        </p:blipFill>
        <p:spPr>
          <a:xfrm>
            <a:off x="4466959" y="1265464"/>
            <a:ext cx="2799784" cy="163566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0E9BD71-CD41-4C9F-9A5B-CBD4AB4924E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22" t="6694" r="10928" b="11930"/>
          <a:stretch/>
        </p:blipFill>
        <p:spPr>
          <a:xfrm>
            <a:off x="7499190" y="1257112"/>
            <a:ext cx="2799784" cy="163566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03A41A3-731F-46EE-BAE1-A4009503AB91}"/>
              </a:ext>
            </a:extLst>
          </p:cNvPr>
          <p:cNvSpPr txBox="1"/>
          <p:nvPr/>
        </p:nvSpPr>
        <p:spPr>
          <a:xfrm>
            <a:off x="4234512" y="809710"/>
            <a:ext cx="3128313" cy="3077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기간 한정 상품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56E202-CB7B-4DDD-891D-65C544E3C207}"/>
              </a:ext>
            </a:extLst>
          </p:cNvPr>
          <p:cNvSpPr txBox="1"/>
          <p:nvPr/>
        </p:nvSpPr>
        <p:spPr>
          <a:xfrm>
            <a:off x="1152175" y="3249142"/>
            <a:ext cx="6629568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룬 패키지 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룬 종류를 선택하여 구매 가능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그러나 옵션은 선택할 수 없어서 랜덤적인 요소 포함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567BD91-0616-4F34-A703-B9F0BFD41FA5}"/>
              </a:ext>
            </a:extLst>
          </p:cNvPr>
          <p:cNvSpPr txBox="1"/>
          <p:nvPr/>
        </p:nvSpPr>
        <p:spPr>
          <a:xfrm>
            <a:off x="1152175" y="3599529"/>
            <a:ext cx="6629568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룬 연성 패키지 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일주일에 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 제작가능한 연성석 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 구매 가능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 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10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 제한으로 최대 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50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 획득 가능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9E14A57-BD0B-45C3-8E4E-31C3C047BE2E}"/>
              </a:ext>
            </a:extLst>
          </p:cNvPr>
          <p:cNvSpPr txBox="1"/>
          <p:nvPr/>
        </p:nvSpPr>
        <p:spPr>
          <a:xfrm>
            <a:off x="1152175" y="3949916"/>
            <a:ext cx="6629568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데빌몬 패키지 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일주일에 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 구매 가능한 데빌몬 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마리 구매 가능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 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 제한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AF499480-13BA-44B0-97BC-57E33A8916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7355551"/>
              </p:ext>
            </p:extLst>
          </p:nvPr>
        </p:nvGraphicFramePr>
        <p:xfrm>
          <a:off x="7883885" y="3402617"/>
          <a:ext cx="2898014" cy="23926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14002">
                  <a:extLst>
                    <a:ext uri="{9D8B030D-6E8A-4147-A177-3AD203B41FA5}">
                      <a16:colId xmlns:a16="http://schemas.microsoft.com/office/drawing/2014/main" val="1902663036"/>
                    </a:ext>
                  </a:extLst>
                </a:gridCol>
                <a:gridCol w="414002">
                  <a:extLst>
                    <a:ext uri="{9D8B030D-6E8A-4147-A177-3AD203B41FA5}">
                      <a16:colId xmlns:a16="http://schemas.microsoft.com/office/drawing/2014/main" val="511343806"/>
                    </a:ext>
                  </a:extLst>
                </a:gridCol>
                <a:gridCol w="414002">
                  <a:extLst>
                    <a:ext uri="{9D8B030D-6E8A-4147-A177-3AD203B41FA5}">
                      <a16:colId xmlns:a16="http://schemas.microsoft.com/office/drawing/2014/main" val="1311523390"/>
                    </a:ext>
                  </a:extLst>
                </a:gridCol>
                <a:gridCol w="414002">
                  <a:extLst>
                    <a:ext uri="{9D8B030D-6E8A-4147-A177-3AD203B41FA5}">
                      <a16:colId xmlns:a16="http://schemas.microsoft.com/office/drawing/2014/main" val="97742100"/>
                    </a:ext>
                  </a:extLst>
                </a:gridCol>
                <a:gridCol w="414002">
                  <a:extLst>
                    <a:ext uri="{9D8B030D-6E8A-4147-A177-3AD203B41FA5}">
                      <a16:colId xmlns:a16="http://schemas.microsoft.com/office/drawing/2014/main" val="2295417794"/>
                    </a:ext>
                  </a:extLst>
                </a:gridCol>
                <a:gridCol w="414002">
                  <a:extLst>
                    <a:ext uri="{9D8B030D-6E8A-4147-A177-3AD203B41FA5}">
                      <a16:colId xmlns:a16="http://schemas.microsoft.com/office/drawing/2014/main" val="3344455438"/>
                    </a:ext>
                  </a:extLst>
                </a:gridCol>
                <a:gridCol w="414002">
                  <a:extLst>
                    <a:ext uri="{9D8B030D-6E8A-4147-A177-3AD203B41FA5}">
                      <a16:colId xmlns:a16="http://schemas.microsoft.com/office/drawing/2014/main" val="688246650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일</a:t>
                      </a:r>
                      <a:endParaRPr lang="ko-KR" altLang="en-US" sz="10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월</a:t>
                      </a:r>
                      <a:endParaRPr lang="ko-KR" altLang="en-US" sz="10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화</a:t>
                      </a:r>
                      <a:endParaRPr lang="ko-KR" altLang="en-US" sz="10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수</a:t>
                      </a:r>
                      <a:endParaRPr lang="ko-KR" altLang="en-US" sz="10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목</a:t>
                      </a:r>
                      <a:endParaRPr lang="ko-KR" altLang="en-US" sz="10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금</a:t>
                      </a:r>
                      <a:endParaRPr lang="ko-KR" altLang="en-US" sz="10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토</a:t>
                      </a:r>
                      <a:endParaRPr lang="ko-KR" altLang="en-US" sz="10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610125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23</a:t>
                      </a:r>
                      <a:endParaRPr lang="ko-KR" altLang="en-US" sz="1000" b="0" i="0" u="none" strike="noStrike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24</a:t>
                      </a:r>
                      <a:endParaRPr lang="ko-KR" altLang="en-US" sz="1000" b="0" i="0" u="none" strike="noStrike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25</a:t>
                      </a:r>
                      <a:endParaRPr lang="ko-KR" altLang="en-US" sz="1000" b="0" i="0" u="none" strike="noStrike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26</a:t>
                      </a:r>
                      <a:endParaRPr lang="ko-KR" altLang="en-US" sz="1000" b="0" i="0" u="none" strike="noStrike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27</a:t>
                      </a:r>
                      <a:endParaRPr lang="ko-KR" altLang="en-US" sz="1000" b="0" i="0" u="none" strike="noStrike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28</a:t>
                      </a:r>
                      <a:endParaRPr lang="ko-KR" altLang="en-US" sz="1000" b="0" i="0" u="none" strike="noStrike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9908666"/>
                  </a:ext>
                </a:extLst>
              </a:tr>
              <a:tr h="61170"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600" b="1" i="0" u="none" strike="noStrike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95208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600" b="1" i="0" u="none" strike="noStrike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02007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30</a:t>
                      </a:r>
                      <a:endParaRPr lang="ko-KR" altLang="en-US" sz="1000" b="0" i="0" u="none" strike="noStrike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</a:t>
                      </a:r>
                      <a:endParaRPr lang="ko-KR" altLang="en-US" sz="10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</a:t>
                      </a:r>
                      <a:endParaRPr lang="ko-KR" altLang="en-US" sz="10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3</a:t>
                      </a:r>
                      <a:endParaRPr lang="ko-KR" altLang="en-US" sz="10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4</a:t>
                      </a:r>
                      <a:endParaRPr lang="ko-KR" altLang="en-US" sz="10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5</a:t>
                      </a:r>
                      <a:endParaRPr lang="ko-KR" altLang="en-US" sz="10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u="none" strike="noStrike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6</a:t>
                      </a:r>
                      <a:endParaRPr lang="en-US" altLang="ko-KR" sz="1000" b="1" i="0" u="none" strike="noStrike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46932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　</a:t>
                      </a:r>
                      <a:endParaRPr lang="ko-KR" altLang="en-US" sz="6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98597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366375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7</a:t>
                      </a:r>
                      <a:endParaRPr lang="en-US" altLang="ko-KR" sz="10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40282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06198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538081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4470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　</a:t>
                      </a:r>
                      <a:endParaRPr lang="ko-KR" altLang="en-US" sz="6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　</a:t>
                      </a:r>
                      <a:endParaRPr lang="ko-KR" altLang="en-US" sz="6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E8F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　</a:t>
                      </a:r>
                      <a:endParaRPr lang="ko-KR" altLang="en-US" sz="6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E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22988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　</a:t>
                      </a:r>
                      <a:endParaRPr lang="ko-KR" altLang="en-US" sz="6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　</a:t>
                      </a:r>
                      <a:endParaRPr lang="ko-KR" altLang="en-US" sz="6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　</a:t>
                      </a:r>
                      <a:endParaRPr lang="ko-KR" altLang="en-US" sz="6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41826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680279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　</a:t>
                      </a:r>
                      <a:endParaRPr lang="ko-KR" altLang="en-US" sz="6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E8F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　</a:t>
                      </a:r>
                      <a:endParaRPr lang="ko-KR" altLang="en-US" sz="6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E8F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　</a:t>
                      </a:r>
                      <a:endParaRPr lang="ko-KR" altLang="en-US" sz="6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E8F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　</a:t>
                      </a:r>
                      <a:endParaRPr lang="ko-KR" altLang="en-US" sz="6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E8F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　</a:t>
                      </a:r>
                      <a:endParaRPr lang="ko-KR" altLang="en-US" sz="6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E8F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　</a:t>
                      </a:r>
                      <a:endParaRPr lang="ko-KR" altLang="en-US" sz="6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E8F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　</a:t>
                      </a:r>
                      <a:endParaRPr lang="ko-KR" altLang="en-US" sz="6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5802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　</a:t>
                      </a:r>
                      <a:endParaRPr lang="ko-KR" altLang="en-US" sz="6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　</a:t>
                      </a:r>
                      <a:endParaRPr lang="ko-KR" altLang="en-US" sz="6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　</a:t>
                      </a:r>
                      <a:endParaRPr lang="ko-KR" altLang="en-US" sz="6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90803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30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31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9890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　</a:t>
                      </a:r>
                      <a:endParaRPr lang="ko-KR" altLang="en-US" sz="6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741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　</a:t>
                      </a:r>
                      <a:endParaRPr lang="ko-KR" altLang="en-US" sz="6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　</a:t>
                      </a:r>
                      <a:endParaRPr lang="ko-KR" altLang="en-US" sz="6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　</a:t>
                      </a:r>
                      <a:endParaRPr lang="ko-KR" altLang="en-US" sz="6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　</a:t>
                      </a:r>
                      <a:endParaRPr lang="ko-KR" altLang="en-US" sz="6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　</a:t>
                      </a:r>
                      <a:endParaRPr lang="ko-KR" altLang="en-US" sz="6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　</a:t>
                      </a:r>
                      <a:endParaRPr lang="ko-KR" altLang="en-US" sz="6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1248920"/>
                  </a:ext>
                </a:extLst>
              </a:tr>
            </a:tbl>
          </a:graphicData>
        </a:graphic>
      </p:graphicFrame>
      <p:grpSp>
        <p:nvGrpSpPr>
          <p:cNvPr id="33" name="그룹 32">
            <a:extLst>
              <a:ext uri="{FF2B5EF4-FFF2-40B4-BE49-F238E27FC236}">
                <a16:creationId xmlns:a16="http://schemas.microsoft.com/office/drawing/2014/main" id="{15C98ADB-E05E-4F1B-B833-2E2570E3155F}"/>
              </a:ext>
            </a:extLst>
          </p:cNvPr>
          <p:cNvGrpSpPr/>
          <p:nvPr/>
        </p:nvGrpSpPr>
        <p:grpSpPr>
          <a:xfrm>
            <a:off x="10339672" y="3676995"/>
            <a:ext cx="1657998" cy="522562"/>
            <a:chOff x="10303669" y="3823677"/>
            <a:chExt cx="1657998" cy="522562"/>
          </a:xfrm>
        </p:grpSpPr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7894D226-5252-4D9A-8907-E51CC0D43368}"/>
                </a:ext>
              </a:extLst>
            </p:cNvPr>
            <p:cNvSpPr/>
            <p:nvPr/>
          </p:nvSpPr>
          <p:spPr>
            <a:xfrm>
              <a:off x="10303669" y="4069240"/>
              <a:ext cx="478631" cy="276999"/>
            </a:xfrm>
            <a:prstGeom prst="roundRect">
              <a:avLst/>
            </a:prstGeom>
            <a:noFill/>
            <a:ln>
              <a:solidFill>
                <a:schemeClr val="accent2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565902A-338A-4AAE-8053-95DA729D6A76}"/>
                </a:ext>
              </a:extLst>
            </p:cNvPr>
            <p:cNvSpPr txBox="1"/>
            <p:nvPr/>
          </p:nvSpPr>
          <p:spPr>
            <a:xfrm>
              <a:off x="10754285" y="3823677"/>
              <a:ext cx="1207382" cy="40780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1050" b="1">
                  <a:solidFill>
                    <a:srgbClr val="C0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매월 첫째주 토요일</a:t>
              </a:r>
              <a:endParaRPr lang="en-US" altLang="ko-KR" sz="1050" b="1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en-US" altLang="ko-KR" sz="9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: </a:t>
              </a:r>
              <a:r>
                <a:rPr lang="ko-KR" altLang="en-US" sz="9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룬 해제 무료일</a:t>
              </a:r>
              <a:endParaRPr lang="en-US" altLang="ko-KR" sz="7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8" name="화살표: 굽음 17">
              <a:extLst>
                <a:ext uri="{FF2B5EF4-FFF2-40B4-BE49-F238E27FC236}">
                  <a16:creationId xmlns:a16="http://schemas.microsoft.com/office/drawing/2014/main" id="{1EC092B1-555B-412F-9748-C277AFDFFEA5}"/>
                </a:ext>
              </a:extLst>
            </p:cNvPr>
            <p:cNvSpPr/>
            <p:nvPr/>
          </p:nvSpPr>
          <p:spPr>
            <a:xfrm rot="5400000" flipH="1">
              <a:off x="10828541" y="4121608"/>
              <a:ext cx="155170" cy="247652"/>
            </a:xfrm>
            <a:prstGeom prst="bentArrow">
              <a:avLst>
                <a:gd name="adj1" fmla="val 14150"/>
                <a:gd name="adj2" fmla="val 24790"/>
                <a:gd name="adj3" fmla="val 25000"/>
                <a:gd name="adj4" fmla="val 43750"/>
              </a:avLst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1C395DAC-95B9-4E96-9C62-41818417B6DB}"/>
              </a:ext>
            </a:extLst>
          </p:cNvPr>
          <p:cNvSpPr txBox="1"/>
          <p:nvPr/>
        </p:nvSpPr>
        <p:spPr>
          <a:xfrm>
            <a:off x="7883885" y="5841685"/>
            <a:ext cx="3695369" cy="2462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00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※ </a:t>
            </a:r>
            <a:r>
              <a:rPr lang="ko-KR" altLang="en-US" sz="100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룬 해제 무료일 </a:t>
            </a:r>
            <a:r>
              <a:rPr lang="en-US" altLang="ko-KR" sz="100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100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룬의 장착을 해제할 때 드는 마나석 비용이 </a:t>
            </a:r>
            <a:r>
              <a:rPr lang="en-US" altLang="ko-KR" sz="100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</a:t>
            </a:r>
            <a:r>
              <a:rPr lang="ko-KR" altLang="en-US" sz="100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 날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0FDFDB63-250B-4DA5-9CA7-88E17E584638}"/>
              </a:ext>
            </a:extLst>
          </p:cNvPr>
          <p:cNvGrpSpPr/>
          <p:nvPr/>
        </p:nvGrpSpPr>
        <p:grpSpPr>
          <a:xfrm>
            <a:off x="2260252" y="4425546"/>
            <a:ext cx="3956661" cy="1509500"/>
            <a:chOff x="1663963" y="4434576"/>
            <a:chExt cx="3956661" cy="1509500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A22FD37-FCB1-48C5-A8BC-834AAE7EA590}"/>
                </a:ext>
              </a:extLst>
            </p:cNvPr>
            <p:cNvSpPr txBox="1"/>
            <p:nvPr/>
          </p:nvSpPr>
          <p:spPr>
            <a:xfrm>
              <a:off x="1792994" y="4576375"/>
              <a:ext cx="3477568" cy="2769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200" b="1">
                  <a:solidFill>
                    <a:srgbClr val="C0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룬 해제 무료일</a:t>
              </a:r>
              <a:r>
                <a:rPr lang="ko-KR" alt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을 기점으로 패키지 판매 기간이 정해짐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89CD97EF-93BE-441C-81AC-AC48DD3CA549}"/>
                </a:ext>
              </a:extLst>
            </p:cNvPr>
            <p:cNvSpPr/>
            <p:nvPr/>
          </p:nvSpPr>
          <p:spPr>
            <a:xfrm>
              <a:off x="2383732" y="5203761"/>
              <a:ext cx="2864887" cy="261610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fontAlgn="ctr"/>
              <a:r>
                <a:rPr lang="ko-KR" altLang="en-US" sz="110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룬 연성 패키지 </a:t>
              </a:r>
              <a:r>
                <a:rPr lang="en-US" altLang="ko-KR" sz="110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: </a:t>
              </a:r>
              <a:r>
                <a:rPr lang="ko-KR" altLang="en-US" sz="110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룬해제 전날 금요일부터 </a:t>
              </a:r>
              <a:r>
                <a:rPr lang="en-US" altLang="ko-KR" sz="110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10</a:t>
              </a:r>
              <a:r>
                <a:rPr lang="ko-KR" altLang="en-US" sz="110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일간</a:t>
              </a:r>
              <a:endPara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07A8A0A3-E502-4E8F-AB06-4C0399D409CA}"/>
                </a:ext>
              </a:extLst>
            </p:cNvPr>
            <p:cNvSpPr/>
            <p:nvPr/>
          </p:nvSpPr>
          <p:spPr>
            <a:xfrm>
              <a:off x="2383732" y="5497996"/>
              <a:ext cx="2832827" cy="261610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r>
                <a:rPr lang="ko-KR" altLang="en-US" sz="110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데빌몬 패키지 </a:t>
              </a:r>
              <a:r>
                <a:rPr lang="en-US" altLang="ko-KR" sz="110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: </a:t>
              </a:r>
              <a:r>
                <a:rPr lang="ko-KR" altLang="en-US" sz="110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룬해제 </a:t>
              </a:r>
              <a:r>
                <a:rPr lang="en-US" altLang="ko-KR" sz="110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</a:t>
              </a:r>
              <a:r>
                <a:rPr lang="ko-KR" altLang="en-US" sz="110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주후 금요일부터 </a:t>
              </a:r>
              <a:r>
                <a:rPr lang="en-US" altLang="ko-KR" sz="110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8</a:t>
              </a:r>
              <a:r>
                <a:rPr lang="ko-KR" altLang="en-US" sz="110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일간</a:t>
              </a: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99F40733-A26D-494F-ABA8-CC85861A64F2}"/>
                </a:ext>
              </a:extLst>
            </p:cNvPr>
            <p:cNvSpPr/>
            <p:nvPr/>
          </p:nvSpPr>
          <p:spPr>
            <a:xfrm>
              <a:off x="2383732" y="4928391"/>
              <a:ext cx="2696572" cy="261610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r>
                <a:rPr lang="ko-KR" altLang="en-US" sz="110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룬 패키지 </a:t>
              </a:r>
              <a:r>
                <a:rPr lang="en-US" altLang="ko-KR" sz="110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: </a:t>
              </a:r>
              <a:r>
                <a:rPr lang="ko-KR" altLang="en-US" sz="110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룬해제 </a:t>
              </a:r>
              <a:r>
                <a:rPr lang="en-US" altLang="ko-KR" sz="110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</a:t>
              </a:r>
              <a:r>
                <a:rPr lang="ko-KR" altLang="en-US" sz="110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주전 금요일부터 </a:t>
              </a:r>
              <a:r>
                <a:rPr lang="en-US" altLang="ko-KR" sz="110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10</a:t>
              </a:r>
              <a:r>
                <a:rPr lang="ko-KR" altLang="en-US" sz="110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일간 </a:t>
              </a: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E732C368-DF83-4554-B5DB-6CF8DD11A755}"/>
                </a:ext>
              </a:extLst>
            </p:cNvPr>
            <p:cNvSpPr/>
            <p:nvPr/>
          </p:nvSpPr>
          <p:spPr>
            <a:xfrm>
              <a:off x="2093973" y="5011744"/>
              <a:ext cx="289759" cy="91556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F8E4CE65-B414-4885-A9BA-9A9125999684}"/>
                </a:ext>
              </a:extLst>
            </p:cNvPr>
            <p:cNvSpPr/>
            <p:nvPr/>
          </p:nvSpPr>
          <p:spPr>
            <a:xfrm>
              <a:off x="2093973" y="5294201"/>
              <a:ext cx="289759" cy="9155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5940F890-6FBD-4E4C-B575-5087C51505C2}"/>
                </a:ext>
              </a:extLst>
            </p:cNvPr>
            <p:cNvSpPr/>
            <p:nvPr/>
          </p:nvSpPr>
          <p:spPr>
            <a:xfrm>
              <a:off x="2093972" y="5583023"/>
              <a:ext cx="289759" cy="91556"/>
            </a:xfrm>
            <a:prstGeom prst="rect">
              <a:avLst/>
            </a:prstGeom>
            <a:solidFill>
              <a:srgbClr val="F1E8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E10AECAB-D881-4C3E-AAA0-B674F4817D0D}"/>
                </a:ext>
              </a:extLst>
            </p:cNvPr>
            <p:cNvSpPr/>
            <p:nvPr/>
          </p:nvSpPr>
          <p:spPr>
            <a:xfrm>
              <a:off x="1663963" y="4434576"/>
              <a:ext cx="3956661" cy="1509500"/>
            </a:xfrm>
            <a:prstGeom prst="round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3C38CF23-BF7A-41FA-BD44-A43D1A99E7DD}"/>
              </a:ext>
            </a:extLst>
          </p:cNvPr>
          <p:cNvSpPr txBox="1"/>
          <p:nvPr/>
        </p:nvSpPr>
        <p:spPr>
          <a:xfrm>
            <a:off x="1152174" y="6123436"/>
            <a:ext cx="7183241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룬 해제 무료일을 포함하여 룬 패키지에서 얻은 룬으로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연성 및 스펙 강화를 할 수 있도록 구매 유도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B796E44-28B0-4726-966D-CF2247C250AD}"/>
              </a:ext>
            </a:extLst>
          </p:cNvPr>
          <p:cNvSpPr txBox="1"/>
          <p:nvPr/>
        </p:nvSpPr>
        <p:spPr>
          <a:xfrm>
            <a:off x="179511" y="332656"/>
            <a:ext cx="4680145" cy="477054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r>
              <a:rPr lang="ko-KR" altLang="en-US" sz="25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패키지 판매 분석</a:t>
            </a:r>
            <a:endParaRPr lang="en-US" altLang="ko-KR" sz="25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1FBD42DF-D2AD-4CE9-A3E9-1B40769C96C9}"/>
              </a:ext>
            </a:extLst>
          </p:cNvPr>
          <p:cNvSpPr/>
          <p:nvPr/>
        </p:nvSpPr>
        <p:spPr>
          <a:xfrm flipH="1">
            <a:off x="138600" y="332655"/>
            <a:ext cx="45719" cy="47705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668407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E8DC25D8-912C-416B-99A9-B437CC65D340}"/>
              </a:ext>
            </a:extLst>
          </p:cNvPr>
          <p:cNvSpPr/>
          <p:nvPr/>
        </p:nvSpPr>
        <p:spPr>
          <a:xfrm>
            <a:off x="492611" y="4332820"/>
            <a:ext cx="10069882" cy="1457851"/>
          </a:xfrm>
          <a:prstGeom prst="round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48A135BC-F7F3-487C-A11F-A16C8915F72C}"/>
              </a:ext>
            </a:extLst>
          </p:cNvPr>
          <p:cNvSpPr/>
          <p:nvPr/>
        </p:nvSpPr>
        <p:spPr>
          <a:xfrm>
            <a:off x="492611" y="1871030"/>
            <a:ext cx="10069882" cy="1943766"/>
          </a:xfrm>
          <a:prstGeom prst="round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C58E589-FDE5-46E3-B7C6-D5DC22BEAF80}"/>
              </a:ext>
            </a:extLst>
          </p:cNvPr>
          <p:cNvSpPr txBox="1"/>
          <p:nvPr/>
        </p:nvSpPr>
        <p:spPr>
          <a:xfrm>
            <a:off x="179511" y="332656"/>
            <a:ext cx="4410563" cy="477054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r>
              <a:rPr lang="ko-KR" altLang="en-US" sz="25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게임 소개</a:t>
            </a:r>
            <a:endParaRPr lang="en-US" altLang="ko-KR" sz="25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8404374-29C6-4B49-9D37-525E962E833B}"/>
              </a:ext>
            </a:extLst>
          </p:cNvPr>
          <p:cNvSpPr/>
          <p:nvPr/>
        </p:nvSpPr>
        <p:spPr>
          <a:xfrm flipH="1">
            <a:off x="138600" y="332655"/>
            <a:ext cx="45719" cy="47705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B9E80C-D383-4A8B-8C5C-BBBC6CDC6A3B}"/>
              </a:ext>
            </a:extLst>
          </p:cNvPr>
          <p:cNvSpPr txBox="1"/>
          <p:nvPr/>
        </p:nvSpPr>
        <p:spPr>
          <a:xfrm>
            <a:off x="138600" y="828580"/>
            <a:ext cx="92762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높은 노동력을 필요로 하는 게임에도 불구하고</a:t>
            </a: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성장 방향을 제시하며 진입장벽을 낮추고</a:t>
            </a: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다양한 컨텐츠로 높은 </a:t>
            </a: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PLC</a:t>
            </a:r>
            <a:r>
              <a: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보이는 모습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84B944-35A4-4283-90CF-73DF7BA7AD7A}"/>
              </a:ext>
            </a:extLst>
          </p:cNvPr>
          <p:cNvSpPr txBox="1"/>
          <p:nvPr/>
        </p:nvSpPr>
        <p:spPr>
          <a:xfrm flipH="1">
            <a:off x="868101" y="1706322"/>
            <a:ext cx="1746145" cy="338554"/>
          </a:xfrm>
          <a:prstGeom prst="rect">
            <a:avLst/>
          </a:prstGeom>
          <a:solidFill>
            <a:schemeClr val="bg1"/>
          </a:solidFill>
          <a:ln>
            <a:noFill/>
            <a:prstDash val="sysDot"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600" b="1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접근성 </a:t>
            </a:r>
            <a:r>
              <a:rPr lang="en-US" altLang="ko-KR" sz="1600" b="1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</a:t>
            </a:r>
            <a:r>
              <a:rPr lang="ko-KR" altLang="en-US" sz="1600" b="1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진입장벽</a:t>
            </a:r>
            <a:endParaRPr lang="en-US" altLang="ko-KR" sz="1600" b="1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D38D23B-3409-4693-AA0F-9BE53DA6F204}"/>
              </a:ext>
            </a:extLst>
          </p:cNvPr>
          <p:cNvSpPr/>
          <p:nvPr/>
        </p:nvSpPr>
        <p:spPr>
          <a:xfrm>
            <a:off x="792400" y="2285830"/>
            <a:ext cx="75702" cy="7570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29D9A1-24D1-4AF1-B414-B2FEDDEB9FBF}"/>
              </a:ext>
            </a:extLst>
          </p:cNvPr>
          <p:cNvSpPr txBox="1"/>
          <p:nvPr/>
        </p:nvSpPr>
        <p:spPr>
          <a:xfrm>
            <a:off x="868102" y="2186726"/>
            <a:ext cx="81804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인물형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동물형 등등 다양한 종류의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캐릭터가 존재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인물형 캐릭터의 경우 </a:t>
            </a:r>
            <a:r>
              <a:rPr lang="en-US" altLang="ko-KR" sz="1200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SD </a:t>
            </a:r>
            <a:r>
              <a:rPr lang="ko-KR" altLang="en-US" sz="1200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캐릭터 기법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으로 제작되어 귀엽고 친근한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느낌을 묘사 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8C9E328-D58B-43E5-925C-2568993B5A7A}"/>
              </a:ext>
            </a:extLst>
          </p:cNvPr>
          <p:cNvSpPr/>
          <p:nvPr/>
        </p:nvSpPr>
        <p:spPr>
          <a:xfrm>
            <a:off x="792400" y="2673907"/>
            <a:ext cx="75702" cy="7570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1D3769C-77FE-477A-88C3-4832298CB5D3}"/>
              </a:ext>
            </a:extLst>
          </p:cNvPr>
          <p:cNvSpPr txBox="1"/>
          <p:nvPr/>
        </p:nvSpPr>
        <p:spPr>
          <a:xfrm>
            <a:off x="868101" y="2572689"/>
            <a:ext cx="92194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합성 시스템이 아닌 육성 체계를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가지고 있고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하나의 몬스터를 키우기 위해 </a:t>
            </a:r>
            <a:r>
              <a:rPr lang="ko-KR" altLang="en-US" sz="1200">
                <a:solidFill>
                  <a:schemeClr val="accent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소모되는 재화의 양 극대화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A7A381A-C185-4086-9331-534C0C91D2DB}"/>
              </a:ext>
            </a:extLst>
          </p:cNvPr>
          <p:cNvSpPr/>
          <p:nvPr/>
        </p:nvSpPr>
        <p:spPr>
          <a:xfrm>
            <a:off x="792400" y="3056787"/>
            <a:ext cx="75702" cy="7570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962F508-BC51-420D-87E5-43BB7BF64471}"/>
              </a:ext>
            </a:extLst>
          </p:cNvPr>
          <p:cNvSpPr txBox="1"/>
          <p:nvPr/>
        </p:nvSpPr>
        <p:spPr>
          <a:xfrm>
            <a:off x="868102" y="2958652"/>
            <a:ext cx="93426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solidFill>
                  <a:schemeClr val="accent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초반 컨텐츠의 진입 난이도가 높아서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신규 유저들이 많은 어려움을 겪지만 </a:t>
            </a:r>
            <a:r>
              <a:rPr lang="ko-KR" altLang="en-US" sz="120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도전과제와 업적 보상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등을 통해 성장 방향을 제시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63F42BE-C6D9-481E-91EF-06D15567A695}"/>
              </a:ext>
            </a:extLst>
          </p:cNvPr>
          <p:cNvSpPr/>
          <p:nvPr/>
        </p:nvSpPr>
        <p:spPr>
          <a:xfrm>
            <a:off x="792400" y="3445263"/>
            <a:ext cx="75702" cy="7570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80C7D6F-5DE5-4179-B787-78BE79388D3B}"/>
              </a:ext>
            </a:extLst>
          </p:cNvPr>
          <p:cNvSpPr txBox="1"/>
          <p:nvPr/>
        </p:nvSpPr>
        <p:spPr>
          <a:xfrm>
            <a:off x="868101" y="3344615"/>
            <a:ext cx="97881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길드전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PVP,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던전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시나리오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레이드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시험의 탑과 같은 방대한 컨텐츠가 존재하여 </a:t>
            </a:r>
            <a:r>
              <a:rPr lang="ko-KR" altLang="en-US" sz="120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유저들의 </a:t>
            </a:r>
            <a:r>
              <a:rPr lang="en-US" altLang="ko-KR" sz="120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TS </a:t>
            </a:r>
            <a:r>
              <a:rPr lang="ko-KR" altLang="en-US" sz="120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및 </a:t>
            </a:r>
            <a:r>
              <a:rPr lang="en-US" altLang="ko-KR" sz="120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PLC</a:t>
            </a:r>
            <a:r>
              <a:rPr lang="ko-KR" altLang="en-US" sz="120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높임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38F3B76-7D43-4A80-8218-DFBF47C5E657}"/>
              </a:ext>
            </a:extLst>
          </p:cNvPr>
          <p:cNvSpPr txBox="1"/>
          <p:nvPr/>
        </p:nvSpPr>
        <p:spPr>
          <a:xfrm flipH="1">
            <a:off x="868100" y="4158859"/>
            <a:ext cx="656414" cy="338554"/>
          </a:xfrm>
          <a:prstGeom prst="rect">
            <a:avLst/>
          </a:prstGeom>
          <a:solidFill>
            <a:schemeClr val="bg1"/>
          </a:solidFill>
          <a:ln>
            <a:noFill/>
            <a:prstDash val="sysDot"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600" b="1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타겟</a:t>
            </a:r>
            <a:endParaRPr lang="en-US" altLang="ko-KR" sz="1600" b="1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4C81B20-AC18-4417-B404-D5CFBDD05AE2}"/>
              </a:ext>
            </a:extLst>
          </p:cNvPr>
          <p:cNvSpPr txBox="1"/>
          <p:nvPr/>
        </p:nvSpPr>
        <p:spPr>
          <a:xfrm>
            <a:off x="873423" y="4568449"/>
            <a:ext cx="58104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높은 노동력을 필요로하고 전략을 요구하는 점에서 </a:t>
            </a:r>
            <a:r>
              <a:rPr lang="ko-KR" altLang="en-US" sz="120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남성층의 유입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 많음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63A79EE-9824-4662-A09C-3F6E559ADBC2}"/>
              </a:ext>
            </a:extLst>
          </p:cNvPr>
          <p:cNvSpPr/>
          <p:nvPr/>
        </p:nvSpPr>
        <p:spPr>
          <a:xfrm>
            <a:off x="792399" y="4669214"/>
            <a:ext cx="75702" cy="7570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6E9CF66-A0BC-410A-AEAE-AD0BD72FF60D}"/>
              </a:ext>
            </a:extLst>
          </p:cNvPr>
          <p:cNvSpPr txBox="1"/>
          <p:nvPr/>
        </p:nvSpPr>
        <p:spPr>
          <a:xfrm>
            <a:off x="873424" y="4952624"/>
            <a:ext cx="71275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캐주얼 게임의 그래픽과 하드코어 게임을 좋아하는 여성층에도 타겟층 확장 가능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9439EE7-ED76-4670-A282-9748DDB4E56F}"/>
              </a:ext>
            </a:extLst>
          </p:cNvPr>
          <p:cNvSpPr/>
          <p:nvPr/>
        </p:nvSpPr>
        <p:spPr>
          <a:xfrm>
            <a:off x="792399" y="5047105"/>
            <a:ext cx="75702" cy="7570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EC84232-7E0D-4BD7-A98F-A273424D4301}"/>
              </a:ext>
            </a:extLst>
          </p:cNvPr>
          <p:cNvSpPr txBox="1"/>
          <p:nvPr/>
        </p:nvSpPr>
        <p:spPr>
          <a:xfrm>
            <a:off x="873423" y="5331517"/>
            <a:ext cx="8407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출시 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년이 지났지만 여전히 일정 순위를 유지하고 있는 점에서 </a:t>
            </a:r>
            <a:r>
              <a:rPr lang="ko-KR" altLang="en-US" sz="120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충성도가 높은 유저를 확보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하고 있다고 판단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A353593-A96C-45E7-9AA8-89332F698688}"/>
              </a:ext>
            </a:extLst>
          </p:cNvPr>
          <p:cNvSpPr/>
          <p:nvPr/>
        </p:nvSpPr>
        <p:spPr>
          <a:xfrm>
            <a:off x="792399" y="5431280"/>
            <a:ext cx="75702" cy="7570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484456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C3262771-01DC-4BB5-A582-AA8F0034DA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0513576"/>
              </p:ext>
            </p:extLst>
          </p:nvPr>
        </p:nvGraphicFramePr>
        <p:xfrm>
          <a:off x="707033" y="1084955"/>
          <a:ext cx="3433526" cy="505936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72467">
                  <a:extLst>
                    <a:ext uri="{9D8B030D-6E8A-4147-A177-3AD203B41FA5}">
                      <a16:colId xmlns:a16="http://schemas.microsoft.com/office/drawing/2014/main" val="697564861"/>
                    </a:ext>
                  </a:extLst>
                </a:gridCol>
                <a:gridCol w="920750">
                  <a:extLst>
                    <a:ext uri="{9D8B030D-6E8A-4147-A177-3AD203B41FA5}">
                      <a16:colId xmlns:a16="http://schemas.microsoft.com/office/drawing/2014/main" val="375803844"/>
                    </a:ext>
                  </a:extLst>
                </a:gridCol>
                <a:gridCol w="1155700">
                  <a:extLst>
                    <a:ext uri="{9D8B030D-6E8A-4147-A177-3AD203B41FA5}">
                      <a16:colId xmlns:a16="http://schemas.microsoft.com/office/drawing/2014/main" val="1427351405"/>
                    </a:ext>
                  </a:extLst>
                </a:gridCol>
                <a:gridCol w="488950">
                  <a:extLst>
                    <a:ext uri="{9D8B030D-6E8A-4147-A177-3AD203B41FA5}">
                      <a16:colId xmlns:a16="http://schemas.microsoft.com/office/drawing/2014/main" val="1581484558"/>
                    </a:ext>
                  </a:extLst>
                </a:gridCol>
                <a:gridCol w="495659">
                  <a:extLst>
                    <a:ext uri="{9D8B030D-6E8A-4147-A177-3AD203B41FA5}">
                      <a16:colId xmlns:a16="http://schemas.microsoft.com/office/drawing/2014/main" val="4287955840"/>
                    </a:ext>
                  </a:extLst>
                </a:gridCol>
              </a:tblGrid>
              <a:tr h="189373"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n-US" sz="600" b="1" u="none" strike="noStrike">
                          <a:effectLst/>
                          <a:latin typeface="+mn-lt"/>
                          <a:ea typeface="나눔바른고딕" panose="020B0603020101020101" pitchFamily="50" charset="-127"/>
                        </a:rPr>
                        <a:t>2018 3Q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나눔바른고딕" panose="020B0603020101020101" pitchFamily="50" charset="-127"/>
                      </a:endParaRPr>
                    </a:p>
                  </a:txBody>
                  <a:tcPr marL="112653" marR="112653" marT="56326" marB="56326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6207319"/>
                  </a:ext>
                </a:extLst>
              </a:tr>
              <a:tr h="17964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  <a:latin typeface="+mn-lt"/>
                          <a:ea typeface="나눔바른고딕" panose="020B0603020101020101" pitchFamily="50" charset="-127"/>
                        </a:rPr>
                        <a:t>No.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나눔바른고딕" panose="020B0603020101020101" pitchFamily="50" charset="-127"/>
                      </a:endParaRPr>
                    </a:p>
                  </a:txBody>
                  <a:tcPr marL="4302" marR="4302" marT="4302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  <a:latin typeface="+mn-lt"/>
                          <a:ea typeface="나눔바른고딕" panose="020B0603020101020101" pitchFamily="50" charset="-127"/>
                        </a:rPr>
                        <a:t>게임명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나눔바른고딕" panose="020B0603020101020101" pitchFamily="50" charset="-127"/>
                      </a:endParaRPr>
                    </a:p>
                  </a:txBody>
                  <a:tcPr marL="4302" marR="4302" marT="430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  <a:latin typeface="+mn-lt"/>
                          <a:ea typeface="나눔바른고딕" panose="020B0603020101020101" pitchFamily="50" charset="-127"/>
                        </a:rPr>
                        <a:t>퍼블리셔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나눔바른고딕" panose="020B0603020101020101" pitchFamily="50" charset="-127"/>
                      </a:endParaRPr>
                    </a:p>
                  </a:txBody>
                  <a:tcPr marL="4302" marR="4302" marT="430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  <a:latin typeface="+mn-lt"/>
                          <a:ea typeface="나눔바른고딕" panose="020B0603020101020101" pitchFamily="50" charset="-127"/>
                        </a:rPr>
                        <a:t>장르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나눔바른고딕" panose="020B0603020101020101" pitchFamily="50" charset="-127"/>
                      </a:endParaRPr>
                    </a:p>
                  </a:txBody>
                  <a:tcPr marL="4302" marR="4302" marT="430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  <a:latin typeface="+mn-lt"/>
                          <a:ea typeface="나눔바른고딕" panose="020B0603020101020101" pitchFamily="50" charset="-127"/>
                        </a:rPr>
                        <a:t>출시</a:t>
                      </a:r>
                      <a:r>
                        <a:rPr lang="en-US" altLang="ko-KR" sz="500" u="none" strike="noStrike">
                          <a:effectLst/>
                          <a:latin typeface="+mn-lt"/>
                          <a:ea typeface="나눔바른고딕" panose="020B0603020101020101" pitchFamily="50" charset="-127"/>
                        </a:rPr>
                        <a:t>(</a:t>
                      </a:r>
                      <a:r>
                        <a:rPr lang="ko-KR" altLang="en-US" sz="500" u="none" strike="noStrike">
                          <a:effectLst/>
                          <a:latin typeface="+mn-lt"/>
                          <a:ea typeface="나눔바른고딕" panose="020B0603020101020101" pitchFamily="50" charset="-127"/>
                        </a:rPr>
                        <a:t>등록</a:t>
                      </a:r>
                      <a:r>
                        <a:rPr lang="en-US" altLang="ko-KR" sz="500" u="none" strike="noStrike">
                          <a:effectLst/>
                          <a:latin typeface="+mn-lt"/>
                          <a:ea typeface="나눔바른고딕" panose="020B0603020101020101" pitchFamily="50" charset="-127"/>
                        </a:rPr>
                        <a:t>)</a:t>
                      </a:r>
                      <a:r>
                        <a:rPr lang="ko-KR" altLang="en-US" sz="500" u="none" strike="noStrike">
                          <a:effectLst/>
                          <a:latin typeface="+mn-lt"/>
                          <a:ea typeface="나눔바른고딕" panose="020B0603020101020101" pitchFamily="50" charset="-127"/>
                        </a:rPr>
                        <a:t>일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나눔바른고딕" panose="020B0603020101020101" pitchFamily="50" charset="-127"/>
                      </a:endParaRPr>
                    </a:p>
                  </a:txBody>
                  <a:tcPr marL="4302" marR="4302" marT="430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6853401"/>
                  </a:ext>
                </a:extLst>
              </a:tr>
              <a:tr h="15582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u="none" strike="noStrike" dirty="0">
                          <a:effectLst/>
                          <a:latin typeface="+mn-lt"/>
                          <a:ea typeface="나눔바른고딕" panose="020B0603020101020101" pitchFamily="50" charset="-127"/>
                        </a:rPr>
                        <a:t>1</a:t>
                      </a:r>
                      <a:endParaRPr lang="en-US" altLang="ko-KR" sz="5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나눔바른고딕" panose="020B0603020101020101" pitchFamily="50" charset="-127"/>
                      </a:endParaRPr>
                    </a:p>
                  </a:txBody>
                  <a:tcPr marL="4302" marR="4302" marT="4302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  <a:latin typeface="+mn-lt"/>
                          <a:ea typeface="나눔바른고딕" panose="020B0603020101020101" pitchFamily="50" charset="-127"/>
                        </a:rPr>
                        <a:t>리니지</a:t>
                      </a:r>
                      <a:r>
                        <a:rPr lang="en-US" sz="500" u="none" strike="noStrike">
                          <a:effectLst/>
                          <a:latin typeface="+mn-lt"/>
                          <a:ea typeface="나눔바른고딕" panose="020B0603020101020101" pitchFamily="50" charset="-127"/>
                        </a:rPr>
                        <a:t>M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나눔바른고딕" panose="020B0603020101020101" pitchFamily="50" charset="-127"/>
                      </a:endParaRPr>
                    </a:p>
                  </a:txBody>
                  <a:tcPr marL="4302" marR="4302" marT="430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  <a:latin typeface="+mn-lt"/>
                          <a:ea typeface="나눔바른고딕" panose="020B0603020101020101" pitchFamily="50" charset="-127"/>
                        </a:rPr>
                        <a:t>NCSOFT Corporation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나눔바른고딕" panose="020B0603020101020101" pitchFamily="50" charset="-127"/>
                      </a:endParaRPr>
                    </a:p>
                  </a:txBody>
                  <a:tcPr marL="4302" marR="4302" marT="430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u="none" strike="noStrike">
                          <a:effectLst/>
                          <a:latin typeface="+mn-lt"/>
                          <a:ea typeface="나눔바른고딕" panose="020B0603020101020101" pitchFamily="50" charset="-127"/>
                        </a:rPr>
                        <a:t>RPG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나눔바른고딕" panose="020B0603020101020101" pitchFamily="50" charset="-127"/>
                      </a:endParaRPr>
                    </a:p>
                  </a:txBody>
                  <a:tcPr marL="4302" marR="4302" marT="430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u="none" strike="noStrike">
                          <a:effectLst/>
                          <a:latin typeface="+mn-lt"/>
                          <a:ea typeface="나눔바른고딕" panose="020B0603020101020101" pitchFamily="50" charset="-127"/>
                        </a:rPr>
                        <a:t>17.07.05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나눔바른고딕" panose="020B0603020101020101" pitchFamily="50" charset="-127"/>
                      </a:endParaRPr>
                    </a:p>
                  </a:txBody>
                  <a:tcPr marL="4302" marR="4302" marT="430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4061485"/>
                  </a:ext>
                </a:extLst>
              </a:tr>
              <a:tr h="15582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u="none" strike="noStrike">
                          <a:effectLst/>
                          <a:latin typeface="+mn-lt"/>
                          <a:ea typeface="나눔바른고딕" panose="020B0603020101020101" pitchFamily="50" charset="-127"/>
                        </a:rPr>
                        <a:t>2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나눔바른고딕" panose="020B0603020101020101" pitchFamily="50" charset="-127"/>
                      </a:endParaRPr>
                    </a:p>
                  </a:txBody>
                  <a:tcPr marL="4302" marR="4302" marT="4302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 dirty="0" err="1">
                          <a:effectLst/>
                          <a:latin typeface="+mn-lt"/>
                          <a:ea typeface="나눔바른고딕" panose="020B0603020101020101" pitchFamily="50" charset="-127"/>
                        </a:rPr>
                        <a:t>검은사막</a:t>
                      </a:r>
                      <a:r>
                        <a:rPr lang="ko-KR" altLang="en-US" sz="500" u="none" strike="noStrike" dirty="0">
                          <a:effectLst/>
                          <a:latin typeface="+mn-lt"/>
                          <a:ea typeface="나눔바른고딕" panose="020B0603020101020101" pitchFamily="50" charset="-127"/>
                        </a:rPr>
                        <a:t> 모바일</a:t>
                      </a:r>
                      <a:endParaRPr lang="ko-KR" altLang="en-US" sz="5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나눔바른고딕" panose="020B0603020101020101" pitchFamily="50" charset="-127"/>
                      </a:endParaRPr>
                    </a:p>
                  </a:txBody>
                  <a:tcPr marL="4302" marR="4302" marT="430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  <a:latin typeface="+mn-lt"/>
                          <a:ea typeface="나눔바른고딕" panose="020B0603020101020101" pitchFamily="50" charset="-127"/>
                        </a:rPr>
                        <a:t>PEARL ABYSS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나눔바른고딕" panose="020B0603020101020101" pitchFamily="50" charset="-127"/>
                      </a:endParaRPr>
                    </a:p>
                  </a:txBody>
                  <a:tcPr marL="4302" marR="4302" marT="430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u="none" strike="noStrike">
                          <a:effectLst/>
                          <a:latin typeface="+mn-lt"/>
                          <a:ea typeface="나눔바른고딕" panose="020B0603020101020101" pitchFamily="50" charset="-127"/>
                        </a:rPr>
                        <a:t>RPG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나눔바른고딕" panose="020B0603020101020101" pitchFamily="50" charset="-127"/>
                      </a:endParaRPr>
                    </a:p>
                  </a:txBody>
                  <a:tcPr marL="4302" marR="4302" marT="430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u="none" strike="noStrike">
                          <a:effectLst/>
                          <a:latin typeface="+mn-lt"/>
                          <a:ea typeface="나눔바른고딕" panose="020B0603020101020101" pitchFamily="50" charset="-127"/>
                        </a:rPr>
                        <a:t>18.02.28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나눔바른고딕" panose="020B0603020101020101" pitchFamily="50" charset="-127"/>
                      </a:endParaRPr>
                    </a:p>
                  </a:txBody>
                  <a:tcPr marL="4302" marR="4302" marT="430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882134"/>
                  </a:ext>
                </a:extLst>
              </a:tr>
              <a:tr h="15582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u="none" strike="noStrike">
                          <a:effectLst/>
                          <a:latin typeface="+mn-lt"/>
                          <a:ea typeface="나눔바른고딕" panose="020B0603020101020101" pitchFamily="50" charset="-127"/>
                        </a:rPr>
                        <a:t>3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나눔바른고딕" panose="020B0603020101020101" pitchFamily="50" charset="-127"/>
                      </a:endParaRPr>
                    </a:p>
                  </a:txBody>
                  <a:tcPr marL="4302" marR="4302" marT="4302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 dirty="0" err="1">
                          <a:effectLst/>
                          <a:latin typeface="+mn-lt"/>
                          <a:ea typeface="나눔바른고딕" panose="020B0603020101020101" pitchFamily="50" charset="-127"/>
                        </a:rPr>
                        <a:t>뮤오리진</a:t>
                      </a:r>
                      <a:r>
                        <a:rPr lang="en-US" altLang="ko-KR" sz="500" u="none" strike="noStrike" dirty="0">
                          <a:effectLst/>
                          <a:latin typeface="+mn-lt"/>
                          <a:ea typeface="나눔바른고딕" panose="020B0603020101020101" pitchFamily="50" charset="-127"/>
                        </a:rPr>
                        <a:t>2</a:t>
                      </a:r>
                      <a:endParaRPr lang="en-US" altLang="ko-KR" sz="5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나눔바른고딕" panose="020B0603020101020101" pitchFamily="50" charset="-127"/>
                      </a:endParaRPr>
                    </a:p>
                  </a:txBody>
                  <a:tcPr marL="4302" marR="4302" marT="430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  <a:latin typeface="+mn-lt"/>
                          <a:ea typeface="나눔바른고딕" panose="020B0603020101020101" pitchFamily="50" charset="-127"/>
                        </a:rPr>
                        <a:t>Webzen Inc.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나눔바른고딕" panose="020B0603020101020101" pitchFamily="50" charset="-127"/>
                      </a:endParaRPr>
                    </a:p>
                  </a:txBody>
                  <a:tcPr marL="4302" marR="4302" marT="430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u="none" strike="noStrike">
                          <a:effectLst/>
                          <a:latin typeface="+mn-lt"/>
                          <a:ea typeface="나눔바른고딕" panose="020B0603020101020101" pitchFamily="50" charset="-127"/>
                        </a:rPr>
                        <a:t>RPG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나눔바른고딕" panose="020B0603020101020101" pitchFamily="50" charset="-127"/>
                      </a:endParaRPr>
                    </a:p>
                  </a:txBody>
                  <a:tcPr marL="4302" marR="4302" marT="430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u="none" strike="noStrike">
                          <a:effectLst/>
                          <a:latin typeface="+mn-lt"/>
                          <a:ea typeface="나눔바른고딕" panose="020B0603020101020101" pitchFamily="50" charset="-127"/>
                        </a:rPr>
                        <a:t>18.06.04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나눔바른고딕" panose="020B0603020101020101" pitchFamily="50" charset="-127"/>
                      </a:endParaRPr>
                    </a:p>
                  </a:txBody>
                  <a:tcPr marL="4302" marR="4302" marT="430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4848805"/>
                  </a:ext>
                </a:extLst>
              </a:tr>
              <a:tr h="15582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u="none" strike="noStrike">
                          <a:effectLst/>
                          <a:latin typeface="+mn-lt"/>
                          <a:ea typeface="나눔바른고딕" panose="020B0603020101020101" pitchFamily="50" charset="-127"/>
                        </a:rPr>
                        <a:t>4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나눔바른고딕" panose="020B0603020101020101" pitchFamily="50" charset="-127"/>
                      </a:endParaRPr>
                    </a:p>
                  </a:txBody>
                  <a:tcPr marL="4302" marR="4302" marT="4302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  <a:latin typeface="+mn-lt"/>
                          <a:ea typeface="나눔바른고딕" panose="020B0603020101020101" pitchFamily="50" charset="-127"/>
                        </a:rPr>
                        <a:t>리니지</a:t>
                      </a:r>
                      <a:r>
                        <a:rPr lang="en-US" altLang="ko-KR" sz="500" u="none" strike="noStrike">
                          <a:effectLst/>
                          <a:latin typeface="+mn-lt"/>
                          <a:ea typeface="나눔바른고딕" panose="020B0603020101020101" pitchFamily="50" charset="-127"/>
                        </a:rPr>
                        <a:t>2 </a:t>
                      </a:r>
                      <a:r>
                        <a:rPr lang="ko-KR" altLang="en-US" sz="500" u="none" strike="noStrike">
                          <a:effectLst/>
                          <a:latin typeface="+mn-lt"/>
                          <a:ea typeface="나눔바른고딕" panose="020B0603020101020101" pitchFamily="50" charset="-127"/>
                        </a:rPr>
                        <a:t>레볼루션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나눔바른고딕" panose="020B0603020101020101" pitchFamily="50" charset="-127"/>
                      </a:endParaRPr>
                    </a:p>
                  </a:txBody>
                  <a:tcPr marL="4302" marR="4302" marT="430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  <a:latin typeface="+mn-lt"/>
                          <a:ea typeface="나눔바른고딕" panose="020B0603020101020101" pitchFamily="50" charset="-127"/>
                        </a:rPr>
                        <a:t>Netmarble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나눔바른고딕" panose="020B0603020101020101" pitchFamily="50" charset="-127"/>
                      </a:endParaRPr>
                    </a:p>
                  </a:txBody>
                  <a:tcPr marL="4302" marR="4302" marT="430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u="none" strike="noStrike">
                          <a:effectLst/>
                          <a:latin typeface="+mn-lt"/>
                          <a:ea typeface="나눔바른고딕" panose="020B0603020101020101" pitchFamily="50" charset="-127"/>
                        </a:rPr>
                        <a:t>RPG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나눔바른고딕" panose="020B0603020101020101" pitchFamily="50" charset="-127"/>
                      </a:endParaRPr>
                    </a:p>
                  </a:txBody>
                  <a:tcPr marL="4302" marR="4302" marT="430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u="none" strike="noStrike">
                          <a:effectLst/>
                          <a:latin typeface="+mn-lt"/>
                          <a:ea typeface="나눔바른고딕" panose="020B0603020101020101" pitchFamily="50" charset="-127"/>
                        </a:rPr>
                        <a:t>16.12.13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나눔바른고딕" panose="020B0603020101020101" pitchFamily="50" charset="-127"/>
                      </a:endParaRPr>
                    </a:p>
                  </a:txBody>
                  <a:tcPr marL="4302" marR="4302" marT="430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1229884"/>
                  </a:ext>
                </a:extLst>
              </a:tr>
              <a:tr h="15582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u="none" strike="noStrike">
                          <a:effectLst/>
                          <a:latin typeface="+mn-lt"/>
                          <a:ea typeface="나눔바른고딕" panose="020B0603020101020101" pitchFamily="50" charset="-127"/>
                        </a:rPr>
                        <a:t>5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나눔바른고딕" panose="020B0603020101020101" pitchFamily="50" charset="-127"/>
                      </a:endParaRPr>
                    </a:p>
                  </a:txBody>
                  <a:tcPr marL="4302" marR="4302" marT="4302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 dirty="0" err="1">
                          <a:effectLst/>
                          <a:latin typeface="+mn-lt"/>
                          <a:ea typeface="나눔바른고딕" panose="020B0603020101020101" pitchFamily="50" charset="-127"/>
                        </a:rPr>
                        <a:t>에픽세븐</a:t>
                      </a:r>
                      <a:endParaRPr lang="ko-KR" altLang="en-US" sz="5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나눔바른고딕" panose="020B0603020101020101" pitchFamily="50" charset="-127"/>
                      </a:endParaRPr>
                    </a:p>
                  </a:txBody>
                  <a:tcPr marL="4302" marR="4302" marT="430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  <a:latin typeface="+mn-lt"/>
                          <a:ea typeface="나눔바른고딕" panose="020B0603020101020101" pitchFamily="50" charset="-127"/>
                        </a:rPr>
                        <a:t>Smilegate Megaport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나눔바른고딕" panose="020B0603020101020101" pitchFamily="50" charset="-127"/>
                      </a:endParaRPr>
                    </a:p>
                  </a:txBody>
                  <a:tcPr marL="4302" marR="4302" marT="430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u="none" strike="noStrike">
                          <a:effectLst/>
                          <a:latin typeface="+mn-lt"/>
                          <a:ea typeface="나눔바른고딕" panose="020B0603020101020101" pitchFamily="50" charset="-127"/>
                        </a:rPr>
                        <a:t>RPG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나눔바른고딕" panose="020B0603020101020101" pitchFamily="50" charset="-127"/>
                      </a:endParaRPr>
                    </a:p>
                  </a:txBody>
                  <a:tcPr marL="4302" marR="4302" marT="430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u="none" strike="noStrike">
                          <a:effectLst/>
                          <a:latin typeface="+mn-lt"/>
                          <a:ea typeface="나눔바른고딕" panose="020B0603020101020101" pitchFamily="50" charset="-127"/>
                        </a:rPr>
                        <a:t>18.08.30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나눔바른고딕" panose="020B0603020101020101" pitchFamily="50" charset="-127"/>
                      </a:endParaRPr>
                    </a:p>
                  </a:txBody>
                  <a:tcPr marL="4302" marR="4302" marT="430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5943749"/>
                  </a:ext>
                </a:extLst>
              </a:tr>
              <a:tr h="15582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u="none" strike="noStrike">
                          <a:effectLst/>
                          <a:latin typeface="+mn-lt"/>
                          <a:ea typeface="나눔바른고딕" panose="020B0603020101020101" pitchFamily="50" charset="-127"/>
                        </a:rPr>
                        <a:t>6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나눔바른고딕" panose="020B0603020101020101" pitchFamily="50" charset="-127"/>
                      </a:endParaRPr>
                    </a:p>
                  </a:txBody>
                  <a:tcPr marL="4302" marR="4302" marT="4302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  <a:latin typeface="+mn-lt"/>
                          <a:ea typeface="나눔바른고딕" panose="020B0603020101020101" pitchFamily="50" charset="-127"/>
                        </a:rPr>
                        <a:t>삼국지</a:t>
                      </a:r>
                      <a:r>
                        <a:rPr lang="en-US" sz="500" u="none" strike="noStrike">
                          <a:effectLst/>
                          <a:latin typeface="+mn-lt"/>
                          <a:ea typeface="나눔바른고딕" panose="020B0603020101020101" pitchFamily="50" charset="-127"/>
                        </a:rPr>
                        <a:t>M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나눔바른고딕" panose="020B0603020101020101" pitchFamily="50" charset="-127"/>
                      </a:endParaRPr>
                    </a:p>
                  </a:txBody>
                  <a:tcPr marL="4302" marR="4302" marT="430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  <a:latin typeface="+mn-lt"/>
                          <a:ea typeface="나눔바른고딕" panose="020B0603020101020101" pitchFamily="50" charset="-127"/>
                        </a:rPr>
                        <a:t>Efun Company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나눔바른고딕" panose="020B0603020101020101" pitchFamily="50" charset="-127"/>
                      </a:endParaRPr>
                    </a:p>
                  </a:txBody>
                  <a:tcPr marL="4302" marR="4302" marT="430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  <a:latin typeface="+mn-lt"/>
                          <a:ea typeface="나눔바른고딕" panose="020B0603020101020101" pitchFamily="50" charset="-127"/>
                        </a:rPr>
                        <a:t>전략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나눔바른고딕" panose="020B0603020101020101" pitchFamily="50" charset="-127"/>
                      </a:endParaRPr>
                    </a:p>
                  </a:txBody>
                  <a:tcPr marL="4302" marR="4302" marT="430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u="none" strike="noStrike">
                          <a:effectLst/>
                          <a:latin typeface="+mn-lt"/>
                          <a:ea typeface="나눔바른고딕" panose="020B0603020101020101" pitchFamily="50" charset="-127"/>
                        </a:rPr>
                        <a:t>18.03.08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나눔바른고딕" panose="020B0603020101020101" pitchFamily="50" charset="-127"/>
                      </a:endParaRPr>
                    </a:p>
                  </a:txBody>
                  <a:tcPr marL="4302" marR="4302" marT="430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8568920"/>
                  </a:ext>
                </a:extLst>
              </a:tr>
              <a:tr h="15582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u="none" strike="noStrike">
                          <a:effectLst/>
                          <a:latin typeface="+mn-lt"/>
                          <a:ea typeface="나눔바른고딕" panose="020B0603020101020101" pitchFamily="50" charset="-127"/>
                        </a:rPr>
                        <a:t>7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나눔바른고딕" panose="020B0603020101020101" pitchFamily="50" charset="-127"/>
                      </a:endParaRPr>
                    </a:p>
                  </a:txBody>
                  <a:tcPr marL="4302" marR="4302" marT="4302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  <a:latin typeface="+mn-lt"/>
                          <a:ea typeface="나눔바른고딕" panose="020B0603020101020101" pitchFamily="50" charset="-127"/>
                        </a:rPr>
                        <a:t>이카루스</a:t>
                      </a:r>
                      <a:r>
                        <a:rPr lang="en-US" sz="500" u="none" strike="noStrike">
                          <a:effectLst/>
                          <a:latin typeface="+mn-lt"/>
                          <a:ea typeface="나눔바른고딕" panose="020B0603020101020101" pitchFamily="50" charset="-127"/>
                        </a:rPr>
                        <a:t>M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나눔바른고딕" panose="020B0603020101020101" pitchFamily="50" charset="-127"/>
                      </a:endParaRPr>
                    </a:p>
                  </a:txBody>
                  <a:tcPr marL="4302" marR="4302" marT="430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  <a:latin typeface="+mn-lt"/>
                          <a:ea typeface="나눔바른고딕" panose="020B0603020101020101" pitchFamily="50" charset="-127"/>
                        </a:rPr>
                        <a:t>Wemade Service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나눔바른고딕" panose="020B0603020101020101" pitchFamily="50" charset="-127"/>
                      </a:endParaRPr>
                    </a:p>
                  </a:txBody>
                  <a:tcPr marL="4302" marR="4302" marT="430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u="none" strike="noStrike">
                          <a:effectLst/>
                          <a:latin typeface="+mn-lt"/>
                          <a:ea typeface="나눔바른고딕" panose="020B0603020101020101" pitchFamily="50" charset="-127"/>
                        </a:rPr>
                        <a:t>RPG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나눔바른고딕" panose="020B0603020101020101" pitchFamily="50" charset="-127"/>
                      </a:endParaRPr>
                    </a:p>
                  </a:txBody>
                  <a:tcPr marL="4302" marR="4302" marT="430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u="none" strike="noStrike">
                          <a:effectLst/>
                          <a:latin typeface="+mn-lt"/>
                          <a:ea typeface="나눔바른고딕" panose="020B0603020101020101" pitchFamily="50" charset="-127"/>
                        </a:rPr>
                        <a:t>18.07.26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나눔바른고딕" panose="020B0603020101020101" pitchFamily="50" charset="-127"/>
                      </a:endParaRPr>
                    </a:p>
                  </a:txBody>
                  <a:tcPr marL="4302" marR="4302" marT="430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6440396"/>
                  </a:ext>
                </a:extLst>
              </a:tr>
              <a:tr h="15582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u="none" strike="noStrike">
                          <a:effectLst/>
                          <a:latin typeface="+mn-lt"/>
                          <a:ea typeface="나눔바른고딕" panose="020B0603020101020101" pitchFamily="50" charset="-127"/>
                        </a:rPr>
                        <a:t>8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나눔바른고딕" panose="020B0603020101020101" pitchFamily="50" charset="-127"/>
                      </a:endParaRPr>
                    </a:p>
                  </a:txBody>
                  <a:tcPr marL="4302" marR="4302" marT="4302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 dirty="0" err="1">
                          <a:effectLst/>
                          <a:latin typeface="+mn-lt"/>
                          <a:ea typeface="나눔바른고딕" panose="020B0603020101020101" pitchFamily="50" charset="-127"/>
                        </a:rPr>
                        <a:t>모두의마블</a:t>
                      </a:r>
                      <a:r>
                        <a:rPr lang="ko-KR" altLang="en-US" sz="500" u="none" strike="noStrike" dirty="0">
                          <a:effectLst/>
                          <a:latin typeface="+mn-lt"/>
                          <a:ea typeface="나눔바른고딕" panose="020B0603020101020101" pitchFamily="50" charset="-127"/>
                        </a:rPr>
                        <a:t> </a:t>
                      </a:r>
                      <a:r>
                        <a:rPr lang="en-US" sz="500" u="none" strike="noStrike" dirty="0">
                          <a:effectLst/>
                          <a:latin typeface="+mn-lt"/>
                          <a:ea typeface="나눔바른고딕" panose="020B0603020101020101" pitchFamily="50" charset="-127"/>
                        </a:rPr>
                        <a:t>for </a:t>
                      </a:r>
                      <a:r>
                        <a:rPr lang="en-US" sz="500" u="none" strike="noStrike" dirty="0" err="1">
                          <a:effectLst/>
                          <a:latin typeface="+mn-lt"/>
                          <a:ea typeface="나눔바른고딕" panose="020B0603020101020101" pitchFamily="50" charset="-127"/>
                        </a:rPr>
                        <a:t>kakao</a:t>
                      </a:r>
                      <a:endParaRPr lang="en-US" sz="5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나눔바른고딕" panose="020B0603020101020101" pitchFamily="50" charset="-127"/>
                      </a:endParaRPr>
                    </a:p>
                  </a:txBody>
                  <a:tcPr marL="4302" marR="4302" marT="430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  <a:latin typeface="+mn-lt"/>
                          <a:ea typeface="나눔바른고딕" panose="020B0603020101020101" pitchFamily="50" charset="-127"/>
                        </a:rPr>
                        <a:t>Netmarble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나눔바른고딕" panose="020B0603020101020101" pitchFamily="50" charset="-127"/>
                      </a:endParaRPr>
                    </a:p>
                  </a:txBody>
                  <a:tcPr marL="4302" marR="4302" marT="430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  <a:latin typeface="+mn-lt"/>
                          <a:ea typeface="나눔바른고딕" panose="020B0603020101020101" pitchFamily="50" charset="-127"/>
                        </a:rPr>
                        <a:t>보드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나눔바른고딕" panose="020B0603020101020101" pitchFamily="50" charset="-127"/>
                      </a:endParaRPr>
                    </a:p>
                  </a:txBody>
                  <a:tcPr marL="4302" marR="4302" marT="430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u="none" strike="noStrike">
                          <a:effectLst/>
                          <a:latin typeface="+mn-lt"/>
                          <a:ea typeface="나눔바른고딕" panose="020B0603020101020101" pitchFamily="50" charset="-127"/>
                        </a:rPr>
                        <a:t>13.06.12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나눔바른고딕" panose="020B0603020101020101" pitchFamily="50" charset="-127"/>
                      </a:endParaRPr>
                    </a:p>
                  </a:txBody>
                  <a:tcPr marL="4302" marR="4302" marT="430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7277912"/>
                  </a:ext>
                </a:extLst>
              </a:tr>
              <a:tr h="15582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u="none" strike="noStrike">
                          <a:effectLst/>
                          <a:latin typeface="+mn-lt"/>
                          <a:ea typeface="나눔바른고딕" panose="020B0603020101020101" pitchFamily="50" charset="-127"/>
                        </a:rPr>
                        <a:t>9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나눔바른고딕" panose="020B0603020101020101" pitchFamily="50" charset="-127"/>
                      </a:endParaRPr>
                    </a:p>
                  </a:txBody>
                  <a:tcPr marL="4302" marR="4302" marT="4302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  <a:latin typeface="+mn-lt"/>
                          <a:ea typeface="나눔바른고딕" panose="020B0603020101020101" pitchFamily="50" charset="-127"/>
                        </a:rPr>
                        <a:t>세븐나이츠 </a:t>
                      </a:r>
                      <a:r>
                        <a:rPr lang="en-US" sz="500" u="none" strike="noStrike">
                          <a:effectLst/>
                          <a:latin typeface="+mn-lt"/>
                          <a:ea typeface="나눔바른고딕" panose="020B0603020101020101" pitchFamily="50" charset="-127"/>
                        </a:rPr>
                        <a:t>for Kakao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나눔바른고딕" panose="020B0603020101020101" pitchFamily="50" charset="-127"/>
                      </a:endParaRPr>
                    </a:p>
                  </a:txBody>
                  <a:tcPr marL="4302" marR="4302" marT="430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  <a:latin typeface="+mn-lt"/>
                          <a:ea typeface="나눔바른고딕" panose="020B0603020101020101" pitchFamily="50" charset="-127"/>
                        </a:rPr>
                        <a:t>Netmarble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나눔바른고딕" panose="020B0603020101020101" pitchFamily="50" charset="-127"/>
                      </a:endParaRPr>
                    </a:p>
                  </a:txBody>
                  <a:tcPr marL="4302" marR="4302" marT="430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u="none" strike="noStrike">
                          <a:effectLst/>
                          <a:latin typeface="+mn-lt"/>
                          <a:ea typeface="나눔바른고딕" panose="020B0603020101020101" pitchFamily="50" charset="-127"/>
                        </a:rPr>
                        <a:t>RPG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나눔바른고딕" panose="020B0603020101020101" pitchFamily="50" charset="-127"/>
                      </a:endParaRPr>
                    </a:p>
                  </a:txBody>
                  <a:tcPr marL="4302" marR="4302" marT="430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u="none" strike="noStrike">
                          <a:effectLst/>
                          <a:latin typeface="+mn-lt"/>
                          <a:ea typeface="나눔바른고딕" panose="020B0603020101020101" pitchFamily="50" charset="-127"/>
                        </a:rPr>
                        <a:t>14.03.07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나눔바른고딕" panose="020B0603020101020101" pitchFamily="50" charset="-127"/>
                      </a:endParaRPr>
                    </a:p>
                  </a:txBody>
                  <a:tcPr marL="4302" marR="4302" marT="430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44416"/>
                  </a:ext>
                </a:extLst>
              </a:tr>
              <a:tr h="15582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u="none" strike="noStrike">
                          <a:effectLst/>
                          <a:latin typeface="+mn-lt"/>
                          <a:ea typeface="나눔바른고딕" panose="020B0603020101020101" pitchFamily="50" charset="-127"/>
                        </a:rPr>
                        <a:t>10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나눔바른고딕" panose="020B0603020101020101" pitchFamily="50" charset="-127"/>
                      </a:endParaRPr>
                    </a:p>
                  </a:txBody>
                  <a:tcPr marL="4302" marR="4302" marT="4302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  <a:latin typeface="+mn-lt"/>
                          <a:ea typeface="나눔바른고딕" panose="020B0603020101020101" pitchFamily="50" charset="-127"/>
                        </a:rPr>
                        <a:t>소녀전선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나눔바른고딕" panose="020B0603020101020101" pitchFamily="50" charset="-127"/>
                      </a:endParaRPr>
                    </a:p>
                  </a:txBody>
                  <a:tcPr marL="4302" marR="4302" marT="430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  <a:latin typeface="+mn-lt"/>
                          <a:ea typeface="나눔바른고딕" panose="020B0603020101020101" pitchFamily="50" charset="-127"/>
                        </a:rPr>
                        <a:t>X.D. Global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나눔바른고딕" panose="020B0603020101020101" pitchFamily="50" charset="-127"/>
                      </a:endParaRPr>
                    </a:p>
                  </a:txBody>
                  <a:tcPr marL="4302" marR="4302" marT="430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u="none" strike="noStrike">
                          <a:effectLst/>
                          <a:latin typeface="+mn-lt"/>
                          <a:ea typeface="나눔바른고딕" panose="020B0603020101020101" pitchFamily="50" charset="-127"/>
                        </a:rPr>
                        <a:t>RPG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나눔바른고딕" panose="020B0603020101020101" pitchFamily="50" charset="-127"/>
                      </a:endParaRPr>
                    </a:p>
                  </a:txBody>
                  <a:tcPr marL="4302" marR="4302" marT="430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u="none" strike="noStrike">
                          <a:effectLst/>
                          <a:latin typeface="+mn-lt"/>
                          <a:ea typeface="나눔바른고딕" panose="020B0603020101020101" pitchFamily="50" charset="-127"/>
                        </a:rPr>
                        <a:t>17.06.29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나눔바른고딕" panose="020B0603020101020101" pitchFamily="50" charset="-127"/>
                      </a:endParaRPr>
                    </a:p>
                  </a:txBody>
                  <a:tcPr marL="4302" marR="4302" marT="430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0973887"/>
                  </a:ext>
                </a:extLst>
              </a:tr>
              <a:tr h="15582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u="none" strike="noStrike">
                          <a:effectLst/>
                          <a:latin typeface="+mn-lt"/>
                          <a:ea typeface="나눔바른고딕" panose="020B0603020101020101" pitchFamily="50" charset="-127"/>
                        </a:rPr>
                        <a:t>11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나눔바른고딕" panose="020B0603020101020101" pitchFamily="50" charset="-127"/>
                      </a:endParaRPr>
                    </a:p>
                  </a:txBody>
                  <a:tcPr marL="4302" marR="4302" marT="4302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 dirty="0" err="1">
                          <a:effectLst/>
                          <a:latin typeface="+mn-lt"/>
                          <a:ea typeface="나눔바른고딕" panose="020B0603020101020101" pitchFamily="50" charset="-127"/>
                        </a:rPr>
                        <a:t>페이트</a:t>
                      </a:r>
                      <a:r>
                        <a:rPr lang="en-US" altLang="ko-KR" sz="500" u="none" strike="noStrike" dirty="0">
                          <a:effectLst/>
                          <a:latin typeface="+mn-lt"/>
                          <a:ea typeface="나눔바른고딕" panose="020B0603020101020101" pitchFamily="50" charset="-127"/>
                        </a:rPr>
                        <a:t>/</a:t>
                      </a:r>
                      <a:r>
                        <a:rPr lang="ko-KR" altLang="en-US" sz="500" u="none" strike="noStrike" dirty="0">
                          <a:effectLst/>
                          <a:latin typeface="+mn-lt"/>
                          <a:ea typeface="나눔바른고딕" panose="020B0603020101020101" pitchFamily="50" charset="-127"/>
                        </a:rPr>
                        <a:t>그랜드 오더</a:t>
                      </a:r>
                      <a:endParaRPr lang="ko-KR" altLang="en-US" sz="5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나눔바른고딕" panose="020B0603020101020101" pitchFamily="50" charset="-127"/>
                      </a:endParaRPr>
                    </a:p>
                  </a:txBody>
                  <a:tcPr marL="4302" marR="4302" marT="430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  <a:latin typeface="+mn-lt"/>
                          <a:ea typeface="나눔바른고딕" panose="020B0603020101020101" pitchFamily="50" charset="-127"/>
                        </a:rPr>
                        <a:t>Netmarble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나눔바른고딕" panose="020B0603020101020101" pitchFamily="50" charset="-127"/>
                      </a:endParaRPr>
                    </a:p>
                  </a:txBody>
                  <a:tcPr marL="4302" marR="4302" marT="430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u="none" strike="noStrike">
                          <a:effectLst/>
                          <a:latin typeface="+mn-lt"/>
                          <a:ea typeface="나눔바른고딕" panose="020B0603020101020101" pitchFamily="50" charset="-127"/>
                        </a:rPr>
                        <a:t>RPG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나눔바른고딕" panose="020B0603020101020101" pitchFamily="50" charset="-127"/>
                      </a:endParaRPr>
                    </a:p>
                  </a:txBody>
                  <a:tcPr marL="4302" marR="4302" marT="430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u="none" strike="noStrike">
                          <a:effectLst/>
                          <a:latin typeface="+mn-lt"/>
                          <a:ea typeface="나눔바른고딕" panose="020B0603020101020101" pitchFamily="50" charset="-127"/>
                        </a:rPr>
                        <a:t>17.11.20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나눔바른고딕" panose="020B0603020101020101" pitchFamily="50" charset="-127"/>
                      </a:endParaRPr>
                    </a:p>
                  </a:txBody>
                  <a:tcPr marL="4302" marR="4302" marT="430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0204814"/>
                  </a:ext>
                </a:extLst>
              </a:tr>
              <a:tr h="15582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u="none" strike="noStrike">
                          <a:effectLst/>
                          <a:latin typeface="+mn-lt"/>
                          <a:ea typeface="나눔바른고딕" panose="020B0603020101020101" pitchFamily="50" charset="-127"/>
                        </a:rPr>
                        <a:t>12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나눔바른고딕" panose="020B0603020101020101" pitchFamily="50" charset="-127"/>
                      </a:endParaRPr>
                    </a:p>
                  </a:txBody>
                  <a:tcPr marL="4302" marR="4302" marT="4302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 dirty="0">
                          <a:effectLst/>
                          <a:latin typeface="+mn-lt"/>
                          <a:ea typeface="나눔바른고딕" panose="020B0603020101020101" pitchFamily="50" charset="-127"/>
                        </a:rPr>
                        <a:t>라그나로크</a:t>
                      </a:r>
                      <a:r>
                        <a:rPr lang="en-US" altLang="ko-KR" sz="500" u="none" strike="noStrike" dirty="0">
                          <a:effectLst/>
                          <a:latin typeface="+mn-lt"/>
                          <a:ea typeface="나눔바른고딕" panose="020B0603020101020101" pitchFamily="50" charset="-127"/>
                        </a:rPr>
                        <a:t>M : </a:t>
                      </a:r>
                      <a:r>
                        <a:rPr lang="ko-KR" altLang="en-US" sz="500" u="none" strike="noStrike" dirty="0">
                          <a:effectLst/>
                          <a:latin typeface="+mn-lt"/>
                          <a:ea typeface="나눔바른고딕" panose="020B0603020101020101" pitchFamily="50" charset="-127"/>
                        </a:rPr>
                        <a:t>영원한 사랑</a:t>
                      </a:r>
                      <a:endParaRPr lang="ko-KR" altLang="en-US" sz="5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나눔바른고딕" panose="020B0603020101020101" pitchFamily="50" charset="-127"/>
                      </a:endParaRPr>
                    </a:p>
                  </a:txBody>
                  <a:tcPr marL="4302" marR="4302" marT="430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  <a:latin typeface="+mn-lt"/>
                          <a:ea typeface="나눔바른고딕" panose="020B0603020101020101" pitchFamily="50" charset="-127"/>
                        </a:rPr>
                        <a:t>GRAVITY Co., Ltd.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나눔바른고딕" panose="020B0603020101020101" pitchFamily="50" charset="-127"/>
                      </a:endParaRPr>
                    </a:p>
                  </a:txBody>
                  <a:tcPr marL="4302" marR="4302" marT="430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u="none" strike="noStrike">
                          <a:effectLst/>
                          <a:latin typeface="+mn-lt"/>
                          <a:ea typeface="나눔바른고딕" panose="020B0603020101020101" pitchFamily="50" charset="-127"/>
                        </a:rPr>
                        <a:t>RPG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나눔바른고딕" panose="020B0603020101020101" pitchFamily="50" charset="-127"/>
                      </a:endParaRPr>
                    </a:p>
                  </a:txBody>
                  <a:tcPr marL="4302" marR="4302" marT="430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u="none" strike="noStrike">
                          <a:effectLst/>
                          <a:latin typeface="+mn-lt"/>
                          <a:ea typeface="나눔바른고딕" panose="020B0603020101020101" pitchFamily="50" charset="-127"/>
                        </a:rPr>
                        <a:t>18.03.13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나눔바른고딕" panose="020B0603020101020101" pitchFamily="50" charset="-127"/>
                      </a:endParaRPr>
                    </a:p>
                  </a:txBody>
                  <a:tcPr marL="4302" marR="4302" marT="430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1072309"/>
                  </a:ext>
                </a:extLst>
              </a:tr>
              <a:tr h="15582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u="none" strike="noStrike">
                          <a:effectLst/>
                          <a:latin typeface="+mn-lt"/>
                          <a:ea typeface="나눔바른고딕" panose="020B0603020101020101" pitchFamily="50" charset="-127"/>
                        </a:rPr>
                        <a:t>13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나눔바른고딕" panose="020B0603020101020101" pitchFamily="50" charset="-127"/>
                      </a:endParaRPr>
                    </a:p>
                  </a:txBody>
                  <a:tcPr marL="4302" marR="4302" marT="4302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  <a:latin typeface="+mn-lt"/>
                          <a:ea typeface="나눔바른고딕" panose="020B0603020101020101" pitchFamily="50" charset="-127"/>
                        </a:rPr>
                        <a:t>영원한 </a:t>
                      </a:r>
                      <a:r>
                        <a:rPr lang="en-US" altLang="ko-KR" sz="500" u="none" strike="noStrike">
                          <a:effectLst/>
                          <a:latin typeface="+mn-lt"/>
                          <a:ea typeface="나눔바른고딕" panose="020B0603020101020101" pitchFamily="50" charset="-127"/>
                        </a:rPr>
                        <a:t>7</a:t>
                      </a:r>
                      <a:r>
                        <a:rPr lang="ko-KR" altLang="en-US" sz="500" u="none" strike="noStrike">
                          <a:effectLst/>
                          <a:latin typeface="+mn-lt"/>
                          <a:ea typeface="나눔바른고딕" panose="020B0603020101020101" pitchFamily="50" charset="-127"/>
                        </a:rPr>
                        <a:t>일의 도시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나눔바른고딕" panose="020B0603020101020101" pitchFamily="50" charset="-127"/>
                      </a:endParaRPr>
                    </a:p>
                  </a:txBody>
                  <a:tcPr marL="4302" marR="4302" marT="430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  <a:latin typeface="+mn-lt"/>
                          <a:ea typeface="나눔바른고딕" panose="020B0603020101020101" pitchFamily="50" charset="-127"/>
                        </a:rPr>
                        <a:t>GaeaMobile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나눔바른고딕" panose="020B0603020101020101" pitchFamily="50" charset="-127"/>
                      </a:endParaRPr>
                    </a:p>
                  </a:txBody>
                  <a:tcPr marL="4302" marR="4302" marT="430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u="none" strike="noStrike">
                          <a:effectLst/>
                          <a:latin typeface="+mn-lt"/>
                          <a:ea typeface="나눔바른고딕" panose="020B0603020101020101" pitchFamily="50" charset="-127"/>
                        </a:rPr>
                        <a:t>RPG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나눔바른고딕" panose="020B0603020101020101" pitchFamily="50" charset="-127"/>
                      </a:endParaRPr>
                    </a:p>
                  </a:txBody>
                  <a:tcPr marL="4302" marR="4302" marT="430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u="none" strike="noStrike">
                          <a:effectLst/>
                          <a:latin typeface="+mn-lt"/>
                          <a:ea typeface="나눔바른고딕" panose="020B0603020101020101" pitchFamily="50" charset="-127"/>
                        </a:rPr>
                        <a:t>18.06.27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나눔바른고딕" panose="020B0603020101020101" pitchFamily="50" charset="-127"/>
                      </a:endParaRPr>
                    </a:p>
                  </a:txBody>
                  <a:tcPr marL="4302" marR="4302" marT="430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8160532"/>
                  </a:ext>
                </a:extLst>
              </a:tr>
              <a:tr h="15582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u="none" strike="noStrike">
                          <a:effectLst/>
                          <a:latin typeface="+mn-lt"/>
                          <a:ea typeface="나눔바른고딕" panose="020B0603020101020101" pitchFamily="50" charset="-127"/>
                        </a:rPr>
                        <a:t>14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나눔바른고딕" panose="020B0603020101020101" pitchFamily="50" charset="-127"/>
                      </a:endParaRPr>
                    </a:p>
                  </a:txBody>
                  <a:tcPr marL="4302" marR="4302" marT="4302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  <a:latin typeface="+mn-lt"/>
                          <a:ea typeface="나눔바른고딕" panose="020B0603020101020101" pitchFamily="50" charset="-127"/>
                        </a:rPr>
                        <a:t>하스스톤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나눔바른고딕" panose="020B0603020101020101" pitchFamily="50" charset="-127"/>
                      </a:endParaRPr>
                    </a:p>
                  </a:txBody>
                  <a:tcPr marL="4302" marR="4302" marT="430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 dirty="0">
                          <a:effectLst/>
                          <a:latin typeface="+mn-lt"/>
                          <a:ea typeface="나눔바른고딕" panose="020B0603020101020101" pitchFamily="50" charset="-127"/>
                        </a:rPr>
                        <a:t>Blizzard Entertainment, Inc.</a:t>
                      </a:r>
                      <a:endParaRPr lang="en-US" sz="5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나눔바른고딕" panose="020B0603020101020101" pitchFamily="50" charset="-127"/>
                      </a:endParaRPr>
                    </a:p>
                  </a:txBody>
                  <a:tcPr marL="4302" marR="4302" marT="430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  <a:latin typeface="+mn-lt"/>
                          <a:ea typeface="나눔바른고딕" panose="020B0603020101020101" pitchFamily="50" charset="-127"/>
                        </a:rPr>
                        <a:t>카드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나눔바른고딕" panose="020B0603020101020101" pitchFamily="50" charset="-127"/>
                      </a:endParaRPr>
                    </a:p>
                  </a:txBody>
                  <a:tcPr marL="4302" marR="4302" marT="430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u="none" strike="noStrike">
                          <a:effectLst/>
                          <a:latin typeface="+mn-lt"/>
                          <a:ea typeface="나눔바른고딕" panose="020B0603020101020101" pitchFamily="50" charset="-127"/>
                        </a:rPr>
                        <a:t>14.12.15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나눔바른고딕" panose="020B0603020101020101" pitchFamily="50" charset="-127"/>
                      </a:endParaRPr>
                    </a:p>
                  </a:txBody>
                  <a:tcPr marL="4302" marR="4302" marT="430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3504697"/>
                  </a:ext>
                </a:extLst>
              </a:tr>
              <a:tr h="15582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u="none" strike="noStrike">
                          <a:effectLst/>
                          <a:latin typeface="+mn-lt"/>
                          <a:ea typeface="나눔바른고딕" panose="020B0603020101020101" pitchFamily="50" charset="-127"/>
                        </a:rPr>
                        <a:t>15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나눔바른고딕" panose="020B0603020101020101" pitchFamily="50" charset="-127"/>
                      </a:endParaRPr>
                    </a:p>
                  </a:txBody>
                  <a:tcPr marL="4302" marR="4302" marT="4302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  <a:latin typeface="+mn-lt"/>
                          <a:ea typeface="나눔바른고딕" panose="020B0603020101020101" pitchFamily="50" charset="-127"/>
                        </a:rPr>
                        <a:t>클래시 로얄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나눔바른고딕" panose="020B0603020101020101" pitchFamily="50" charset="-127"/>
                      </a:endParaRPr>
                    </a:p>
                  </a:txBody>
                  <a:tcPr marL="4302" marR="4302" marT="430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 dirty="0">
                          <a:effectLst/>
                          <a:latin typeface="+mn-lt"/>
                          <a:ea typeface="나눔바른고딕" panose="020B0603020101020101" pitchFamily="50" charset="-127"/>
                        </a:rPr>
                        <a:t>Supercell</a:t>
                      </a:r>
                      <a:endParaRPr lang="en-US" sz="5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나눔바른고딕" panose="020B0603020101020101" pitchFamily="50" charset="-127"/>
                      </a:endParaRPr>
                    </a:p>
                  </a:txBody>
                  <a:tcPr marL="4302" marR="4302" marT="430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 dirty="0">
                          <a:effectLst/>
                          <a:latin typeface="+mn-lt"/>
                          <a:ea typeface="나눔바른고딕" panose="020B0603020101020101" pitchFamily="50" charset="-127"/>
                        </a:rPr>
                        <a:t>전략</a:t>
                      </a:r>
                      <a:endParaRPr lang="ko-KR" altLang="en-US" sz="5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나눔바른고딕" panose="020B0603020101020101" pitchFamily="50" charset="-127"/>
                      </a:endParaRPr>
                    </a:p>
                  </a:txBody>
                  <a:tcPr marL="4302" marR="4302" marT="430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u="none" strike="noStrike">
                          <a:effectLst/>
                          <a:latin typeface="+mn-lt"/>
                          <a:ea typeface="나눔바른고딕" panose="020B0603020101020101" pitchFamily="50" charset="-127"/>
                        </a:rPr>
                        <a:t>16.02.18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나눔바른고딕" panose="020B0603020101020101" pitchFamily="50" charset="-127"/>
                      </a:endParaRPr>
                    </a:p>
                  </a:txBody>
                  <a:tcPr marL="4302" marR="4302" marT="430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298416"/>
                  </a:ext>
                </a:extLst>
              </a:tr>
              <a:tr h="15582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u="none" strike="noStrike">
                          <a:effectLst/>
                          <a:latin typeface="+mn-lt"/>
                          <a:ea typeface="나눔바른고딕" panose="020B0603020101020101" pitchFamily="50" charset="-127"/>
                        </a:rPr>
                        <a:t>16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나눔바른고딕" panose="020B0603020101020101" pitchFamily="50" charset="-127"/>
                      </a:endParaRPr>
                    </a:p>
                  </a:txBody>
                  <a:tcPr marL="4302" marR="4302" marT="4302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  <a:latin typeface="+mn-lt"/>
                          <a:ea typeface="나눔바른고딕" panose="020B0603020101020101" pitchFamily="50" charset="-127"/>
                        </a:rPr>
                        <a:t>왕이되는자 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나눔바른고딕" panose="020B0603020101020101" pitchFamily="50" charset="-127"/>
                      </a:endParaRPr>
                    </a:p>
                  </a:txBody>
                  <a:tcPr marL="4302" marR="4302" marT="430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 dirty="0">
                          <a:effectLst/>
                          <a:latin typeface="+mn-lt"/>
                          <a:ea typeface="나눔바른고딕" panose="020B0603020101020101" pitchFamily="50" charset="-127"/>
                        </a:rPr>
                        <a:t>CHUANG COOL ENTERTAINMENT</a:t>
                      </a:r>
                      <a:endParaRPr lang="en-US" sz="5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나눔바른고딕" panose="020B0603020101020101" pitchFamily="50" charset="-127"/>
                      </a:endParaRPr>
                    </a:p>
                  </a:txBody>
                  <a:tcPr marL="4302" marR="4302" marT="430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u="none" strike="noStrike">
                          <a:effectLst/>
                          <a:latin typeface="+mn-lt"/>
                          <a:ea typeface="나눔바른고딕" panose="020B0603020101020101" pitchFamily="50" charset="-127"/>
                        </a:rPr>
                        <a:t>RPG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나눔바른고딕" panose="020B0603020101020101" pitchFamily="50" charset="-127"/>
                      </a:endParaRPr>
                    </a:p>
                  </a:txBody>
                  <a:tcPr marL="4302" marR="4302" marT="430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u="none" strike="noStrike">
                          <a:effectLst/>
                          <a:latin typeface="+mn-lt"/>
                          <a:ea typeface="나눔바른고딕" panose="020B0603020101020101" pitchFamily="50" charset="-127"/>
                        </a:rPr>
                        <a:t>18.04.03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나눔바른고딕" panose="020B0603020101020101" pitchFamily="50" charset="-127"/>
                      </a:endParaRPr>
                    </a:p>
                  </a:txBody>
                  <a:tcPr marL="4302" marR="4302" marT="430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6182711"/>
                  </a:ext>
                </a:extLst>
              </a:tr>
              <a:tr h="15582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u="none" strike="noStrike">
                          <a:effectLst/>
                          <a:latin typeface="+mn-lt"/>
                          <a:ea typeface="나눔바른고딕" panose="020B0603020101020101" pitchFamily="50" charset="-127"/>
                        </a:rPr>
                        <a:t>17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나눔바른고딕" panose="020B0603020101020101" pitchFamily="50" charset="-127"/>
                      </a:endParaRPr>
                    </a:p>
                  </a:txBody>
                  <a:tcPr marL="4302" marR="4302" marT="4302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  <a:latin typeface="+mn-lt"/>
                          <a:ea typeface="나눔바른고딕" panose="020B0603020101020101" pitchFamily="50" charset="-127"/>
                        </a:rPr>
                        <a:t>블레이드</a:t>
                      </a:r>
                      <a:r>
                        <a:rPr lang="en-US" altLang="ko-KR" sz="500" u="none" strike="noStrike">
                          <a:effectLst/>
                          <a:latin typeface="+mn-lt"/>
                          <a:ea typeface="나눔바른고딕" panose="020B0603020101020101" pitchFamily="50" charset="-127"/>
                        </a:rPr>
                        <a:t>2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나눔바른고딕" panose="020B0603020101020101" pitchFamily="50" charset="-127"/>
                      </a:endParaRPr>
                    </a:p>
                  </a:txBody>
                  <a:tcPr marL="4302" marR="4302" marT="430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 dirty="0" err="1">
                          <a:effectLst/>
                          <a:latin typeface="+mn-lt"/>
                          <a:ea typeface="나눔바른고딕" panose="020B0603020101020101" pitchFamily="50" charset="-127"/>
                        </a:rPr>
                        <a:t>Kakao</a:t>
                      </a:r>
                      <a:r>
                        <a:rPr lang="en-US" sz="500" u="none" strike="noStrike" dirty="0">
                          <a:effectLst/>
                          <a:latin typeface="+mn-lt"/>
                          <a:ea typeface="나눔바른고딕" panose="020B0603020101020101" pitchFamily="50" charset="-127"/>
                        </a:rPr>
                        <a:t> Games Corp.</a:t>
                      </a:r>
                      <a:endParaRPr lang="en-US" sz="5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나눔바른고딕" panose="020B0603020101020101" pitchFamily="50" charset="-127"/>
                      </a:endParaRPr>
                    </a:p>
                  </a:txBody>
                  <a:tcPr marL="4302" marR="4302" marT="430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u="none" strike="noStrike">
                          <a:effectLst/>
                          <a:latin typeface="+mn-lt"/>
                          <a:ea typeface="나눔바른고딕" panose="020B0603020101020101" pitchFamily="50" charset="-127"/>
                        </a:rPr>
                        <a:t>RPG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나눔바른고딕" panose="020B0603020101020101" pitchFamily="50" charset="-127"/>
                      </a:endParaRPr>
                    </a:p>
                  </a:txBody>
                  <a:tcPr marL="4302" marR="4302" marT="430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u="none" strike="noStrike">
                          <a:effectLst/>
                          <a:latin typeface="+mn-lt"/>
                          <a:ea typeface="나눔바른고딕" panose="020B0603020101020101" pitchFamily="50" charset="-127"/>
                        </a:rPr>
                        <a:t>18.06.27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나눔바른고딕" panose="020B0603020101020101" pitchFamily="50" charset="-127"/>
                      </a:endParaRPr>
                    </a:p>
                  </a:txBody>
                  <a:tcPr marL="4302" marR="4302" marT="430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9157905"/>
                  </a:ext>
                </a:extLst>
              </a:tr>
              <a:tr h="15582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u="none" strike="noStrike">
                          <a:effectLst/>
                          <a:latin typeface="+mn-lt"/>
                          <a:ea typeface="나눔바른고딕" panose="020B0603020101020101" pitchFamily="50" charset="-127"/>
                        </a:rPr>
                        <a:t>18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나눔바른고딕" panose="020B0603020101020101" pitchFamily="50" charset="-127"/>
                      </a:endParaRPr>
                    </a:p>
                  </a:txBody>
                  <a:tcPr marL="4302" marR="4302" marT="4302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  <a:latin typeface="+mn-lt"/>
                          <a:ea typeface="나눔바른고딕" panose="020B0603020101020101" pitchFamily="50" charset="-127"/>
                        </a:rPr>
                        <a:t>카이저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나눔바른고딕" panose="020B0603020101020101" pitchFamily="50" charset="-127"/>
                      </a:endParaRPr>
                    </a:p>
                  </a:txBody>
                  <a:tcPr marL="4302" marR="4302" marT="430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  <a:latin typeface="+mn-lt"/>
                          <a:ea typeface="나눔바른고딕" panose="020B0603020101020101" pitchFamily="50" charset="-127"/>
                        </a:rPr>
                        <a:t>NEXON Company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나눔바른고딕" panose="020B0603020101020101" pitchFamily="50" charset="-127"/>
                      </a:endParaRPr>
                    </a:p>
                  </a:txBody>
                  <a:tcPr marL="4302" marR="4302" marT="430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u="none" strike="noStrike">
                          <a:effectLst/>
                          <a:latin typeface="+mn-lt"/>
                          <a:ea typeface="나눔바른고딕" panose="020B0603020101020101" pitchFamily="50" charset="-127"/>
                        </a:rPr>
                        <a:t>RPG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나눔바른고딕" panose="020B0603020101020101" pitchFamily="50" charset="-127"/>
                      </a:endParaRPr>
                    </a:p>
                  </a:txBody>
                  <a:tcPr marL="4302" marR="4302" marT="430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u="none" strike="noStrike">
                          <a:effectLst/>
                          <a:latin typeface="+mn-lt"/>
                          <a:ea typeface="나눔바른고딕" panose="020B0603020101020101" pitchFamily="50" charset="-127"/>
                        </a:rPr>
                        <a:t>18.06.03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나눔바른고딕" panose="020B0603020101020101" pitchFamily="50" charset="-127"/>
                      </a:endParaRPr>
                    </a:p>
                  </a:txBody>
                  <a:tcPr marL="4302" marR="4302" marT="430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629578"/>
                  </a:ext>
                </a:extLst>
              </a:tr>
              <a:tr h="15582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u="none" strike="noStrike">
                          <a:effectLst/>
                          <a:latin typeface="+mn-lt"/>
                          <a:ea typeface="나눔바른고딕" panose="020B0603020101020101" pitchFamily="50" charset="-127"/>
                        </a:rPr>
                        <a:t>19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나눔바른고딕" panose="020B0603020101020101" pitchFamily="50" charset="-127"/>
                      </a:endParaRPr>
                    </a:p>
                  </a:txBody>
                  <a:tcPr marL="4302" marR="4302" marT="4302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  <a:latin typeface="+mn-lt"/>
                          <a:ea typeface="나눔바른고딕" panose="020B0603020101020101" pitchFamily="50" charset="-127"/>
                        </a:rPr>
                        <a:t>FIFA ONLINE 4 M by EA SPORTS™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나눔바른고딕" panose="020B0603020101020101" pitchFamily="50" charset="-127"/>
                      </a:endParaRPr>
                    </a:p>
                  </a:txBody>
                  <a:tcPr marL="4302" marR="4302" marT="430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  <a:latin typeface="+mn-lt"/>
                          <a:ea typeface="나눔바른고딕" panose="020B0603020101020101" pitchFamily="50" charset="-127"/>
                        </a:rPr>
                        <a:t>NEXON Company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나눔바른고딕" panose="020B0603020101020101" pitchFamily="50" charset="-127"/>
                      </a:endParaRPr>
                    </a:p>
                  </a:txBody>
                  <a:tcPr marL="4302" marR="4302" marT="430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  <a:latin typeface="+mn-lt"/>
                          <a:ea typeface="나눔바른고딕" panose="020B0603020101020101" pitchFamily="50" charset="-127"/>
                        </a:rPr>
                        <a:t>스포츠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나눔바른고딕" panose="020B0603020101020101" pitchFamily="50" charset="-127"/>
                      </a:endParaRPr>
                    </a:p>
                  </a:txBody>
                  <a:tcPr marL="4302" marR="4302" marT="430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u="none" strike="noStrike">
                          <a:effectLst/>
                          <a:latin typeface="+mn-lt"/>
                          <a:ea typeface="나눔바른고딕" panose="020B0603020101020101" pitchFamily="50" charset="-127"/>
                        </a:rPr>
                        <a:t>18.07.25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나눔바른고딕" panose="020B0603020101020101" pitchFamily="50" charset="-127"/>
                      </a:endParaRPr>
                    </a:p>
                  </a:txBody>
                  <a:tcPr marL="4302" marR="4302" marT="430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7144391"/>
                  </a:ext>
                </a:extLst>
              </a:tr>
              <a:tr h="15582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u="none" strike="noStrike">
                          <a:effectLst/>
                          <a:latin typeface="+mn-lt"/>
                          <a:ea typeface="나눔바른고딕" panose="020B0603020101020101" pitchFamily="50" charset="-127"/>
                        </a:rPr>
                        <a:t>20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나눔바른고딕" panose="020B0603020101020101" pitchFamily="50" charset="-127"/>
                      </a:endParaRPr>
                    </a:p>
                  </a:txBody>
                  <a:tcPr marL="4302" marR="4302" marT="4302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  <a:latin typeface="+mn-lt"/>
                          <a:ea typeface="나눔바른고딕" panose="020B0603020101020101" pitchFamily="50" charset="-127"/>
                        </a:rPr>
                        <a:t>피망 포커</a:t>
                      </a:r>
                      <a:r>
                        <a:rPr lang="en-US" altLang="ko-KR" sz="500" u="none" strike="noStrike">
                          <a:effectLst/>
                          <a:latin typeface="+mn-lt"/>
                          <a:ea typeface="나눔바른고딕" panose="020B0603020101020101" pitchFamily="50" charset="-127"/>
                        </a:rPr>
                        <a:t>: </a:t>
                      </a:r>
                      <a:r>
                        <a:rPr lang="ko-KR" altLang="en-US" sz="500" u="none" strike="noStrike">
                          <a:effectLst/>
                          <a:latin typeface="+mn-lt"/>
                          <a:ea typeface="나눔바른고딕" panose="020B0603020101020101" pitchFamily="50" charset="-127"/>
                        </a:rPr>
                        <a:t>카지노 로얄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나눔바른고딕" panose="020B0603020101020101" pitchFamily="50" charset="-127"/>
                      </a:endParaRPr>
                    </a:p>
                  </a:txBody>
                  <a:tcPr marL="4302" marR="4302" marT="430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 dirty="0">
                          <a:effectLst/>
                          <a:latin typeface="+mn-lt"/>
                          <a:ea typeface="나눔바른고딕" panose="020B0603020101020101" pitchFamily="50" charset="-127"/>
                        </a:rPr>
                        <a:t>NEOWIZ </a:t>
                      </a:r>
                      <a:r>
                        <a:rPr lang="en-US" sz="500" u="none" strike="noStrike" dirty="0" err="1">
                          <a:effectLst/>
                          <a:latin typeface="+mn-lt"/>
                          <a:ea typeface="나눔바른고딕" panose="020B0603020101020101" pitchFamily="50" charset="-127"/>
                        </a:rPr>
                        <a:t>corp</a:t>
                      </a:r>
                      <a:endParaRPr lang="en-US" sz="5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나눔바른고딕" panose="020B0603020101020101" pitchFamily="50" charset="-127"/>
                      </a:endParaRPr>
                    </a:p>
                  </a:txBody>
                  <a:tcPr marL="4302" marR="4302" marT="430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  <a:latin typeface="+mn-lt"/>
                          <a:ea typeface="나눔바른고딕" panose="020B0603020101020101" pitchFamily="50" charset="-127"/>
                        </a:rPr>
                        <a:t>카지노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나눔바른고딕" panose="020B0603020101020101" pitchFamily="50" charset="-127"/>
                      </a:endParaRPr>
                    </a:p>
                  </a:txBody>
                  <a:tcPr marL="4302" marR="4302" marT="430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u="none" strike="noStrike">
                          <a:effectLst/>
                          <a:latin typeface="+mn-lt"/>
                          <a:ea typeface="나눔바른고딕" panose="020B0603020101020101" pitchFamily="50" charset="-127"/>
                        </a:rPr>
                        <a:t>13.08.28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나눔바른고딕" panose="020B0603020101020101" pitchFamily="50" charset="-127"/>
                      </a:endParaRPr>
                    </a:p>
                  </a:txBody>
                  <a:tcPr marL="4302" marR="4302" marT="430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8319689"/>
                  </a:ext>
                </a:extLst>
              </a:tr>
              <a:tr h="15582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u="none" strike="noStrike">
                          <a:effectLst/>
                          <a:latin typeface="+mn-lt"/>
                          <a:ea typeface="나눔바른고딕" panose="020B0603020101020101" pitchFamily="50" charset="-127"/>
                        </a:rPr>
                        <a:t>21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나눔바른고딕" panose="020B0603020101020101" pitchFamily="50" charset="-127"/>
                      </a:endParaRPr>
                    </a:p>
                  </a:txBody>
                  <a:tcPr marL="4302" marR="4302" marT="4302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  <a:latin typeface="+mn-lt"/>
                          <a:ea typeface="나눔바른고딕" panose="020B0603020101020101" pitchFamily="50" charset="-127"/>
                        </a:rPr>
                        <a:t>MARVEL </a:t>
                      </a:r>
                      <a:r>
                        <a:rPr lang="ko-KR" altLang="en-US" sz="500" u="none" strike="noStrike">
                          <a:effectLst/>
                          <a:latin typeface="+mn-lt"/>
                          <a:ea typeface="나눔바른고딕" panose="020B0603020101020101" pitchFamily="50" charset="-127"/>
                        </a:rPr>
                        <a:t>퓨처파이트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나눔바른고딕" panose="020B0603020101020101" pitchFamily="50" charset="-127"/>
                      </a:endParaRPr>
                    </a:p>
                  </a:txBody>
                  <a:tcPr marL="4302" marR="4302" marT="430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 dirty="0" err="1">
                          <a:effectLst/>
                          <a:latin typeface="+mn-lt"/>
                          <a:ea typeface="나눔바른고딕" panose="020B0603020101020101" pitchFamily="50" charset="-127"/>
                        </a:rPr>
                        <a:t>Netmarble</a:t>
                      </a:r>
                      <a:endParaRPr lang="en-US" sz="5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나눔바른고딕" panose="020B0603020101020101" pitchFamily="50" charset="-127"/>
                      </a:endParaRPr>
                    </a:p>
                  </a:txBody>
                  <a:tcPr marL="4302" marR="4302" marT="430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u="none" strike="noStrike">
                          <a:effectLst/>
                          <a:latin typeface="+mn-lt"/>
                          <a:ea typeface="나눔바른고딕" panose="020B0603020101020101" pitchFamily="50" charset="-127"/>
                        </a:rPr>
                        <a:t>RPG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나눔바른고딕" panose="020B0603020101020101" pitchFamily="50" charset="-127"/>
                      </a:endParaRPr>
                    </a:p>
                  </a:txBody>
                  <a:tcPr marL="4302" marR="4302" marT="430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u="none" strike="noStrike">
                          <a:effectLst/>
                          <a:latin typeface="+mn-lt"/>
                          <a:ea typeface="나눔바른고딕" panose="020B0603020101020101" pitchFamily="50" charset="-127"/>
                        </a:rPr>
                        <a:t>15.03.19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나눔바른고딕" panose="020B0603020101020101" pitchFamily="50" charset="-127"/>
                      </a:endParaRPr>
                    </a:p>
                  </a:txBody>
                  <a:tcPr marL="4302" marR="4302" marT="430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22994314"/>
                  </a:ext>
                </a:extLst>
              </a:tr>
              <a:tr h="15582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u="none" strike="noStrike">
                          <a:effectLst/>
                          <a:latin typeface="+mn-lt"/>
                          <a:ea typeface="나눔바른고딕" panose="020B0603020101020101" pitchFamily="50" charset="-127"/>
                        </a:rPr>
                        <a:t>22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나눔바른고딕" panose="020B0603020101020101" pitchFamily="50" charset="-127"/>
                      </a:endParaRPr>
                    </a:p>
                  </a:txBody>
                  <a:tcPr marL="4302" marR="4302" marT="4302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  <a:latin typeface="+mn-lt"/>
                          <a:ea typeface="나눔바른고딕" panose="020B0603020101020101" pitchFamily="50" charset="-127"/>
                        </a:rPr>
                        <a:t>원피스 트레저 크루즈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나눔바른고딕" panose="020B0603020101020101" pitchFamily="50" charset="-127"/>
                      </a:endParaRPr>
                    </a:p>
                  </a:txBody>
                  <a:tcPr marL="4302" marR="4302" marT="430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  <a:latin typeface="+mn-lt"/>
                          <a:ea typeface="나눔바른고딕" panose="020B0603020101020101" pitchFamily="50" charset="-127"/>
                        </a:rPr>
                        <a:t>BANDAI NAMCO Entertainment Inc.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나눔바른고딕" panose="020B0603020101020101" pitchFamily="50" charset="-127"/>
                      </a:endParaRPr>
                    </a:p>
                  </a:txBody>
                  <a:tcPr marL="4302" marR="4302" marT="430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u="none" strike="noStrike">
                          <a:effectLst/>
                          <a:latin typeface="+mn-lt"/>
                          <a:ea typeface="나눔바른고딕" panose="020B0603020101020101" pitchFamily="50" charset="-127"/>
                        </a:rPr>
                        <a:t>RPG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나눔바른고딕" panose="020B0603020101020101" pitchFamily="50" charset="-127"/>
                      </a:endParaRPr>
                    </a:p>
                  </a:txBody>
                  <a:tcPr marL="4302" marR="4302" marT="430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u="none" strike="noStrike">
                          <a:effectLst/>
                          <a:latin typeface="+mn-lt"/>
                          <a:ea typeface="나눔바른고딕" panose="020B0603020101020101" pitchFamily="50" charset="-127"/>
                        </a:rPr>
                        <a:t>16.05.24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나눔바른고딕" panose="020B0603020101020101" pitchFamily="50" charset="-127"/>
                      </a:endParaRPr>
                    </a:p>
                  </a:txBody>
                  <a:tcPr marL="4302" marR="4302" marT="430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8477844"/>
                  </a:ext>
                </a:extLst>
              </a:tr>
              <a:tr h="15582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u="none" strike="noStrike">
                          <a:effectLst/>
                          <a:latin typeface="+mn-lt"/>
                          <a:ea typeface="나눔바른고딕" panose="020B0603020101020101" pitchFamily="50" charset="-127"/>
                        </a:rPr>
                        <a:t>23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나눔바른고딕" panose="020B0603020101020101" pitchFamily="50" charset="-127"/>
                      </a:endParaRPr>
                    </a:p>
                  </a:txBody>
                  <a:tcPr marL="4302" marR="4302" marT="4302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  <a:latin typeface="+mn-lt"/>
                          <a:ea typeface="나눔바른고딕" panose="020B0603020101020101" pitchFamily="50" charset="-127"/>
                        </a:rPr>
                        <a:t>리니지</a:t>
                      </a:r>
                      <a:r>
                        <a:rPr lang="en-US" sz="500" u="none" strike="noStrike">
                          <a:effectLst/>
                          <a:latin typeface="+mn-lt"/>
                          <a:ea typeface="나눔바른고딕" panose="020B0603020101020101" pitchFamily="50" charset="-127"/>
                        </a:rPr>
                        <a:t>M(12)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나눔바른고딕" panose="020B0603020101020101" pitchFamily="50" charset="-127"/>
                      </a:endParaRPr>
                    </a:p>
                  </a:txBody>
                  <a:tcPr marL="4302" marR="4302" marT="430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 dirty="0">
                          <a:effectLst/>
                          <a:latin typeface="+mn-lt"/>
                          <a:ea typeface="나눔바른고딕" panose="020B0603020101020101" pitchFamily="50" charset="-127"/>
                        </a:rPr>
                        <a:t>NCSOFT Corporation</a:t>
                      </a:r>
                      <a:endParaRPr lang="en-US" sz="5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나눔바른고딕" panose="020B0603020101020101" pitchFamily="50" charset="-127"/>
                      </a:endParaRPr>
                    </a:p>
                  </a:txBody>
                  <a:tcPr marL="4302" marR="4302" marT="430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u="none" strike="noStrike">
                          <a:effectLst/>
                          <a:latin typeface="+mn-lt"/>
                          <a:ea typeface="나눔바른고딕" panose="020B0603020101020101" pitchFamily="50" charset="-127"/>
                        </a:rPr>
                        <a:t>RPG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나눔바른고딕" panose="020B0603020101020101" pitchFamily="50" charset="-127"/>
                      </a:endParaRPr>
                    </a:p>
                  </a:txBody>
                  <a:tcPr marL="4302" marR="4302" marT="430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u="none" strike="noStrike">
                          <a:effectLst/>
                          <a:latin typeface="+mn-lt"/>
                          <a:ea typeface="나눔바른고딕" panose="020B0603020101020101" pitchFamily="50" charset="-127"/>
                        </a:rPr>
                        <a:t>17.06.19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나눔바른고딕" panose="020B0603020101020101" pitchFamily="50" charset="-127"/>
                      </a:endParaRPr>
                    </a:p>
                  </a:txBody>
                  <a:tcPr marL="4302" marR="4302" marT="430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51882960"/>
                  </a:ext>
                </a:extLst>
              </a:tr>
              <a:tr h="15582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u="none" strike="noStrike">
                          <a:effectLst/>
                          <a:latin typeface="+mn-lt"/>
                          <a:ea typeface="나눔바른고딕" panose="020B0603020101020101" pitchFamily="50" charset="-127"/>
                        </a:rPr>
                        <a:t>24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나눔바른고딕" panose="020B0603020101020101" pitchFamily="50" charset="-127"/>
                      </a:endParaRPr>
                    </a:p>
                  </a:txBody>
                  <a:tcPr marL="4302" marR="4302" marT="4302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  <a:latin typeface="+mn-lt"/>
                          <a:ea typeface="나눔바른고딕" panose="020B0603020101020101" pitchFamily="50" charset="-127"/>
                        </a:rPr>
                        <a:t>오버히트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나눔바른고딕" panose="020B0603020101020101" pitchFamily="50" charset="-127"/>
                      </a:endParaRPr>
                    </a:p>
                  </a:txBody>
                  <a:tcPr marL="4302" marR="4302" marT="430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  <a:latin typeface="+mn-lt"/>
                          <a:ea typeface="나눔바른고딕" panose="020B0603020101020101" pitchFamily="50" charset="-127"/>
                        </a:rPr>
                        <a:t>NEXON Company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나눔바른고딕" panose="020B0603020101020101" pitchFamily="50" charset="-127"/>
                      </a:endParaRPr>
                    </a:p>
                  </a:txBody>
                  <a:tcPr marL="4302" marR="4302" marT="430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u="none" strike="noStrike">
                          <a:effectLst/>
                          <a:latin typeface="+mn-lt"/>
                          <a:ea typeface="나눔바른고딕" panose="020B0603020101020101" pitchFamily="50" charset="-127"/>
                        </a:rPr>
                        <a:t>RPG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나눔바른고딕" panose="020B0603020101020101" pitchFamily="50" charset="-127"/>
                      </a:endParaRPr>
                    </a:p>
                  </a:txBody>
                  <a:tcPr marL="4302" marR="4302" marT="430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u="none" strike="noStrike">
                          <a:effectLst/>
                          <a:latin typeface="+mn-lt"/>
                          <a:ea typeface="나눔바른고딕" panose="020B0603020101020101" pitchFamily="50" charset="-127"/>
                        </a:rPr>
                        <a:t>17.11.25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나눔바른고딕" panose="020B0603020101020101" pitchFamily="50" charset="-127"/>
                      </a:endParaRPr>
                    </a:p>
                  </a:txBody>
                  <a:tcPr marL="4302" marR="4302" marT="430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3938441"/>
                  </a:ext>
                </a:extLst>
              </a:tr>
              <a:tr h="15582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u="none" strike="noStrike">
                          <a:effectLst/>
                          <a:latin typeface="+mn-lt"/>
                          <a:ea typeface="나눔바른고딕" panose="020B0603020101020101" pitchFamily="50" charset="-127"/>
                        </a:rPr>
                        <a:t>25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나눔바른고딕" panose="020B0603020101020101" pitchFamily="50" charset="-127"/>
                      </a:endParaRPr>
                    </a:p>
                  </a:txBody>
                  <a:tcPr marL="4302" marR="4302" marT="4302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  <a:latin typeface="+mn-lt"/>
                          <a:ea typeface="나눔바른고딕" panose="020B0603020101020101" pitchFamily="50" charset="-127"/>
                        </a:rPr>
                        <a:t>서머너즈 워</a:t>
                      </a:r>
                      <a:r>
                        <a:rPr lang="en-US" altLang="ko-KR" sz="500" u="none" strike="noStrike">
                          <a:effectLst/>
                          <a:latin typeface="+mn-lt"/>
                          <a:ea typeface="나눔바른고딕" panose="020B0603020101020101" pitchFamily="50" charset="-127"/>
                        </a:rPr>
                        <a:t>: </a:t>
                      </a:r>
                      <a:r>
                        <a:rPr lang="ko-KR" altLang="en-US" sz="500" u="none" strike="noStrike">
                          <a:effectLst/>
                          <a:latin typeface="+mn-lt"/>
                          <a:ea typeface="나눔바른고딕" panose="020B0603020101020101" pitchFamily="50" charset="-127"/>
                        </a:rPr>
                        <a:t>천공의 아레나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나눔바른고딕" panose="020B0603020101020101" pitchFamily="50" charset="-127"/>
                      </a:endParaRPr>
                    </a:p>
                  </a:txBody>
                  <a:tcPr marL="4302" marR="4302" marT="430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  <a:latin typeface="+mn-lt"/>
                          <a:ea typeface="나눔바른고딕" panose="020B0603020101020101" pitchFamily="50" charset="-127"/>
                        </a:rPr>
                        <a:t>Com2uS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나눔바른고딕" panose="020B0603020101020101" pitchFamily="50" charset="-127"/>
                      </a:endParaRPr>
                    </a:p>
                  </a:txBody>
                  <a:tcPr marL="4302" marR="4302" marT="430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u="none" strike="noStrike">
                          <a:effectLst/>
                          <a:latin typeface="+mn-lt"/>
                          <a:ea typeface="나눔바른고딕" panose="020B0603020101020101" pitchFamily="50" charset="-127"/>
                        </a:rPr>
                        <a:t>RPG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나눔바른고딕" panose="020B0603020101020101" pitchFamily="50" charset="-127"/>
                      </a:endParaRPr>
                    </a:p>
                  </a:txBody>
                  <a:tcPr marL="4302" marR="4302" marT="430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u="none" strike="noStrike" dirty="0">
                          <a:effectLst/>
                          <a:latin typeface="+mn-lt"/>
                          <a:ea typeface="나눔바른고딕" panose="020B0603020101020101" pitchFamily="50" charset="-127"/>
                        </a:rPr>
                        <a:t>14.04.18</a:t>
                      </a:r>
                      <a:endParaRPr lang="en-US" altLang="ko-KR" sz="5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나눔바른고딕" panose="020B0603020101020101" pitchFamily="50" charset="-127"/>
                      </a:endParaRPr>
                    </a:p>
                  </a:txBody>
                  <a:tcPr marL="4302" marR="4302" marT="430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6757512"/>
                  </a:ext>
                </a:extLst>
              </a:tr>
              <a:tr h="15582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u="none" strike="noStrike">
                          <a:effectLst/>
                          <a:latin typeface="+mn-lt"/>
                          <a:ea typeface="나눔바른고딕" panose="020B0603020101020101" pitchFamily="50" charset="-127"/>
                        </a:rPr>
                        <a:t>26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나눔바른고딕" panose="020B0603020101020101" pitchFamily="50" charset="-127"/>
                      </a:endParaRPr>
                    </a:p>
                  </a:txBody>
                  <a:tcPr marL="4302" marR="4302" marT="4302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  <a:latin typeface="+mn-lt"/>
                          <a:ea typeface="나눔바른고딕" panose="020B0603020101020101" pitchFamily="50" charset="-127"/>
                        </a:rPr>
                        <a:t>DRAGON BALL Z </a:t>
                      </a:r>
                      <a:r>
                        <a:rPr lang="ko-KR" altLang="en-US" sz="500" u="none" strike="noStrike">
                          <a:effectLst/>
                          <a:latin typeface="+mn-lt"/>
                          <a:ea typeface="나눔바른고딕" panose="020B0603020101020101" pitchFamily="50" charset="-127"/>
                        </a:rPr>
                        <a:t>폭렬격전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나눔바른고딕" panose="020B0603020101020101" pitchFamily="50" charset="-127"/>
                      </a:endParaRPr>
                    </a:p>
                  </a:txBody>
                  <a:tcPr marL="4302" marR="4302" marT="430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  <a:latin typeface="+mn-lt"/>
                          <a:ea typeface="나눔바른고딕" panose="020B0603020101020101" pitchFamily="50" charset="-127"/>
                        </a:rPr>
                        <a:t>BANDAI NAMCO Entertainment Inc.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나눔바른고딕" panose="020B0603020101020101" pitchFamily="50" charset="-127"/>
                      </a:endParaRPr>
                    </a:p>
                  </a:txBody>
                  <a:tcPr marL="4302" marR="4302" marT="430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 dirty="0">
                          <a:effectLst/>
                          <a:latin typeface="+mn-lt"/>
                          <a:ea typeface="나눔바른고딕" panose="020B0603020101020101" pitchFamily="50" charset="-127"/>
                        </a:rPr>
                        <a:t>액션</a:t>
                      </a:r>
                      <a:endParaRPr lang="ko-KR" altLang="en-US" sz="5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나눔바른고딕" panose="020B0603020101020101" pitchFamily="50" charset="-127"/>
                      </a:endParaRPr>
                    </a:p>
                  </a:txBody>
                  <a:tcPr marL="4302" marR="4302" marT="430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u="none" strike="noStrike" dirty="0">
                          <a:effectLst/>
                          <a:latin typeface="+mn-lt"/>
                          <a:ea typeface="나눔바른고딕" panose="020B0603020101020101" pitchFamily="50" charset="-127"/>
                        </a:rPr>
                        <a:t>15.05.30</a:t>
                      </a:r>
                      <a:endParaRPr lang="en-US" altLang="ko-KR" sz="5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나눔바른고딕" panose="020B0603020101020101" pitchFamily="50" charset="-127"/>
                      </a:endParaRPr>
                    </a:p>
                  </a:txBody>
                  <a:tcPr marL="4302" marR="4302" marT="430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4789318"/>
                  </a:ext>
                </a:extLst>
              </a:tr>
              <a:tr h="15582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u="none" strike="noStrike">
                          <a:effectLst/>
                          <a:latin typeface="+mn-lt"/>
                          <a:ea typeface="나눔바른고딕" panose="020B0603020101020101" pitchFamily="50" charset="-127"/>
                        </a:rPr>
                        <a:t>27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나눔바른고딕" panose="020B0603020101020101" pitchFamily="50" charset="-127"/>
                      </a:endParaRPr>
                    </a:p>
                  </a:txBody>
                  <a:tcPr marL="4302" marR="4302" marT="4302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  <a:latin typeface="+mn-lt"/>
                          <a:ea typeface="나눔바른고딕" panose="020B0603020101020101" pitchFamily="50" charset="-127"/>
                        </a:rPr>
                        <a:t>붕괴</a:t>
                      </a:r>
                      <a:r>
                        <a:rPr lang="en-US" altLang="ko-KR" sz="500" u="none" strike="noStrike">
                          <a:effectLst/>
                          <a:latin typeface="+mn-lt"/>
                          <a:ea typeface="나눔바른고딕" panose="020B0603020101020101" pitchFamily="50" charset="-127"/>
                        </a:rPr>
                        <a:t>3</a:t>
                      </a:r>
                      <a:r>
                        <a:rPr lang="en-US" sz="500" u="none" strike="noStrike">
                          <a:effectLst/>
                          <a:latin typeface="+mn-lt"/>
                          <a:ea typeface="나눔바른고딕" panose="020B0603020101020101" pitchFamily="50" charset="-127"/>
                        </a:rPr>
                        <a:t>rd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나눔바른고딕" panose="020B0603020101020101" pitchFamily="50" charset="-127"/>
                      </a:endParaRPr>
                    </a:p>
                  </a:txBody>
                  <a:tcPr marL="4302" marR="4302" marT="430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  <a:latin typeface="+mn-lt"/>
                          <a:ea typeface="나눔바른고딕" panose="020B0603020101020101" pitchFamily="50" charset="-127"/>
                        </a:rPr>
                        <a:t>miHoYo Limited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나눔바른고딕" panose="020B0603020101020101" pitchFamily="50" charset="-127"/>
                      </a:endParaRPr>
                    </a:p>
                  </a:txBody>
                  <a:tcPr marL="4302" marR="4302" marT="430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 dirty="0">
                          <a:effectLst/>
                          <a:latin typeface="+mn-lt"/>
                          <a:ea typeface="나눔바른고딕" panose="020B0603020101020101" pitchFamily="50" charset="-127"/>
                        </a:rPr>
                        <a:t>액션</a:t>
                      </a:r>
                      <a:endParaRPr lang="ko-KR" altLang="en-US" sz="5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나눔바른고딕" panose="020B0603020101020101" pitchFamily="50" charset="-127"/>
                      </a:endParaRPr>
                    </a:p>
                  </a:txBody>
                  <a:tcPr marL="4302" marR="4302" marT="430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u="none" strike="noStrike">
                          <a:effectLst/>
                          <a:latin typeface="+mn-lt"/>
                          <a:ea typeface="나눔바른고딕" panose="020B0603020101020101" pitchFamily="50" charset="-127"/>
                        </a:rPr>
                        <a:t>17.10.16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나눔바른고딕" panose="020B0603020101020101" pitchFamily="50" charset="-127"/>
                      </a:endParaRPr>
                    </a:p>
                  </a:txBody>
                  <a:tcPr marL="4302" marR="4302" marT="430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7591762"/>
                  </a:ext>
                </a:extLst>
              </a:tr>
              <a:tr h="15582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u="none" strike="noStrike">
                          <a:effectLst/>
                          <a:latin typeface="+mn-lt"/>
                          <a:ea typeface="나눔바른고딕" panose="020B0603020101020101" pitchFamily="50" charset="-127"/>
                        </a:rPr>
                        <a:t>28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나눔바른고딕" panose="020B0603020101020101" pitchFamily="50" charset="-127"/>
                      </a:endParaRPr>
                    </a:p>
                  </a:txBody>
                  <a:tcPr marL="4302" marR="4302" marT="4302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  <a:latin typeface="+mn-lt"/>
                          <a:ea typeface="나눔바른고딕" panose="020B0603020101020101" pitchFamily="50" charset="-127"/>
                        </a:rPr>
                        <a:t>배틀그라운드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나눔바른고딕" panose="020B0603020101020101" pitchFamily="50" charset="-127"/>
                      </a:endParaRPr>
                    </a:p>
                  </a:txBody>
                  <a:tcPr marL="4302" marR="4302" marT="430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  <a:latin typeface="+mn-lt"/>
                          <a:ea typeface="나눔바른고딕" panose="020B0603020101020101" pitchFamily="50" charset="-127"/>
                        </a:rPr>
                        <a:t>PUBG CORPORATION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나눔바른고딕" panose="020B0603020101020101" pitchFamily="50" charset="-127"/>
                      </a:endParaRPr>
                    </a:p>
                  </a:txBody>
                  <a:tcPr marL="4302" marR="4302" marT="430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  <a:latin typeface="+mn-lt"/>
                          <a:ea typeface="나눔바른고딕" panose="020B0603020101020101" pitchFamily="50" charset="-127"/>
                        </a:rPr>
                        <a:t>액션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나눔바른고딕" panose="020B0603020101020101" pitchFamily="50" charset="-127"/>
                      </a:endParaRPr>
                    </a:p>
                  </a:txBody>
                  <a:tcPr marL="4302" marR="4302" marT="430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u="none" strike="noStrike" dirty="0">
                          <a:effectLst/>
                          <a:latin typeface="+mn-lt"/>
                          <a:ea typeface="나눔바른고딕" panose="020B0603020101020101" pitchFamily="50" charset="-127"/>
                        </a:rPr>
                        <a:t>18.05.15</a:t>
                      </a:r>
                      <a:endParaRPr lang="en-US" altLang="ko-KR" sz="5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나눔바른고딕" panose="020B0603020101020101" pitchFamily="50" charset="-127"/>
                      </a:endParaRPr>
                    </a:p>
                  </a:txBody>
                  <a:tcPr marL="4302" marR="4302" marT="430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2239883"/>
                  </a:ext>
                </a:extLst>
              </a:tr>
              <a:tr h="15582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u="none" strike="noStrike">
                          <a:effectLst/>
                          <a:latin typeface="+mn-lt"/>
                          <a:ea typeface="나눔바른고딕" panose="020B0603020101020101" pitchFamily="50" charset="-127"/>
                        </a:rPr>
                        <a:t>29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나눔바른고딕" panose="020B0603020101020101" pitchFamily="50" charset="-127"/>
                      </a:endParaRPr>
                    </a:p>
                  </a:txBody>
                  <a:tcPr marL="4302" marR="4302" marT="4302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  <a:latin typeface="+mn-lt"/>
                          <a:ea typeface="나눔바른고딕" panose="020B0603020101020101" pitchFamily="50" charset="-127"/>
                        </a:rPr>
                        <a:t>버닝</a:t>
                      </a:r>
                      <a:r>
                        <a:rPr lang="en-US" altLang="ko-KR" sz="500" u="none" strike="noStrike">
                          <a:effectLst/>
                          <a:latin typeface="+mn-lt"/>
                          <a:ea typeface="나눔바른고딕" panose="020B0603020101020101" pitchFamily="50" charset="-127"/>
                        </a:rPr>
                        <a:t>: </a:t>
                      </a:r>
                      <a:r>
                        <a:rPr lang="ko-KR" altLang="en-US" sz="500" u="none" strike="noStrike">
                          <a:effectLst/>
                          <a:latin typeface="+mn-lt"/>
                          <a:ea typeface="나눔바른고딕" panose="020B0603020101020101" pitchFamily="50" charset="-127"/>
                        </a:rPr>
                        <a:t>매지컬소드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나눔바른고딕" panose="020B0603020101020101" pitchFamily="50" charset="-127"/>
                      </a:endParaRPr>
                    </a:p>
                  </a:txBody>
                  <a:tcPr marL="4302" marR="4302" marT="430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  <a:latin typeface="+mn-lt"/>
                          <a:ea typeface="나눔바른고딕" panose="020B0603020101020101" pitchFamily="50" charset="-127"/>
                        </a:rPr>
                        <a:t>Eyougame Inc.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나눔바른고딕" panose="020B0603020101020101" pitchFamily="50" charset="-127"/>
                      </a:endParaRPr>
                    </a:p>
                  </a:txBody>
                  <a:tcPr marL="4302" marR="4302" marT="430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u="none" strike="noStrike">
                          <a:effectLst/>
                          <a:latin typeface="+mn-lt"/>
                          <a:ea typeface="나눔바른고딕" panose="020B0603020101020101" pitchFamily="50" charset="-127"/>
                        </a:rPr>
                        <a:t>RPG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나눔바른고딕" panose="020B0603020101020101" pitchFamily="50" charset="-127"/>
                      </a:endParaRPr>
                    </a:p>
                  </a:txBody>
                  <a:tcPr marL="4302" marR="4302" marT="430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u="none" strike="noStrike" dirty="0">
                          <a:effectLst/>
                          <a:latin typeface="+mn-lt"/>
                          <a:ea typeface="나눔바른고딕" panose="020B0603020101020101" pitchFamily="50" charset="-127"/>
                        </a:rPr>
                        <a:t>18.08.20</a:t>
                      </a:r>
                      <a:endParaRPr lang="en-US" altLang="ko-KR" sz="5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나눔바른고딕" panose="020B0603020101020101" pitchFamily="50" charset="-127"/>
                      </a:endParaRPr>
                    </a:p>
                  </a:txBody>
                  <a:tcPr marL="4302" marR="4302" marT="430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4466030"/>
                  </a:ext>
                </a:extLst>
              </a:tr>
              <a:tr h="15582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u="none" strike="noStrike">
                          <a:effectLst/>
                          <a:latin typeface="+mn-lt"/>
                          <a:ea typeface="나눔바른고딕" panose="020B0603020101020101" pitchFamily="50" charset="-127"/>
                        </a:rPr>
                        <a:t>30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나눔바른고딕" panose="020B0603020101020101" pitchFamily="50" charset="-127"/>
                      </a:endParaRPr>
                    </a:p>
                  </a:txBody>
                  <a:tcPr marL="4302" marR="4302" marT="4302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  <a:latin typeface="+mn-lt"/>
                          <a:ea typeface="나눔바른고딕" panose="020B0603020101020101" pitchFamily="50" charset="-127"/>
                        </a:rPr>
                        <a:t>액스</a:t>
                      </a:r>
                      <a:r>
                        <a:rPr lang="en-US" altLang="ko-KR" sz="500" u="none" strike="noStrike">
                          <a:effectLst/>
                          <a:latin typeface="+mn-lt"/>
                          <a:ea typeface="나눔바른고딕" panose="020B0603020101020101" pitchFamily="50" charset="-127"/>
                        </a:rPr>
                        <a:t>(</a:t>
                      </a:r>
                      <a:r>
                        <a:rPr lang="en-US" sz="500" u="none" strike="noStrike">
                          <a:effectLst/>
                          <a:latin typeface="+mn-lt"/>
                          <a:ea typeface="나눔바른고딕" panose="020B0603020101020101" pitchFamily="50" charset="-127"/>
                        </a:rPr>
                        <a:t>AxE)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나눔바른고딕" panose="020B0603020101020101" pitchFamily="50" charset="-127"/>
                      </a:endParaRPr>
                    </a:p>
                  </a:txBody>
                  <a:tcPr marL="4302" marR="4302" marT="430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 dirty="0">
                          <a:effectLst/>
                          <a:latin typeface="+mn-lt"/>
                          <a:ea typeface="나눔바른고딕" panose="020B0603020101020101" pitchFamily="50" charset="-127"/>
                        </a:rPr>
                        <a:t>NEXON Company</a:t>
                      </a:r>
                      <a:endParaRPr lang="en-US" sz="5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나눔바른고딕" panose="020B0603020101020101" pitchFamily="50" charset="-127"/>
                      </a:endParaRPr>
                    </a:p>
                  </a:txBody>
                  <a:tcPr marL="4302" marR="4302" marT="430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u="none" strike="noStrike">
                          <a:effectLst/>
                          <a:latin typeface="+mn-lt"/>
                          <a:ea typeface="나눔바른고딕" panose="020B0603020101020101" pitchFamily="50" charset="-127"/>
                        </a:rPr>
                        <a:t>RPG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나눔바른고딕" panose="020B0603020101020101" pitchFamily="50" charset="-127"/>
                      </a:endParaRPr>
                    </a:p>
                  </a:txBody>
                  <a:tcPr marL="4302" marR="4302" marT="430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u="none" strike="noStrike" dirty="0">
                          <a:effectLst/>
                          <a:latin typeface="+mn-lt"/>
                          <a:ea typeface="나눔바른고딕" panose="020B0603020101020101" pitchFamily="50" charset="-127"/>
                        </a:rPr>
                        <a:t>17.09.11</a:t>
                      </a:r>
                      <a:endParaRPr lang="en-US" altLang="ko-KR" sz="5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나눔바른고딕" panose="020B0603020101020101" pitchFamily="50" charset="-127"/>
                      </a:endParaRPr>
                    </a:p>
                  </a:txBody>
                  <a:tcPr marL="4302" marR="4302" marT="430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9670650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D49473BC-4D61-4247-A820-84BDA5764E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2362703"/>
              </p:ext>
            </p:extLst>
          </p:nvPr>
        </p:nvGraphicFramePr>
        <p:xfrm>
          <a:off x="5223338" y="1945351"/>
          <a:ext cx="2073008" cy="200214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36504">
                  <a:extLst>
                    <a:ext uri="{9D8B030D-6E8A-4147-A177-3AD203B41FA5}">
                      <a16:colId xmlns:a16="http://schemas.microsoft.com/office/drawing/2014/main" val="3521563065"/>
                    </a:ext>
                  </a:extLst>
                </a:gridCol>
                <a:gridCol w="1036504">
                  <a:extLst>
                    <a:ext uri="{9D8B030D-6E8A-4147-A177-3AD203B41FA5}">
                      <a16:colId xmlns:a16="http://schemas.microsoft.com/office/drawing/2014/main" val="3062304988"/>
                    </a:ext>
                  </a:extLst>
                </a:gridCol>
              </a:tblGrid>
              <a:tr h="22246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출시 연도</a:t>
                      </a:r>
                      <a:endParaRPr lang="ko-KR" altLang="en-US" sz="1000" b="1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개수</a:t>
                      </a:r>
                      <a:endParaRPr lang="ko-KR" altLang="en-US" sz="1000" b="1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5325537"/>
                  </a:ext>
                </a:extLst>
              </a:tr>
              <a:tr h="22246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2012</a:t>
                      </a:r>
                      <a:r>
                        <a:rPr lang="ko-KR" altLang="en-US" sz="10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년</a:t>
                      </a:r>
                      <a:endParaRPr lang="ko-KR" altLang="en-US" sz="10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</a:t>
                      </a:r>
                      <a:endParaRPr lang="en-US" altLang="ko-KR" sz="10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7940513"/>
                  </a:ext>
                </a:extLst>
              </a:tr>
              <a:tr h="22246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2013</a:t>
                      </a:r>
                      <a:r>
                        <a:rPr lang="ko-KR" altLang="en-US" sz="10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년</a:t>
                      </a:r>
                      <a:endParaRPr lang="ko-KR" altLang="en-US" sz="10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5</a:t>
                      </a:r>
                      <a:endParaRPr lang="en-US" altLang="ko-KR" sz="10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8269639"/>
                  </a:ext>
                </a:extLst>
              </a:tr>
              <a:tr h="22246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2014</a:t>
                      </a:r>
                      <a:r>
                        <a:rPr lang="ko-KR" altLang="en-US" sz="10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년</a:t>
                      </a:r>
                      <a:endParaRPr lang="ko-KR" altLang="en-US" sz="10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8</a:t>
                      </a:r>
                      <a:endParaRPr lang="en-US" altLang="ko-KR" sz="10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428738"/>
                  </a:ext>
                </a:extLst>
              </a:tr>
              <a:tr h="22246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2015</a:t>
                      </a:r>
                      <a:r>
                        <a:rPr lang="ko-KR" altLang="en-US" sz="10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년</a:t>
                      </a:r>
                      <a:endParaRPr lang="ko-KR" altLang="en-US" sz="10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7</a:t>
                      </a:r>
                      <a:endParaRPr lang="en-US" altLang="ko-KR" sz="10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5249107"/>
                  </a:ext>
                </a:extLst>
              </a:tr>
              <a:tr h="22246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u="none" strike="noStrike">
                          <a:solidFill>
                            <a:srgbClr val="C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2016</a:t>
                      </a:r>
                      <a:r>
                        <a:rPr lang="ko-KR" altLang="en-US" sz="1000" b="1" u="none" strike="noStrike">
                          <a:solidFill>
                            <a:srgbClr val="C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년</a:t>
                      </a:r>
                      <a:endParaRPr lang="ko-KR" altLang="en-US" sz="1000" b="1" i="0" u="none" strike="noStrike">
                        <a:solidFill>
                          <a:srgbClr val="C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u="none" strike="noStrike">
                          <a:solidFill>
                            <a:srgbClr val="C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17</a:t>
                      </a:r>
                      <a:endParaRPr lang="en-US" altLang="ko-KR" sz="1000" b="1" i="0" u="none" strike="noStrike">
                        <a:solidFill>
                          <a:srgbClr val="C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1003006"/>
                  </a:ext>
                </a:extLst>
              </a:tr>
              <a:tr h="22246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u="none" strike="noStrike">
                          <a:solidFill>
                            <a:srgbClr val="C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2017</a:t>
                      </a:r>
                      <a:r>
                        <a:rPr lang="ko-KR" altLang="en-US" sz="1000" b="1" u="none" strike="noStrike">
                          <a:solidFill>
                            <a:srgbClr val="C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년</a:t>
                      </a:r>
                      <a:endParaRPr lang="ko-KR" altLang="en-US" sz="1000" b="1" i="0" u="none" strike="noStrike">
                        <a:solidFill>
                          <a:srgbClr val="C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u="none" strike="noStrike">
                          <a:solidFill>
                            <a:srgbClr val="C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21</a:t>
                      </a:r>
                      <a:endParaRPr lang="en-US" altLang="ko-KR" sz="1000" b="1" i="0" u="none" strike="noStrike">
                        <a:solidFill>
                          <a:srgbClr val="C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6323088"/>
                  </a:ext>
                </a:extLst>
              </a:tr>
              <a:tr h="22246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u="none" strike="noStrike">
                          <a:solidFill>
                            <a:srgbClr val="C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2018</a:t>
                      </a:r>
                      <a:r>
                        <a:rPr lang="ko-KR" altLang="en-US" sz="1000" b="1" u="none" strike="noStrike">
                          <a:solidFill>
                            <a:srgbClr val="C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년</a:t>
                      </a:r>
                      <a:endParaRPr lang="ko-KR" altLang="en-US" sz="1000" b="1" i="0" u="none" strike="noStrike">
                        <a:solidFill>
                          <a:srgbClr val="C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u="none" strike="noStrike">
                          <a:solidFill>
                            <a:srgbClr val="C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41</a:t>
                      </a:r>
                      <a:endParaRPr lang="en-US" altLang="ko-KR" sz="1000" b="1" i="0" u="none" strike="noStrike">
                        <a:solidFill>
                          <a:srgbClr val="C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8815360"/>
                  </a:ext>
                </a:extLst>
              </a:tr>
              <a:tr h="22246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총합계</a:t>
                      </a:r>
                      <a:endParaRPr lang="ko-KR" altLang="en-US" sz="1000" b="1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100</a:t>
                      </a:r>
                      <a:endParaRPr lang="en-US" altLang="ko-KR" sz="1000" b="1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2797916"/>
                  </a:ext>
                </a:extLst>
              </a:tr>
            </a:tbl>
          </a:graphicData>
        </a:graphic>
      </p:graphicFrame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412FD35C-23C9-40DB-80BD-5852675D16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1139362"/>
              </p:ext>
            </p:extLst>
          </p:nvPr>
        </p:nvGraphicFramePr>
        <p:xfrm>
          <a:off x="7836379" y="1955651"/>
          <a:ext cx="1993065" cy="200214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7168">
                  <a:extLst>
                    <a:ext uri="{9D8B030D-6E8A-4147-A177-3AD203B41FA5}">
                      <a16:colId xmlns:a16="http://schemas.microsoft.com/office/drawing/2014/main" val="4239072290"/>
                    </a:ext>
                  </a:extLst>
                </a:gridCol>
                <a:gridCol w="965897">
                  <a:extLst>
                    <a:ext uri="{9D8B030D-6E8A-4147-A177-3AD203B41FA5}">
                      <a16:colId xmlns:a16="http://schemas.microsoft.com/office/drawing/2014/main" val="940896722"/>
                    </a:ext>
                  </a:extLst>
                </a:gridCol>
              </a:tblGrid>
              <a:tr h="22246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장르</a:t>
                      </a:r>
                      <a:endParaRPr lang="ko-KR" altLang="en-US" sz="1000" b="1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개수</a:t>
                      </a:r>
                      <a:endParaRPr lang="ko-KR" altLang="en-US" sz="1000" b="1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7760683"/>
                  </a:ext>
                </a:extLst>
              </a:tr>
              <a:tr h="22246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u="none" strike="noStrike">
                          <a:solidFill>
                            <a:srgbClr val="C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RPG</a:t>
                      </a:r>
                      <a:endParaRPr lang="ko-KR" altLang="en-US" sz="1000" b="1" i="0" u="none" strike="noStrike">
                        <a:solidFill>
                          <a:srgbClr val="C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u="none" strike="noStrike">
                          <a:solidFill>
                            <a:srgbClr val="C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21</a:t>
                      </a:r>
                      <a:endParaRPr lang="en-US" altLang="ko-KR" sz="1000" b="1" i="0" u="none" strike="noStrike">
                        <a:solidFill>
                          <a:srgbClr val="C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91434182"/>
                  </a:ext>
                </a:extLst>
              </a:tr>
              <a:tr h="22246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보드</a:t>
                      </a:r>
                      <a:endParaRPr lang="ko-KR" altLang="en-US" sz="10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</a:t>
                      </a:r>
                      <a:endParaRPr lang="en-US" altLang="ko-KR" sz="10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4600983"/>
                  </a:ext>
                </a:extLst>
              </a:tr>
              <a:tr h="22246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스포츠</a:t>
                      </a:r>
                      <a:endParaRPr lang="ko-KR" altLang="en-US" sz="10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</a:t>
                      </a:r>
                      <a:endParaRPr lang="en-US" altLang="ko-KR" sz="10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3679590"/>
                  </a:ext>
                </a:extLst>
              </a:tr>
              <a:tr h="22246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액션</a:t>
                      </a:r>
                      <a:endParaRPr lang="ko-KR" altLang="en-US" sz="10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3</a:t>
                      </a:r>
                      <a:endParaRPr lang="en-US" altLang="ko-KR" sz="10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7069086"/>
                  </a:ext>
                </a:extLst>
              </a:tr>
              <a:tr h="22246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전략</a:t>
                      </a:r>
                      <a:endParaRPr lang="ko-KR" altLang="en-US" sz="10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</a:t>
                      </a:r>
                      <a:endParaRPr lang="en-US" altLang="ko-KR" sz="10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0466306"/>
                  </a:ext>
                </a:extLst>
              </a:tr>
              <a:tr h="22246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카드</a:t>
                      </a:r>
                      <a:endParaRPr lang="ko-KR" altLang="en-US" sz="10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</a:t>
                      </a:r>
                      <a:endParaRPr lang="en-US" altLang="ko-KR" sz="10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6350427"/>
                  </a:ext>
                </a:extLst>
              </a:tr>
              <a:tr h="22246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카지노</a:t>
                      </a:r>
                      <a:endParaRPr lang="ko-KR" altLang="en-US" sz="10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</a:t>
                      </a:r>
                      <a:endParaRPr lang="en-US" altLang="ko-KR" sz="10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3721061"/>
                  </a:ext>
                </a:extLst>
              </a:tr>
              <a:tr h="22246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총합계</a:t>
                      </a:r>
                      <a:endParaRPr lang="ko-KR" altLang="en-US" sz="1000" b="1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30</a:t>
                      </a:r>
                      <a:endParaRPr lang="en-US" altLang="ko-KR" sz="1000" b="1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9773120"/>
                  </a:ext>
                </a:extLst>
              </a:tr>
            </a:tbl>
          </a:graphicData>
        </a:graphic>
      </p:graphicFrame>
      <p:sp>
        <p:nvSpPr>
          <p:cNvPr id="12" name="직사각형 11">
            <a:extLst>
              <a:ext uri="{FF2B5EF4-FFF2-40B4-BE49-F238E27FC236}">
                <a16:creationId xmlns:a16="http://schemas.microsoft.com/office/drawing/2014/main" id="{337AFAE6-0D7C-4B14-89C7-B1BA700C1F49}"/>
              </a:ext>
            </a:extLst>
          </p:cNvPr>
          <p:cNvSpPr/>
          <p:nvPr/>
        </p:nvSpPr>
        <p:spPr>
          <a:xfrm>
            <a:off x="6096000" y="3944469"/>
            <a:ext cx="3057247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50">
                <a:solidFill>
                  <a:schemeClr val="tx1">
                    <a:lumMod val="65000"/>
                    <a:lumOff val="35000"/>
                  </a:schemeClr>
                </a:solidFill>
              </a:rPr>
              <a:t>2018</a:t>
            </a:r>
            <a:r>
              <a:rPr lang="ko-KR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년 </a:t>
            </a:r>
            <a:r>
              <a:rPr lang="en-US" altLang="ko-KR" sz="1050">
                <a:solidFill>
                  <a:schemeClr val="tx1">
                    <a:lumMod val="65000"/>
                    <a:lumOff val="35000"/>
                  </a:schemeClr>
                </a:solidFill>
              </a:rPr>
              <a:t>3</a:t>
            </a:r>
            <a:r>
              <a:rPr lang="ko-KR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분기 출시 연도 구분</a:t>
            </a:r>
            <a:r>
              <a:rPr lang="en-US" altLang="ko-KR" sz="105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ko-KR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왼</a:t>
            </a:r>
            <a:r>
              <a:rPr lang="en-US" altLang="ko-KR" sz="1050">
                <a:solidFill>
                  <a:schemeClr val="tx1">
                    <a:lumMod val="65000"/>
                    <a:lumOff val="35000"/>
                  </a:schemeClr>
                </a:solidFill>
              </a:rPr>
              <a:t>), </a:t>
            </a:r>
            <a:r>
              <a:rPr lang="ko-KR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장르 구분</a:t>
            </a:r>
            <a:r>
              <a:rPr lang="en-US" altLang="ko-KR" sz="105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ko-KR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오</a:t>
            </a:r>
            <a:r>
              <a:rPr lang="en-US" altLang="ko-KR" sz="105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  <a:endParaRPr lang="ko-KR" altLang="en-US" sz="105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68A10CA-B8C5-41FF-B85C-E4D09F68C573}"/>
              </a:ext>
            </a:extLst>
          </p:cNvPr>
          <p:cNvSpPr/>
          <p:nvPr/>
        </p:nvSpPr>
        <p:spPr>
          <a:xfrm>
            <a:off x="979988" y="6200455"/>
            <a:ext cx="251062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</a:rPr>
              <a:t>2018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</a:rPr>
              <a:t>년 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</a:rPr>
              <a:t>3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</a:rPr>
              <a:t>분기 모바일 게임 매출 순위</a:t>
            </a: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6C02B33-4A8D-430F-B81C-5858B5DBA8BF}"/>
              </a:ext>
            </a:extLst>
          </p:cNvPr>
          <p:cNvSpPr txBox="1"/>
          <p:nvPr/>
        </p:nvSpPr>
        <p:spPr>
          <a:xfrm>
            <a:off x="4814403" y="1440518"/>
            <a:ext cx="56396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2018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년의 경우 압도적으로 많은 양의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RPG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게임의 출시되고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MMORPG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비중이 높아짐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46CF0A8-58B6-4116-87C2-9819964F8A3E}"/>
              </a:ext>
            </a:extLst>
          </p:cNvPr>
          <p:cNvSpPr txBox="1"/>
          <p:nvPr/>
        </p:nvSpPr>
        <p:spPr>
          <a:xfrm>
            <a:off x="4814403" y="4413763"/>
            <a:ext cx="50259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구글 게임 매출순위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Top100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기준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출시 후 약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년이 지난 게임의 비중은 </a:t>
            </a:r>
            <a:r>
              <a:rPr lang="en-US" altLang="ko-KR" sz="1400" b="1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62%</a:t>
            </a:r>
            <a:r>
              <a:rPr lang="ko-KR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DBE7A1D-151A-4D07-B63F-FA40FFF21AE7}"/>
              </a:ext>
            </a:extLst>
          </p:cNvPr>
          <p:cNvSpPr txBox="1"/>
          <p:nvPr/>
        </p:nvSpPr>
        <p:spPr>
          <a:xfrm>
            <a:off x="4814403" y="4775022"/>
            <a:ext cx="32370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Top30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기준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RPG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장르의 타이틀은 총 </a:t>
            </a:r>
            <a:r>
              <a:rPr lang="en-US" altLang="ko-KR" sz="1400" b="1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21</a:t>
            </a:r>
            <a:r>
              <a:rPr lang="ko-KR" altLang="en-US" sz="1400" b="1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존재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7AC16E2-7A33-4CB5-BC18-C8C73E93E021}"/>
              </a:ext>
            </a:extLst>
          </p:cNvPr>
          <p:cNvSpPr txBox="1"/>
          <p:nvPr/>
        </p:nvSpPr>
        <p:spPr>
          <a:xfrm>
            <a:off x="4543168" y="5429433"/>
            <a:ext cx="7202487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RPG </a:t>
            </a:r>
            <a:r>
              <a:rPr lang="ko-KR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장르의 경쟁이 심해지고</a:t>
            </a:r>
            <a:r>
              <a:rPr lang="en-US" altLang="ko-KR" sz="16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대부분 </a:t>
            </a:r>
            <a:r>
              <a:rPr lang="en-US" altLang="ko-KR" sz="16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2017</a:t>
            </a:r>
            <a:r>
              <a:rPr lang="ko-KR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년 이후 출시작이 상위권을 차지하는 가운데</a:t>
            </a:r>
            <a:r>
              <a:rPr lang="en-US" altLang="ko-KR" sz="16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</a:p>
          <a:p>
            <a:r>
              <a:rPr lang="en-US" altLang="ko-KR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2014</a:t>
            </a:r>
            <a:r>
              <a:rPr lang="ko-KR" altLang="en-US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년 출시작</a:t>
            </a:r>
            <a:r>
              <a:rPr lang="ko-KR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임에도 불구하고 </a:t>
            </a:r>
            <a:r>
              <a:rPr lang="en-US" altLang="ko-KR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25</a:t>
            </a:r>
            <a:r>
              <a:rPr lang="ko-KR" altLang="en-US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위에 머무르고 있는 성과</a:t>
            </a:r>
            <a:r>
              <a:rPr lang="ko-KR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보임</a:t>
            </a:r>
            <a:endParaRPr lang="en-US" altLang="ko-KR" sz="160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9E9EB429-942F-421B-9A33-F640BC8E8CB2}"/>
              </a:ext>
            </a:extLst>
          </p:cNvPr>
          <p:cNvSpPr/>
          <p:nvPr/>
        </p:nvSpPr>
        <p:spPr>
          <a:xfrm>
            <a:off x="595471" y="5129346"/>
            <a:ext cx="3614579" cy="300087"/>
          </a:xfrm>
          <a:prstGeom prst="rect">
            <a:avLst/>
          </a:prstGeom>
          <a:noFill/>
          <a:ln w="19050">
            <a:solidFill>
              <a:srgbClr val="C822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C8746E6F-6941-4D85-9277-FB3BEB7A03B7}"/>
              </a:ext>
            </a:extLst>
          </p:cNvPr>
          <p:cNvSpPr/>
          <p:nvPr/>
        </p:nvSpPr>
        <p:spPr>
          <a:xfrm>
            <a:off x="4732497" y="1538505"/>
            <a:ext cx="81023" cy="8102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EB88EA46-7380-403D-9392-02361D21DA27}"/>
              </a:ext>
            </a:extLst>
          </p:cNvPr>
          <p:cNvSpPr/>
          <p:nvPr/>
        </p:nvSpPr>
        <p:spPr>
          <a:xfrm>
            <a:off x="4732497" y="4527038"/>
            <a:ext cx="81023" cy="8102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2BD5AA7B-8E91-4088-8CD9-83AE342F40C6}"/>
              </a:ext>
            </a:extLst>
          </p:cNvPr>
          <p:cNvSpPr/>
          <p:nvPr/>
        </p:nvSpPr>
        <p:spPr>
          <a:xfrm>
            <a:off x="4732497" y="4888398"/>
            <a:ext cx="81023" cy="8102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C1E20DC9-7C0A-49E7-B4C5-0CBEC612ACF2}"/>
              </a:ext>
            </a:extLst>
          </p:cNvPr>
          <p:cNvCxnSpPr>
            <a:cxnSpLocks/>
          </p:cNvCxnSpPr>
          <p:nvPr/>
        </p:nvCxnSpPr>
        <p:spPr>
          <a:xfrm>
            <a:off x="4543168" y="6098468"/>
            <a:ext cx="711456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0CB4A417-8C07-4F6E-8DBC-6FC418CE5A1A}"/>
              </a:ext>
            </a:extLst>
          </p:cNvPr>
          <p:cNvCxnSpPr>
            <a:cxnSpLocks/>
          </p:cNvCxnSpPr>
          <p:nvPr/>
        </p:nvCxnSpPr>
        <p:spPr>
          <a:xfrm>
            <a:off x="4543168" y="5344700"/>
            <a:ext cx="711456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367D4E1F-DAFD-4515-AEDC-CEE7D27FD63D}"/>
              </a:ext>
            </a:extLst>
          </p:cNvPr>
          <p:cNvSpPr txBox="1"/>
          <p:nvPr/>
        </p:nvSpPr>
        <p:spPr>
          <a:xfrm>
            <a:off x="179511" y="332656"/>
            <a:ext cx="5331507" cy="477054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r>
              <a:rPr lang="ko-KR" altLang="en-US" sz="25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게임 소개</a:t>
            </a:r>
            <a:r>
              <a:rPr lang="en-US" altLang="ko-KR" sz="25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</a:t>
            </a:r>
            <a:r>
              <a:rPr lang="ko-KR" altLang="en-US" sz="25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시장 성과</a:t>
            </a:r>
            <a:endParaRPr lang="en-US" altLang="ko-KR" sz="25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246216B0-499F-417D-9121-F603B78D0DEA}"/>
              </a:ext>
            </a:extLst>
          </p:cNvPr>
          <p:cNvSpPr/>
          <p:nvPr/>
        </p:nvSpPr>
        <p:spPr>
          <a:xfrm flipH="1">
            <a:off x="138600" y="332655"/>
            <a:ext cx="45719" cy="47705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000395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593F70DC-7C36-41AA-8505-5B6939B327D9}"/>
              </a:ext>
            </a:extLst>
          </p:cNvPr>
          <p:cNvCxnSpPr/>
          <p:nvPr/>
        </p:nvCxnSpPr>
        <p:spPr>
          <a:xfrm>
            <a:off x="3937429" y="2900263"/>
            <a:ext cx="403244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A2ABA36-90FD-4B66-B3C5-F332FE5CC1E1}"/>
              </a:ext>
            </a:extLst>
          </p:cNvPr>
          <p:cNvCxnSpPr/>
          <p:nvPr/>
        </p:nvCxnSpPr>
        <p:spPr>
          <a:xfrm>
            <a:off x="3937429" y="3908375"/>
            <a:ext cx="403244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8BC90302-7515-48F3-82BB-7561650EA27A}"/>
              </a:ext>
            </a:extLst>
          </p:cNvPr>
          <p:cNvSpPr txBox="1"/>
          <p:nvPr/>
        </p:nvSpPr>
        <p:spPr>
          <a:xfrm>
            <a:off x="3865421" y="3044279"/>
            <a:ext cx="410445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게임 </a:t>
            </a:r>
            <a:r>
              <a:rPr lang="en-US" altLang="ko-KR" sz="44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Flow</a:t>
            </a:r>
            <a:endParaRPr lang="en-US" altLang="ko-KR" sz="440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606E29-BC40-409A-9388-EE95DF04A30F}"/>
              </a:ext>
            </a:extLst>
          </p:cNvPr>
          <p:cNvSpPr txBox="1"/>
          <p:nvPr/>
        </p:nvSpPr>
        <p:spPr>
          <a:xfrm>
            <a:off x="6686550" y="981075"/>
            <a:ext cx="43685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필요하면 나중에 이런 페이지 다 지우기 </a:t>
            </a:r>
            <a:endParaRPr lang="en-US" altLang="ko-KR"/>
          </a:p>
          <a:p>
            <a:r>
              <a:rPr lang="ko-KR" altLang="en-US"/>
              <a:t>일단은 정리용으로</a:t>
            </a:r>
          </a:p>
        </p:txBody>
      </p:sp>
    </p:spTree>
    <p:extLst>
      <p:ext uri="{BB962C8B-B14F-4D97-AF65-F5344CB8AC3E}">
        <p14:creationId xmlns:p14="http://schemas.microsoft.com/office/powerpoint/2010/main" val="23716299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A3C14292-353A-4E5F-BF78-759062CF203E}"/>
              </a:ext>
            </a:extLst>
          </p:cNvPr>
          <p:cNvSpPr/>
          <p:nvPr/>
        </p:nvSpPr>
        <p:spPr>
          <a:xfrm>
            <a:off x="7209905" y="1214513"/>
            <a:ext cx="4297089" cy="5028043"/>
          </a:xfrm>
          <a:prstGeom prst="roundRect">
            <a:avLst>
              <a:gd name="adj" fmla="val 1787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930A2655-BF7A-44D9-B15F-2ADA06F0AE79}"/>
              </a:ext>
            </a:extLst>
          </p:cNvPr>
          <p:cNvSpPr/>
          <p:nvPr/>
        </p:nvSpPr>
        <p:spPr>
          <a:xfrm>
            <a:off x="10000359" y="1738220"/>
            <a:ext cx="1308534" cy="62464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5754124-68F7-4097-8416-AF3B96ACD0AD}"/>
              </a:ext>
            </a:extLst>
          </p:cNvPr>
          <p:cNvSpPr txBox="1"/>
          <p:nvPr/>
        </p:nvSpPr>
        <p:spPr>
          <a:xfrm>
            <a:off x="179512" y="332656"/>
            <a:ext cx="2264706" cy="477054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r>
              <a:rPr lang="ko-KR" altLang="en-US" sz="25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게임 구조도</a:t>
            </a:r>
            <a:endParaRPr lang="en-US" altLang="ko-KR" sz="25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0C13FB0-7CE9-47C9-93E1-B4703ADAC8C4}"/>
              </a:ext>
            </a:extLst>
          </p:cNvPr>
          <p:cNvSpPr/>
          <p:nvPr/>
        </p:nvSpPr>
        <p:spPr>
          <a:xfrm flipH="1">
            <a:off x="138600" y="332655"/>
            <a:ext cx="45719" cy="47705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3DA97439-01ED-458F-B0CC-F21F4F52CD91}"/>
              </a:ext>
            </a:extLst>
          </p:cNvPr>
          <p:cNvSpPr/>
          <p:nvPr/>
        </p:nvSpPr>
        <p:spPr>
          <a:xfrm>
            <a:off x="3154219" y="1232336"/>
            <a:ext cx="3748211" cy="5010222"/>
          </a:xfrm>
          <a:prstGeom prst="roundRect">
            <a:avLst>
              <a:gd name="adj" fmla="val 3746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3FDF97B5-72F2-453B-AF73-E2107F5E3376}"/>
              </a:ext>
            </a:extLst>
          </p:cNvPr>
          <p:cNvSpPr/>
          <p:nvPr/>
        </p:nvSpPr>
        <p:spPr>
          <a:xfrm>
            <a:off x="611977" y="1214513"/>
            <a:ext cx="2234767" cy="5028051"/>
          </a:xfrm>
          <a:prstGeom prst="roundRect">
            <a:avLst>
              <a:gd name="adj" fmla="val 518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2BDD20-83FB-4D38-9F14-6FFAF683E02C}"/>
              </a:ext>
            </a:extLst>
          </p:cNvPr>
          <p:cNvSpPr txBox="1"/>
          <p:nvPr/>
        </p:nvSpPr>
        <p:spPr>
          <a:xfrm>
            <a:off x="7404279" y="5600249"/>
            <a:ext cx="903707" cy="276999"/>
          </a:xfrm>
          <a:prstGeom prst="rect">
            <a:avLst/>
          </a:prstGeom>
          <a:solidFill>
            <a:srgbClr val="FFD9D9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시험의 탑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1059A6F-A2EA-4B75-8E9A-C255BC34BF51}"/>
              </a:ext>
            </a:extLst>
          </p:cNvPr>
          <p:cNvGrpSpPr/>
          <p:nvPr/>
        </p:nvGrpSpPr>
        <p:grpSpPr>
          <a:xfrm>
            <a:off x="7389775" y="4305409"/>
            <a:ext cx="3923019" cy="947755"/>
            <a:chOff x="6865017" y="4287467"/>
            <a:chExt cx="3923019" cy="94775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858BEC0-8404-4330-AAE8-6DE6E1A785CF}"/>
                </a:ext>
              </a:extLst>
            </p:cNvPr>
            <p:cNvSpPr txBox="1"/>
            <p:nvPr/>
          </p:nvSpPr>
          <p:spPr>
            <a:xfrm>
              <a:off x="6865017" y="4711636"/>
              <a:ext cx="910148" cy="276999"/>
            </a:xfrm>
            <a:prstGeom prst="rect">
              <a:avLst/>
            </a:prstGeom>
            <a:solidFill>
              <a:srgbClr val="FFD9D9"/>
            </a:solidFill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이계의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틈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50F7C11-9D81-4541-A538-F89E7A17F30F}"/>
                </a:ext>
              </a:extLst>
            </p:cNvPr>
            <p:cNvSpPr txBox="1"/>
            <p:nvPr/>
          </p:nvSpPr>
          <p:spPr>
            <a:xfrm flipH="1">
              <a:off x="8040401" y="4460539"/>
              <a:ext cx="1188318" cy="25391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이계</a:t>
              </a:r>
              <a:r>
                <a:rPr lang="ko-KR" alt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던전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F7085FB-7514-4D18-880B-C8F842D5E6BC}"/>
                </a:ext>
              </a:extLst>
            </p:cNvPr>
            <p:cNvSpPr txBox="1"/>
            <p:nvPr/>
          </p:nvSpPr>
          <p:spPr>
            <a:xfrm flipH="1">
              <a:off x="8040400" y="4981306"/>
              <a:ext cx="1188318" cy="2539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이계</a:t>
              </a:r>
              <a:r>
                <a:rPr lang="ko-KR" alt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레이드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6AE27BA-E764-42B5-BFFC-0B5F6DF6ADAD}"/>
                </a:ext>
              </a:extLst>
            </p:cNvPr>
            <p:cNvSpPr txBox="1"/>
            <p:nvPr/>
          </p:nvSpPr>
          <p:spPr>
            <a:xfrm flipH="1">
              <a:off x="9473668" y="4287467"/>
              <a:ext cx="1314368" cy="25391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호문쿨루스</a:t>
              </a:r>
              <a:r>
                <a:rPr lang="ko-KR" alt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제작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4E885E3-3C6C-4C17-A405-9BEA39648A9D}"/>
                </a:ext>
              </a:extLst>
            </p:cNvPr>
            <p:cNvSpPr txBox="1"/>
            <p:nvPr/>
          </p:nvSpPr>
          <p:spPr>
            <a:xfrm flipH="1">
              <a:off x="9473668" y="4592755"/>
              <a:ext cx="1314367" cy="25391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연성석</a:t>
              </a:r>
              <a:r>
                <a:rPr lang="ko-KR" alt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제작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907D4D9-CDAC-4FB3-AA98-BC017141FB01}"/>
                </a:ext>
              </a:extLst>
            </p:cNvPr>
            <p:cNvSpPr txBox="1"/>
            <p:nvPr/>
          </p:nvSpPr>
          <p:spPr>
            <a:xfrm flipH="1">
              <a:off x="9473667" y="4981306"/>
              <a:ext cx="1314367" cy="2539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연마석</a:t>
              </a:r>
              <a:r>
                <a:rPr lang="en-US" altLang="ko-KR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/</a:t>
              </a:r>
              <a:r>
                <a:rPr lang="ko-KR" alt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보석 획득</a:t>
              </a:r>
            </a:p>
          </p:txBody>
        </p:sp>
        <p:cxnSp>
          <p:nvCxnSpPr>
            <p:cNvPr id="15" name="연결선: 꺾임 14">
              <a:extLst>
                <a:ext uri="{FF2B5EF4-FFF2-40B4-BE49-F238E27FC236}">
                  <a16:creationId xmlns:a16="http://schemas.microsoft.com/office/drawing/2014/main" id="{E82E1FDF-E8EC-44EC-9BDF-07FC1F6A0FB1}"/>
                </a:ext>
              </a:extLst>
            </p:cNvPr>
            <p:cNvCxnSpPr>
              <a:cxnSpLocks/>
              <a:stCxn id="9" idx="3"/>
              <a:endCxn id="10" idx="3"/>
            </p:cNvCxnSpPr>
            <p:nvPr/>
          </p:nvCxnSpPr>
          <p:spPr>
            <a:xfrm flipV="1">
              <a:off x="7775165" y="4587497"/>
              <a:ext cx="265236" cy="262639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연결선: 꺾임 15">
              <a:extLst>
                <a:ext uri="{FF2B5EF4-FFF2-40B4-BE49-F238E27FC236}">
                  <a16:creationId xmlns:a16="http://schemas.microsoft.com/office/drawing/2014/main" id="{703FD6E5-0CA1-418A-8239-8ADA496E2BAC}"/>
                </a:ext>
              </a:extLst>
            </p:cNvPr>
            <p:cNvCxnSpPr>
              <a:cxnSpLocks/>
              <a:stCxn id="9" idx="3"/>
              <a:endCxn id="11" idx="3"/>
            </p:cNvCxnSpPr>
            <p:nvPr/>
          </p:nvCxnSpPr>
          <p:spPr>
            <a:xfrm>
              <a:off x="7775165" y="4850136"/>
              <a:ext cx="265235" cy="258128"/>
            </a:xfrm>
            <a:prstGeom prst="bentConnector3">
              <a:avLst/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연결선: 꺾임 16">
              <a:extLst>
                <a:ext uri="{FF2B5EF4-FFF2-40B4-BE49-F238E27FC236}">
                  <a16:creationId xmlns:a16="http://schemas.microsoft.com/office/drawing/2014/main" id="{71761974-39F2-43DF-B645-34AB7F46A295}"/>
                </a:ext>
              </a:extLst>
            </p:cNvPr>
            <p:cNvCxnSpPr>
              <a:cxnSpLocks/>
              <a:stCxn id="10" idx="1"/>
              <a:endCxn id="12" idx="3"/>
            </p:cNvCxnSpPr>
            <p:nvPr/>
          </p:nvCxnSpPr>
          <p:spPr>
            <a:xfrm flipV="1">
              <a:off x="9228719" y="4414425"/>
              <a:ext cx="244949" cy="173072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연결선: 꺾임 17">
              <a:extLst>
                <a:ext uri="{FF2B5EF4-FFF2-40B4-BE49-F238E27FC236}">
                  <a16:creationId xmlns:a16="http://schemas.microsoft.com/office/drawing/2014/main" id="{EED060E7-B894-4D20-AD7B-CA0F41E55D5B}"/>
                </a:ext>
              </a:extLst>
            </p:cNvPr>
            <p:cNvCxnSpPr>
              <a:cxnSpLocks/>
              <a:stCxn id="10" idx="1"/>
              <a:endCxn id="13" idx="3"/>
            </p:cNvCxnSpPr>
            <p:nvPr/>
          </p:nvCxnSpPr>
          <p:spPr>
            <a:xfrm>
              <a:off x="9228719" y="4587497"/>
              <a:ext cx="244949" cy="132216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D0BB7385-65DB-4721-8F6F-BFF4DC8B8117}"/>
                </a:ext>
              </a:extLst>
            </p:cNvPr>
            <p:cNvCxnSpPr>
              <a:cxnSpLocks/>
              <a:stCxn id="11" idx="1"/>
              <a:endCxn id="14" idx="3"/>
            </p:cNvCxnSpPr>
            <p:nvPr/>
          </p:nvCxnSpPr>
          <p:spPr>
            <a:xfrm>
              <a:off x="9228718" y="5108264"/>
              <a:ext cx="244949" cy="0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03FE3A60-2DD3-44DC-90A6-184A560E5D2E}"/>
              </a:ext>
            </a:extLst>
          </p:cNvPr>
          <p:cNvSpPr txBox="1"/>
          <p:nvPr/>
        </p:nvSpPr>
        <p:spPr>
          <a:xfrm>
            <a:off x="7389775" y="1934738"/>
            <a:ext cx="905049" cy="276999"/>
          </a:xfrm>
          <a:prstGeom prst="rect">
            <a:avLst/>
          </a:prstGeom>
          <a:solidFill>
            <a:srgbClr val="FFD9D9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아레나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08260EC-6CEB-46E4-A080-FF63819395DA}"/>
              </a:ext>
            </a:extLst>
          </p:cNvPr>
          <p:cNvSpPr txBox="1"/>
          <p:nvPr/>
        </p:nvSpPr>
        <p:spPr>
          <a:xfrm>
            <a:off x="8541555" y="1744302"/>
            <a:ext cx="1185767" cy="25391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아레나</a:t>
            </a:r>
            <a:endParaRPr lang="ko-KR" altLang="en-US" sz="105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B901435-C23F-40AF-9D0C-B73327E806EF}"/>
              </a:ext>
            </a:extLst>
          </p:cNvPr>
          <p:cNvSpPr txBox="1"/>
          <p:nvPr/>
        </p:nvSpPr>
        <p:spPr>
          <a:xfrm>
            <a:off x="8547372" y="2088233"/>
            <a:ext cx="1188320" cy="25391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월드 아레나</a:t>
            </a:r>
            <a:endParaRPr lang="ko-KR" altLang="en-US" sz="105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24" name="연결선: 꺾임 23">
            <a:extLst>
              <a:ext uri="{FF2B5EF4-FFF2-40B4-BE49-F238E27FC236}">
                <a16:creationId xmlns:a16="http://schemas.microsoft.com/office/drawing/2014/main" id="{1543DF96-F202-4FC8-BC0F-852A538AB2A0}"/>
              </a:ext>
            </a:extLst>
          </p:cNvPr>
          <p:cNvCxnSpPr>
            <a:cxnSpLocks/>
            <a:stCxn id="21" idx="3"/>
            <a:endCxn id="22" idx="1"/>
          </p:cNvCxnSpPr>
          <p:nvPr/>
        </p:nvCxnSpPr>
        <p:spPr>
          <a:xfrm flipV="1">
            <a:off x="8294824" y="1871260"/>
            <a:ext cx="246731" cy="201978"/>
          </a:xfrm>
          <a:prstGeom prst="bentConnector3">
            <a:avLst>
              <a:gd name="adj1" fmla="val 50000"/>
            </a:avLst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연결선: 꺾임 24">
            <a:extLst>
              <a:ext uri="{FF2B5EF4-FFF2-40B4-BE49-F238E27FC236}">
                <a16:creationId xmlns:a16="http://schemas.microsoft.com/office/drawing/2014/main" id="{04B622B7-69F8-4F6B-976D-64C09A52F01B}"/>
              </a:ext>
            </a:extLst>
          </p:cNvPr>
          <p:cNvCxnSpPr>
            <a:cxnSpLocks/>
            <a:stCxn id="21" idx="3"/>
            <a:endCxn id="23" idx="1"/>
          </p:cNvCxnSpPr>
          <p:nvPr/>
        </p:nvCxnSpPr>
        <p:spPr>
          <a:xfrm>
            <a:off x="8294824" y="2073238"/>
            <a:ext cx="252548" cy="141953"/>
          </a:xfrm>
          <a:prstGeom prst="bentConnector3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384AB58B-1488-42D8-8E9C-425BF1D64FEF}"/>
              </a:ext>
            </a:extLst>
          </p:cNvPr>
          <p:cNvCxnSpPr>
            <a:cxnSpLocks/>
            <a:stCxn id="27" idx="2"/>
            <a:endCxn id="21" idx="0"/>
          </p:cNvCxnSpPr>
          <p:nvPr/>
        </p:nvCxnSpPr>
        <p:spPr>
          <a:xfrm>
            <a:off x="7839749" y="1726251"/>
            <a:ext cx="2551" cy="208487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순서도: 다른 페이지 연결선 26">
            <a:extLst>
              <a:ext uri="{FF2B5EF4-FFF2-40B4-BE49-F238E27FC236}">
                <a16:creationId xmlns:a16="http://schemas.microsoft.com/office/drawing/2014/main" id="{17D7997D-7CA7-4230-B0DC-396E332ECF7F}"/>
              </a:ext>
            </a:extLst>
          </p:cNvPr>
          <p:cNvSpPr/>
          <p:nvPr/>
        </p:nvSpPr>
        <p:spPr>
          <a:xfrm>
            <a:off x="7315576" y="1494243"/>
            <a:ext cx="1048346" cy="232008"/>
          </a:xfrm>
          <a:prstGeom prst="flowChartOffpageConnector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8E415DF-0378-495A-9322-528400025ED2}"/>
              </a:ext>
            </a:extLst>
          </p:cNvPr>
          <p:cNvSpPr/>
          <p:nvPr/>
        </p:nvSpPr>
        <p:spPr>
          <a:xfrm>
            <a:off x="7371512" y="1470509"/>
            <a:ext cx="936474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아레나 출전권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AA57072-9CB7-4981-B5AA-6AF149BF1152}"/>
              </a:ext>
            </a:extLst>
          </p:cNvPr>
          <p:cNvSpPr txBox="1"/>
          <p:nvPr/>
        </p:nvSpPr>
        <p:spPr>
          <a:xfrm>
            <a:off x="7391117" y="3157692"/>
            <a:ext cx="904299" cy="276999"/>
          </a:xfrm>
          <a:prstGeom prst="rect">
            <a:avLst/>
          </a:prstGeom>
          <a:solidFill>
            <a:srgbClr val="FFD9D9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길드전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3E064B0-85B7-4B7E-B470-66712AFAFD90}"/>
              </a:ext>
            </a:extLst>
          </p:cNvPr>
          <p:cNvSpPr txBox="1"/>
          <p:nvPr/>
        </p:nvSpPr>
        <p:spPr>
          <a:xfrm>
            <a:off x="8560562" y="2696491"/>
            <a:ext cx="1188320" cy="25391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길드전</a:t>
            </a:r>
            <a:endParaRPr lang="ko-KR" altLang="en-US" sz="105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684193D-4807-49B2-A512-1B08CE8F5CEF}"/>
              </a:ext>
            </a:extLst>
          </p:cNvPr>
          <p:cNvSpPr txBox="1"/>
          <p:nvPr/>
        </p:nvSpPr>
        <p:spPr>
          <a:xfrm>
            <a:off x="8560562" y="3159681"/>
            <a:ext cx="1188320" cy="25391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점령전</a:t>
            </a:r>
            <a:endParaRPr lang="ko-KR" altLang="en-US" sz="105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C6C7560-6DCA-4254-9B38-E72BC086F4B7}"/>
              </a:ext>
            </a:extLst>
          </p:cNvPr>
          <p:cNvSpPr txBox="1"/>
          <p:nvPr/>
        </p:nvSpPr>
        <p:spPr>
          <a:xfrm>
            <a:off x="8560562" y="3624096"/>
            <a:ext cx="1188320" cy="25391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타르타로스의</a:t>
            </a:r>
            <a:r>
              <a:rPr lang="ko-KR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미궁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6F52BECD-91D3-4F0C-BC58-EF856161D44E}"/>
              </a:ext>
            </a:extLst>
          </p:cNvPr>
          <p:cNvSpPr/>
          <p:nvPr/>
        </p:nvSpPr>
        <p:spPr>
          <a:xfrm>
            <a:off x="9993693" y="2744895"/>
            <a:ext cx="1308534" cy="62464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E0A2618-7124-4C0B-BAA9-0527BB06FB3E}"/>
              </a:ext>
            </a:extLst>
          </p:cNvPr>
          <p:cNvSpPr txBox="1"/>
          <p:nvPr/>
        </p:nvSpPr>
        <p:spPr>
          <a:xfrm>
            <a:off x="10033890" y="2780432"/>
            <a:ext cx="1218863" cy="25391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길드 점수 획득</a:t>
            </a:r>
            <a:endParaRPr lang="en-US" altLang="ko-KR" sz="105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1506FD2-4ECD-42C5-A853-BE5AFE12785D}"/>
              </a:ext>
            </a:extLst>
          </p:cNvPr>
          <p:cNvSpPr txBox="1"/>
          <p:nvPr/>
        </p:nvSpPr>
        <p:spPr>
          <a:xfrm>
            <a:off x="10036748" y="3067069"/>
            <a:ext cx="1218863" cy="25391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각인된 </a:t>
            </a:r>
            <a:r>
              <a:rPr lang="ko-KR" altLang="en-US" sz="10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소환석</a:t>
            </a:r>
            <a:r>
              <a:rPr lang="ko-KR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획득</a:t>
            </a:r>
            <a:endParaRPr lang="en-US" altLang="ko-KR" sz="105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F8D57B03-9299-4B13-B862-3275BD7C8E3B}"/>
              </a:ext>
            </a:extLst>
          </p:cNvPr>
          <p:cNvCxnSpPr>
            <a:cxnSpLocks/>
            <a:stCxn id="29" idx="3"/>
            <a:endCxn id="30" idx="1"/>
          </p:cNvCxnSpPr>
          <p:nvPr/>
        </p:nvCxnSpPr>
        <p:spPr>
          <a:xfrm flipV="1">
            <a:off x="8295416" y="2823449"/>
            <a:ext cx="265146" cy="472743"/>
          </a:xfrm>
          <a:prstGeom prst="bentConnector3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연결선: 꺾임 36">
            <a:extLst>
              <a:ext uri="{FF2B5EF4-FFF2-40B4-BE49-F238E27FC236}">
                <a16:creationId xmlns:a16="http://schemas.microsoft.com/office/drawing/2014/main" id="{CF1DC2D7-32CD-465A-9C02-CEB3BD6B6D1F}"/>
              </a:ext>
            </a:extLst>
          </p:cNvPr>
          <p:cNvCxnSpPr>
            <a:cxnSpLocks/>
            <a:stCxn id="29" idx="3"/>
            <a:endCxn id="32" idx="1"/>
          </p:cNvCxnSpPr>
          <p:nvPr/>
        </p:nvCxnSpPr>
        <p:spPr>
          <a:xfrm>
            <a:off x="8295416" y="3296192"/>
            <a:ext cx="265146" cy="454862"/>
          </a:xfrm>
          <a:prstGeom prst="bentConnector3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F00BEEDF-1652-4E98-914C-87F4E9D4FCBB}"/>
              </a:ext>
            </a:extLst>
          </p:cNvPr>
          <p:cNvCxnSpPr>
            <a:cxnSpLocks/>
            <a:stCxn id="29" idx="3"/>
            <a:endCxn id="31" idx="1"/>
          </p:cNvCxnSpPr>
          <p:nvPr/>
        </p:nvCxnSpPr>
        <p:spPr>
          <a:xfrm flipV="1">
            <a:off x="8295416" y="3286639"/>
            <a:ext cx="265146" cy="9553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연결선: 꺾임 38">
            <a:extLst>
              <a:ext uri="{FF2B5EF4-FFF2-40B4-BE49-F238E27FC236}">
                <a16:creationId xmlns:a16="http://schemas.microsoft.com/office/drawing/2014/main" id="{5794DE49-34CF-4B5F-972E-93CDAF8B52B2}"/>
              </a:ext>
            </a:extLst>
          </p:cNvPr>
          <p:cNvCxnSpPr>
            <a:cxnSpLocks/>
            <a:stCxn id="30" idx="3"/>
            <a:endCxn id="33" idx="1"/>
          </p:cNvCxnSpPr>
          <p:nvPr/>
        </p:nvCxnSpPr>
        <p:spPr>
          <a:xfrm>
            <a:off x="9748882" y="2823449"/>
            <a:ext cx="244811" cy="233767"/>
          </a:xfrm>
          <a:prstGeom prst="bentConnector3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연결선: 꺾임 39">
            <a:extLst>
              <a:ext uri="{FF2B5EF4-FFF2-40B4-BE49-F238E27FC236}">
                <a16:creationId xmlns:a16="http://schemas.microsoft.com/office/drawing/2014/main" id="{73F2255B-ABE1-4E76-90A0-247DD774465B}"/>
              </a:ext>
            </a:extLst>
          </p:cNvPr>
          <p:cNvCxnSpPr>
            <a:cxnSpLocks/>
            <a:stCxn id="31" idx="3"/>
            <a:endCxn id="33" idx="1"/>
          </p:cNvCxnSpPr>
          <p:nvPr/>
        </p:nvCxnSpPr>
        <p:spPr>
          <a:xfrm flipV="1">
            <a:off x="9748882" y="3057216"/>
            <a:ext cx="244811" cy="229423"/>
          </a:xfrm>
          <a:prstGeom prst="bentConnector3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FCEC14E5-5682-4E95-AF1D-4DAB00844E8D}"/>
              </a:ext>
            </a:extLst>
          </p:cNvPr>
          <p:cNvSpPr txBox="1"/>
          <p:nvPr/>
        </p:nvSpPr>
        <p:spPr>
          <a:xfrm>
            <a:off x="9993693" y="3624096"/>
            <a:ext cx="1308534" cy="25391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룬</a:t>
            </a:r>
            <a:r>
              <a:rPr lang="en-US" altLang="ko-KR" sz="105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105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연마석</a:t>
            </a:r>
            <a: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보석 획득</a:t>
            </a:r>
            <a:endParaRPr lang="en-US" altLang="ko-KR" sz="105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B2024ED9-409E-49E5-BDEB-F80BD388E97C}"/>
              </a:ext>
            </a:extLst>
          </p:cNvPr>
          <p:cNvCxnSpPr>
            <a:cxnSpLocks/>
            <a:stCxn id="32" idx="3"/>
            <a:endCxn id="41" idx="1"/>
          </p:cNvCxnSpPr>
          <p:nvPr/>
        </p:nvCxnSpPr>
        <p:spPr>
          <a:xfrm>
            <a:off x="9748882" y="3751054"/>
            <a:ext cx="244811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7EC24541-1F92-4962-B5F5-B1C19C8B91FA}"/>
              </a:ext>
            </a:extLst>
          </p:cNvPr>
          <p:cNvSpPr txBox="1"/>
          <p:nvPr/>
        </p:nvSpPr>
        <p:spPr>
          <a:xfrm>
            <a:off x="8520466" y="859623"/>
            <a:ext cx="16759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Contents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1C582F55-79B3-4EC9-BE78-62AEE2C8C6A1}"/>
              </a:ext>
            </a:extLst>
          </p:cNvPr>
          <p:cNvGrpSpPr/>
          <p:nvPr/>
        </p:nvGrpSpPr>
        <p:grpSpPr>
          <a:xfrm>
            <a:off x="3347290" y="4302945"/>
            <a:ext cx="3355569" cy="1054532"/>
            <a:chOff x="2956765" y="3970543"/>
            <a:chExt cx="3355569" cy="1054532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E4065FB-81A7-400C-B36E-79CD94DFA530}"/>
                </a:ext>
              </a:extLst>
            </p:cNvPr>
            <p:cNvSpPr txBox="1"/>
            <p:nvPr/>
          </p:nvSpPr>
          <p:spPr>
            <a:xfrm>
              <a:off x="2956765" y="4406529"/>
              <a:ext cx="895862" cy="276998"/>
            </a:xfrm>
            <a:prstGeom prst="rect">
              <a:avLst/>
            </a:prstGeom>
            <a:solidFill>
              <a:srgbClr val="FFD9D9"/>
            </a:solidFill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던전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39F79225-152D-4DB7-9EAD-A13DC7B249C5}"/>
                </a:ext>
              </a:extLst>
            </p:cNvPr>
            <p:cNvSpPr txBox="1"/>
            <p:nvPr/>
          </p:nvSpPr>
          <p:spPr>
            <a:xfrm>
              <a:off x="4073284" y="4051334"/>
              <a:ext cx="940122" cy="2539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카이로스</a:t>
              </a:r>
              <a:r>
                <a:rPr lang="ko-KR" alt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던전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650D497B-0150-42CD-98DB-2BF9F4FA8A75}"/>
                </a:ext>
              </a:extLst>
            </p:cNvPr>
            <p:cNvSpPr txBox="1"/>
            <p:nvPr/>
          </p:nvSpPr>
          <p:spPr>
            <a:xfrm>
              <a:off x="4073284" y="4418070"/>
              <a:ext cx="940122" cy="2539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속성 던전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90D456C1-5FA6-4562-8600-6B50B4ED7EB5}"/>
                </a:ext>
              </a:extLst>
            </p:cNvPr>
            <p:cNvSpPr txBox="1"/>
            <p:nvPr/>
          </p:nvSpPr>
          <p:spPr>
            <a:xfrm>
              <a:off x="5180058" y="4418070"/>
              <a:ext cx="1129378" cy="2539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각성 재료 획득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698B87DE-C23C-4722-A90A-5E0972801977}"/>
                </a:ext>
              </a:extLst>
            </p:cNvPr>
            <p:cNvSpPr txBox="1"/>
            <p:nvPr/>
          </p:nvSpPr>
          <p:spPr>
            <a:xfrm>
              <a:off x="5182955" y="3970543"/>
              <a:ext cx="1129379" cy="41549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룬 획득</a:t>
              </a:r>
              <a:endPara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ko-KR" alt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룬 제작 재료 획득</a:t>
              </a:r>
            </a:p>
          </p:txBody>
        </p:sp>
        <p:cxnSp>
          <p:nvCxnSpPr>
            <p:cNvPr id="51" name="직선 화살표 연결선 50">
              <a:extLst>
                <a:ext uri="{FF2B5EF4-FFF2-40B4-BE49-F238E27FC236}">
                  <a16:creationId xmlns:a16="http://schemas.microsoft.com/office/drawing/2014/main" id="{DE3376EF-3D60-4302-AA93-C12725430ACB}"/>
                </a:ext>
              </a:extLst>
            </p:cNvPr>
            <p:cNvCxnSpPr>
              <a:cxnSpLocks/>
              <a:stCxn id="48" idx="3"/>
              <a:endCxn id="49" idx="1"/>
            </p:cNvCxnSpPr>
            <p:nvPr/>
          </p:nvCxnSpPr>
          <p:spPr>
            <a:xfrm>
              <a:off x="5013406" y="4545028"/>
              <a:ext cx="166652" cy="0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화살표 연결선 51">
              <a:extLst>
                <a:ext uri="{FF2B5EF4-FFF2-40B4-BE49-F238E27FC236}">
                  <a16:creationId xmlns:a16="http://schemas.microsoft.com/office/drawing/2014/main" id="{B0B651F7-2602-4B32-B128-D7AEC132E9E7}"/>
                </a:ext>
              </a:extLst>
            </p:cNvPr>
            <p:cNvCxnSpPr>
              <a:cxnSpLocks/>
              <a:stCxn id="47" idx="3"/>
              <a:endCxn id="50" idx="1"/>
            </p:cNvCxnSpPr>
            <p:nvPr/>
          </p:nvCxnSpPr>
          <p:spPr>
            <a:xfrm>
              <a:off x="5013406" y="4178292"/>
              <a:ext cx="169549" cy="0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연결선: 꺾임 52">
              <a:extLst>
                <a:ext uri="{FF2B5EF4-FFF2-40B4-BE49-F238E27FC236}">
                  <a16:creationId xmlns:a16="http://schemas.microsoft.com/office/drawing/2014/main" id="{9ABC102C-FB64-4BA8-8C5A-C6A599A27D93}"/>
                </a:ext>
              </a:extLst>
            </p:cNvPr>
            <p:cNvCxnSpPr>
              <a:cxnSpLocks/>
              <a:stCxn id="46" idx="3"/>
              <a:endCxn id="47" idx="1"/>
            </p:cNvCxnSpPr>
            <p:nvPr/>
          </p:nvCxnSpPr>
          <p:spPr>
            <a:xfrm flipV="1">
              <a:off x="3852627" y="4178292"/>
              <a:ext cx="220657" cy="366736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8A6D21ED-E608-4894-A0D3-A3DD1F6FB754}"/>
                </a:ext>
              </a:extLst>
            </p:cNvPr>
            <p:cNvSpPr txBox="1"/>
            <p:nvPr/>
          </p:nvSpPr>
          <p:spPr>
            <a:xfrm>
              <a:off x="4073283" y="4771159"/>
              <a:ext cx="940122" cy="2539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비밀 던전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1A6CFC86-00D2-48FF-B1F6-84385D33EF3A}"/>
                </a:ext>
              </a:extLst>
            </p:cNvPr>
            <p:cNvSpPr txBox="1"/>
            <p:nvPr/>
          </p:nvSpPr>
          <p:spPr>
            <a:xfrm>
              <a:off x="5180058" y="4771159"/>
              <a:ext cx="1129378" cy="2539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몬스터 조각 획득</a:t>
              </a:r>
            </a:p>
          </p:txBody>
        </p:sp>
        <p:cxnSp>
          <p:nvCxnSpPr>
            <p:cNvPr id="56" name="직선 화살표 연결선 55">
              <a:extLst>
                <a:ext uri="{FF2B5EF4-FFF2-40B4-BE49-F238E27FC236}">
                  <a16:creationId xmlns:a16="http://schemas.microsoft.com/office/drawing/2014/main" id="{E4110C03-4448-488E-B785-ED997478FCA4}"/>
                </a:ext>
              </a:extLst>
            </p:cNvPr>
            <p:cNvCxnSpPr>
              <a:cxnSpLocks/>
              <a:stCxn id="54" idx="3"/>
              <a:endCxn id="55" idx="1"/>
            </p:cNvCxnSpPr>
            <p:nvPr/>
          </p:nvCxnSpPr>
          <p:spPr>
            <a:xfrm>
              <a:off x="5013405" y="4898117"/>
              <a:ext cx="166653" cy="0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연결선: 꺾임 56">
              <a:extLst>
                <a:ext uri="{FF2B5EF4-FFF2-40B4-BE49-F238E27FC236}">
                  <a16:creationId xmlns:a16="http://schemas.microsoft.com/office/drawing/2014/main" id="{17FA7634-690F-47BD-8981-EFD746EAB120}"/>
                </a:ext>
              </a:extLst>
            </p:cNvPr>
            <p:cNvCxnSpPr>
              <a:cxnSpLocks/>
              <a:stCxn id="46" idx="3"/>
              <a:endCxn id="54" idx="1"/>
            </p:cNvCxnSpPr>
            <p:nvPr/>
          </p:nvCxnSpPr>
          <p:spPr>
            <a:xfrm>
              <a:off x="3852627" y="4545028"/>
              <a:ext cx="220656" cy="353089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화살표 연결선 57">
              <a:extLst>
                <a:ext uri="{FF2B5EF4-FFF2-40B4-BE49-F238E27FC236}">
                  <a16:creationId xmlns:a16="http://schemas.microsoft.com/office/drawing/2014/main" id="{0922142D-F454-4486-A3E9-1F257674A936}"/>
                </a:ext>
              </a:extLst>
            </p:cNvPr>
            <p:cNvCxnSpPr>
              <a:cxnSpLocks/>
              <a:stCxn id="46" idx="3"/>
              <a:endCxn id="48" idx="1"/>
            </p:cNvCxnSpPr>
            <p:nvPr/>
          </p:nvCxnSpPr>
          <p:spPr>
            <a:xfrm>
              <a:off x="3852627" y="4545028"/>
              <a:ext cx="220657" cy="0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57CD7C08-2FCD-44B4-BC30-06B6826A65C9}"/>
              </a:ext>
            </a:extLst>
          </p:cNvPr>
          <p:cNvSpPr txBox="1"/>
          <p:nvPr/>
        </p:nvSpPr>
        <p:spPr>
          <a:xfrm>
            <a:off x="4095886" y="854709"/>
            <a:ext cx="16759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Growth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AE34C139-B8C8-436F-9118-10F437BCEC8F}"/>
              </a:ext>
            </a:extLst>
          </p:cNvPr>
          <p:cNvGrpSpPr/>
          <p:nvPr/>
        </p:nvGrpSpPr>
        <p:grpSpPr>
          <a:xfrm>
            <a:off x="695606" y="1494243"/>
            <a:ext cx="1965842" cy="829000"/>
            <a:chOff x="305081" y="1169316"/>
            <a:chExt cx="1965842" cy="829000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232E8668-92AB-42F8-A721-0C9C77F60DF3}"/>
                </a:ext>
              </a:extLst>
            </p:cNvPr>
            <p:cNvSpPr txBox="1"/>
            <p:nvPr/>
          </p:nvSpPr>
          <p:spPr>
            <a:xfrm>
              <a:off x="305081" y="1446144"/>
              <a:ext cx="899417" cy="276998"/>
            </a:xfrm>
            <a:prstGeom prst="rect">
              <a:avLst/>
            </a:prstGeom>
            <a:solidFill>
              <a:srgbClr val="FFD9D9"/>
            </a:solidFill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몬스터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9D0DE459-8605-4116-B5FA-299B47AF0D90}"/>
                </a:ext>
              </a:extLst>
            </p:cNvPr>
            <p:cNvSpPr txBox="1"/>
            <p:nvPr/>
          </p:nvSpPr>
          <p:spPr>
            <a:xfrm>
              <a:off x="1459516" y="1169316"/>
              <a:ext cx="811407" cy="2539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진화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A8A17B4B-BE55-426E-B538-11E59289DED3}"/>
                </a:ext>
              </a:extLst>
            </p:cNvPr>
            <p:cNvSpPr txBox="1"/>
            <p:nvPr/>
          </p:nvSpPr>
          <p:spPr>
            <a:xfrm>
              <a:off x="1459515" y="1744400"/>
              <a:ext cx="811407" cy="2539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스킬작업</a:t>
              </a:r>
              <a:endParaRPr lang="ko-KR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3A1511CE-298E-4ADC-9FD0-23F5BCC007C2}"/>
                </a:ext>
              </a:extLst>
            </p:cNvPr>
            <p:cNvSpPr txBox="1"/>
            <p:nvPr/>
          </p:nvSpPr>
          <p:spPr>
            <a:xfrm>
              <a:off x="1459515" y="1455319"/>
              <a:ext cx="811407" cy="2539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각성</a:t>
              </a:r>
            </a:p>
          </p:txBody>
        </p:sp>
        <p:cxnSp>
          <p:nvCxnSpPr>
            <p:cNvPr id="65" name="연결선: 꺾임 64">
              <a:extLst>
                <a:ext uri="{FF2B5EF4-FFF2-40B4-BE49-F238E27FC236}">
                  <a16:creationId xmlns:a16="http://schemas.microsoft.com/office/drawing/2014/main" id="{11A918DE-6726-4EBE-B880-F5D6B58E6A81}"/>
                </a:ext>
              </a:extLst>
            </p:cNvPr>
            <p:cNvCxnSpPr>
              <a:cxnSpLocks/>
              <a:stCxn id="61" idx="3"/>
              <a:endCxn id="62" idx="1"/>
            </p:cNvCxnSpPr>
            <p:nvPr/>
          </p:nvCxnSpPr>
          <p:spPr>
            <a:xfrm flipV="1">
              <a:off x="1204498" y="1296274"/>
              <a:ext cx="255018" cy="288369"/>
            </a:xfrm>
            <a:prstGeom prst="bentConnector3">
              <a:avLst/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연결선: 꺾임 65">
              <a:extLst>
                <a:ext uri="{FF2B5EF4-FFF2-40B4-BE49-F238E27FC236}">
                  <a16:creationId xmlns:a16="http://schemas.microsoft.com/office/drawing/2014/main" id="{18462EF4-F8E5-454F-BCFB-24354EFDD96D}"/>
                </a:ext>
              </a:extLst>
            </p:cNvPr>
            <p:cNvCxnSpPr>
              <a:cxnSpLocks/>
              <a:stCxn id="61" idx="3"/>
              <a:endCxn id="63" idx="1"/>
            </p:cNvCxnSpPr>
            <p:nvPr/>
          </p:nvCxnSpPr>
          <p:spPr>
            <a:xfrm>
              <a:off x="1204498" y="1584643"/>
              <a:ext cx="255017" cy="286715"/>
            </a:xfrm>
            <a:prstGeom prst="bentConnector3">
              <a:avLst/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화살표 연결선 66">
              <a:extLst>
                <a:ext uri="{FF2B5EF4-FFF2-40B4-BE49-F238E27FC236}">
                  <a16:creationId xmlns:a16="http://schemas.microsoft.com/office/drawing/2014/main" id="{5926AB32-6290-4BDF-81C5-8A76FA41E8EE}"/>
                </a:ext>
              </a:extLst>
            </p:cNvPr>
            <p:cNvCxnSpPr>
              <a:cxnSpLocks/>
              <a:stCxn id="61" idx="3"/>
              <a:endCxn id="64" idx="1"/>
            </p:cNvCxnSpPr>
            <p:nvPr/>
          </p:nvCxnSpPr>
          <p:spPr>
            <a:xfrm flipV="1">
              <a:off x="1204498" y="1582277"/>
              <a:ext cx="255017" cy="2366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6544D7A6-E804-4966-A21C-F603524DA5E9}"/>
              </a:ext>
            </a:extLst>
          </p:cNvPr>
          <p:cNvGrpSpPr/>
          <p:nvPr/>
        </p:nvGrpSpPr>
        <p:grpSpPr>
          <a:xfrm>
            <a:off x="700414" y="5068605"/>
            <a:ext cx="1959393" cy="978668"/>
            <a:chOff x="311530" y="5020396"/>
            <a:chExt cx="1959393" cy="978668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BDD8FFC1-78E9-4D79-9556-3F26BD127BA9}"/>
                </a:ext>
              </a:extLst>
            </p:cNvPr>
            <p:cNvSpPr txBox="1"/>
            <p:nvPr/>
          </p:nvSpPr>
          <p:spPr>
            <a:xfrm>
              <a:off x="311530" y="5371231"/>
              <a:ext cx="893501" cy="276999"/>
            </a:xfrm>
            <a:prstGeom prst="rect">
              <a:avLst/>
            </a:prstGeom>
            <a:solidFill>
              <a:srgbClr val="FFD9D9"/>
            </a:solidFill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상점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DECDD712-7B91-4429-8236-EC450B2196BB}"/>
                </a:ext>
              </a:extLst>
            </p:cNvPr>
            <p:cNvSpPr txBox="1"/>
            <p:nvPr/>
          </p:nvSpPr>
          <p:spPr>
            <a:xfrm>
              <a:off x="1455805" y="5382772"/>
              <a:ext cx="813477" cy="2539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명예 상점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A9FB6EDD-DF7F-4787-9601-61A4573570B5}"/>
                </a:ext>
              </a:extLst>
            </p:cNvPr>
            <p:cNvSpPr txBox="1"/>
            <p:nvPr/>
          </p:nvSpPr>
          <p:spPr>
            <a:xfrm>
              <a:off x="1455806" y="5745148"/>
              <a:ext cx="813476" cy="2539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길드 상점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834309A0-ACA3-4D94-99FA-04DC939A7722}"/>
                </a:ext>
              </a:extLst>
            </p:cNvPr>
            <p:cNvSpPr txBox="1"/>
            <p:nvPr/>
          </p:nvSpPr>
          <p:spPr>
            <a:xfrm>
              <a:off x="1461829" y="5020396"/>
              <a:ext cx="809094" cy="2539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일반 상점 </a:t>
              </a:r>
            </a:p>
          </p:txBody>
        </p:sp>
        <p:cxnSp>
          <p:nvCxnSpPr>
            <p:cNvPr id="73" name="직선 화살표 연결선 72">
              <a:extLst>
                <a:ext uri="{FF2B5EF4-FFF2-40B4-BE49-F238E27FC236}">
                  <a16:creationId xmlns:a16="http://schemas.microsoft.com/office/drawing/2014/main" id="{DE3AF1A9-5535-4B54-BD5D-4AE24E0401A8}"/>
                </a:ext>
              </a:extLst>
            </p:cNvPr>
            <p:cNvCxnSpPr>
              <a:cxnSpLocks/>
              <a:stCxn id="69" idx="3"/>
              <a:endCxn id="70" idx="1"/>
            </p:cNvCxnSpPr>
            <p:nvPr/>
          </p:nvCxnSpPr>
          <p:spPr>
            <a:xfrm flipV="1">
              <a:off x="1205031" y="5509730"/>
              <a:ext cx="250774" cy="1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연결선: 꺾임 73">
              <a:extLst>
                <a:ext uri="{FF2B5EF4-FFF2-40B4-BE49-F238E27FC236}">
                  <a16:creationId xmlns:a16="http://schemas.microsoft.com/office/drawing/2014/main" id="{E38FF182-385D-4CED-B754-F47D9967A80F}"/>
                </a:ext>
              </a:extLst>
            </p:cNvPr>
            <p:cNvCxnSpPr>
              <a:cxnSpLocks/>
              <a:stCxn id="69" idx="3"/>
              <a:endCxn id="72" idx="1"/>
            </p:cNvCxnSpPr>
            <p:nvPr/>
          </p:nvCxnSpPr>
          <p:spPr>
            <a:xfrm flipV="1">
              <a:off x="1205031" y="5147354"/>
              <a:ext cx="256798" cy="362377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연결선: 꺾임 74">
              <a:extLst>
                <a:ext uri="{FF2B5EF4-FFF2-40B4-BE49-F238E27FC236}">
                  <a16:creationId xmlns:a16="http://schemas.microsoft.com/office/drawing/2014/main" id="{426F3F45-C1BF-4080-8F23-4F9FA7D95AAD}"/>
                </a:ext>
              </a:extLst>
            </p:cNvPr>
            <p:cNvCxnSpPr>
              <a:cxnSpLocks/>
              <a:stCxn id="69" idx="3"/>
              <a:endCxn id="71" idx="1"/>
            </p:cNvCxnSpPr>
            <p:nvPr/>
          </p:nvCxnSpPr>
          <p:spPr>
            <a:xfrm>
              <a:off x="1205031" y="5509731"/>
              <a:ext cx="250775" cy="362375"/>
            </a:xfrm>
            <a:prstGeom prst="bentConnector3">
              <a:avLst/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62816B8B-AAA6-4E87-81FA-CD79D8F26E70}"/>
              </a:ext>
            </a:extLst>
          </p:cNvPr>
          <p:cNvGrpSpPr/>
          <p:nvPr/>
        </p:nvGrpSpPr>
        <p:grpSpPr>
          <a:xfrm>
            <a:off x="701518" y="3035150"/>
            <a:ext cx="2024800" cy="1468503"/>
            <a:chOff x="310993" y="2710223"/>
            <a:chExt cx="2024800" cy="1468503"/>
          </a:xfrm>
        </p:grpSpPr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2A92915C-3307-451E-A301-9FD8C63FFD59}"/>
                </a:ext>
              </a:extLst>
            </p:cNvPr>
            <p:cNvSpPr txBox="1"/>
            <p:nvPr/>
          </p:nvSpPr>
          <p:spPr>
            <a:xfrm>
              <a:off x="310993" y="3314146"/>
              <a:ext cx="893501" cy="276999"/>
            </a:xfrm>
            <a:prstGeom prst="rect">
              <a:avLst/>
            </a:prstGeom>
            <a:solidFill>
              <a:srgbClr val="FFD9D9"/>
            </a:solidFill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룬</a:t>
              </a:r>
            </a:p>
          </p:txBody>
        </p:sp>
        <p:grpSp>
          <p:nvGrpSpPr>
            <p:cNvPr id="78" name="그룹 77">
              <a:extLst>
                <a:ext uri="{FF2B5EF4-FFF2-40B4-BE49-F238E27FC236}">
                  <a16:creationId xmlns:a16="http://schemas.microsoft.com/office/drawing/2014/main" id="{DB0995F3-823E-48D8-81C0-832AAC1026B3}"/>
                </a:ext>
              </a:extLst>
            </p:cNvPr>
            <p:cNvGrpSpPr/>
            <p:nvPr/>
          </p:nvGrpSpPr>
          <p:grpSpPr>
            <a:xfrm>
              <a:off x="1409798" y="3553993"/>
              <a:ext cx="925995" cy="624733"/>
              <a:chOff x="1409798" y="3646265"/>
              <a:chExt cx="925995" cy="624733"/>
            </a:xfrm>
          </p:grpSpPr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11F9946C-1BE8-4E08-8E24-01A63E3CDC9E}"/>
                  </a:ext>
                </a:extLst>
              </p:cNvPr>
              <p:cNvSpPr/>
              <p:nvPr/>
            </p:nvSpPr>
            <p:spPr>
              <a:xfrm>
                <a:off x="1409798" y="3646265"/>
                <a:ext cx="925995" cy="624733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F1484AF4-CCEE-41A4-BFA8-D6C08BF2EB64}"/>
                  </a:ext>
                </a:extLst>
              </p:cNvPr>
              <p:cNvSpPr txBox="1"/>
              <p:nvPr/>
            </p:nvSpPr>
            <p:spPr>
              <a:xfrm>
                <a:off x="1455805" y="3686914"/>
                <a:ext cx="830892" cy="25391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0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증폭</a:t>
                </a:r>
              </a:p>
            </p:txBody>
          </p: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2AD5A92B-6EFD-4AEC-B2CB-93DAAE2F193D}"/>
                  </a:ext>
                </a:extLst>
              </p:cNvPr>
              <p:cNvSpPr txBox="1"/>
              <p:nvPr/>
            </p:nvSpPr>
            <p:spPr>
              <a:xfrm>
                <a:off x="1455805" y="3970126"/>
                <a:ext cx="830892" cy="25391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0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변환</a:t>
                </a:r>
              </a:p>
            </p:txBody>
          </p:sp>
        </p:grpSp>
        <p:grpSp>
          <p:nvGrpSpPr>
            <p:cNvPr id="79" name="그룹 78">
              <a:extLst>
                <a:ext uri="{FF2B5EF4-FFF2-40B4-BE49-F238E27FC236}">
                  <a16:creationId xmlns:a16="http://schemas.microsoft.com/office/drawing/2014/main" id="{50017E02-4342-45F1-B553-99A59868871F}"/>
                </a:ext>
              </a:extLst>
            </p:cNvPr>
            <p:cNvGrpSpPr/>
            <p:nvPr/>
          </p:nvGrpSpPr>
          <p:grpSpPr>
            <a:xfrm>
              <a:off x="1409798" y="2710223"/>
              <a:ext cx="925995" cy="624733"/>
              <a:chOff x="1409798" y="2758663"/>
              <a:chExt cx="925995" cy="624733"/>
            </a:xfrm>
          </p:grpSpPr>
          <p:sp>
            <p:nvSpPr>
              <p:cNvPr id="83" name="직사각형 82">
                <a:extLst>
                  <a:ext uri="{FF2B5EF4-FFF2-40B4-BE49-F238E27FC236}">
                    <a16:creationId xmlns:a16="http://schemas.microsoft.com/office/drawing/2014/main" id="{39181E99-122F-4080-BE17-BE699ECB6E12}"/>
                  </a:ext>
                </a:extLst>
              </p:cNvPr>
              <p:cNvSpPr/>
              <p:nvPr/>
            </p:nvSpPr>
            <p:spPr>
              <a:xfrm>
                <a:off x="1409798" y="2758663"/>
                <a:ext cx="925995" cy="624733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D4F7C2A2-E9E6-451A-B58B-599E646DA9F1}"/>
                  </a:ext>
                </a:extLst>
              </p:cNvPr>
              <p:cNvSpPr txBox="1"/>
              <p:nvPr/>
            </p:nvSpPr>
            <p:spPr>
              <a:xfrm>
                <a:off x="1459272" y="2802040"/>
                <a:ext cx="830892" cy="25391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05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강화</a:t>
                </a:r>
                <a:endParaRPr lang="ko-KR" alt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7BC417C8-FCC2-4EA7-B48B-1ABC6ECFC29C}"/>
                  </a:ext>
                </a:extLst>
              </p:cNvPr>
              <p:cNvSpPr txBox="1"/>
              <p:nvPr/>
            </p:nvSpPr>
            <p:spPr>
              <a:xfrm>
                <a:off x="1456523" y="3089981"/>
                <a:ext cx="830892" cy="25391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0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연성</a:t>
                </a:r>
              </a:p>
            </p:txBody>
          </p:sp>
        </p:grpSp>
        <p:cxnSp>
          <p:nvCxnSpPr>
            <p:cNvPr id="80" name="직선 화살표 연결선 79">
              <a:extLst>
                <a:ext uri="{FF2B5EF4-FFF2-40B4-BE49-F238E27FC236}">
                  <a16:creationId xmlns:a16="http://schemas.microsoft.com/office/drawing/2014/main" id="{27204136-DCA6-4CEE-9F92-17A3955A29DF}"/>
                </a:ext>
              </a:extLst>
            </p:cNvPr>
            <p:cNvCxnSpPr>
              <a:cxnSpLocks/>
              <a:stCxn id="86" idx="0"/>
              <a:endCxn id="83" idx="2"/>
            </p:cNvCxnSpPr>
            <p:nvPr/>
          </p:nvCxnSpPr>
          <p:spPr>
            <a:xfrm flipV="1">
              <a:off x="1872796" y="3334956"/>
              <a:ext cx="0" cy="219037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연결선: 꺾임 80">
              <a:extLst>
                <a:ext uri="{FF2B5EF4-FFF2-40B4-BE49-F238E27FC236}">
                  <a16:creationId xmlns:a16="http://schemas.microsoft.com/office/drawing/2014/main" id="{6DB315D3-1D43-4B95-9034-1D812C8267EA}"/>
                </a:ext>
              </a:extLst>
            </p:cNvPr>
            <p:cNvCxnSpPr>
              <a:cxnSpLocks/>
              <a:stCxn id="77" idx="3"/>
            </p:cNvCxnSpPr>
            <p:nvPr/>
          </p:nvCxnSpPr>
          <p:spPr>
            <a:xfrm flipV="1">
              <a:off x="1204494" y="3062293"/>
              <a:ext cx="205304" cy="390353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연결선: 꺾임 81">
              <a:extLst>
                <a:ext uri="{FF2B5EF4-FFF2-40B4-BE49-F238E27FC236}">
                  <a16:creationId xmlns:a16="http://schemas.microsoft.com/office/drawing/2014/main" id="{72FEF04F-9CCE-40D5-B59D-A1FBC85C1B08}"/>
                </a:ext>
              </a:extLst>
            </p:cNvPr>
            <p:cNvCxnSpPr>
              <a:cxnSpLocks/>
              <a:stCxn id="77" idx="3"/>
              <a:endCxn id="86" idx="1"/>
            </p:cNvCxnSpPr>
            <p:nvPr/>
          </p:nvCxnSpPr>
          <p:spPr>
            <a:xfrm>
              <a:off x="1204494" y="3452646"/>
              <a:ext cx="205304" cy="413714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9" name="TextBox 88">
            <a:extLst>
              <a:ext uri="{FF2B5EF4-FFF2-40B4-BE49-F238E27FC236}">
                <a16:creationId xmlns:a16="http://schemas.microsoft.com/office/drawing/2014/main" id="{07EA462F-CBED-4A4C-9076-69F0C2C5F7B4}"/>
              </a:ext>
            </a:extLst>
          </p:cNvPr>
          <p:cNvSpPr txBox="1"/>
          <p:nvPr/>
        </p:nvSpPr>
        <p:spPr>
          <a:xfrm>
            <a:off x="859688" y="854709"/>
            <a:ext cx="16759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Account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38E822E7-B8C3-484C-B68E-2DD4C6C46B43}"/>
              </a:ext>
            </a:extLst>
          </p:cNvPr>
          <p:cNvGrpSpPr/>
          <p:nvPr/>
        </p:nvGrpSpPr>
        <p:grpSpPr>
          <a:xfrm>
            <a:off x="3351658" y="2243414"/>
            <a:ext cx="2278873" cy="757055"/>
            <a:chOff x="2961133" y="2071964"/>
            <a:chExt cx="2278873" cy="757055"/>
          </a:xfrm>
        </p:grpSpPr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D8A7CE25-2909-4F1D-BFEC-54BDD230D8B8}"/>
                </a:ext>
              </a:extLst>
            </p:cNvPr>
            <p:cNvSpPr txBox="1"/>
            <p:nvPr/>
          </p:nvSpPr>
          <p:spPr>
            <a:xfrm>
              <a:off x="2961133" y="2324879"/>
              <a:ext cx="899950" cy="276999"/>
            </a:xfrm>
            <a:prstGeom prst="rect">
              <a:avLst/>
            </a:prstGeom>
            <a:solidFill>
              <a:srgbClr val="FFD9D9"/>
            </a:solidFill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시나리오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D80301B2-B507-4995-84EE-C067429EE544}"/>
                </a:ext>
              </a:extLst>
            </p:cNvPr>
            <p:cNvSpPr txBox="1"/>
            <p:nvPr/>
          </p:nvSpPr>
          <p:spPr>
            <a:xfrm>
              <a:off x="4299884" y="2071964"/>
              <a:ext cx="940122" cy="2539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룬</a:t>
              </a:r>
              <a:r>
                <a:rPr lang="en-US" altLang="ko-KR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획득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9473702E-AE33-4559-BDA3-A58FAADFBEBA}"/>
                </a:ext>
              </a:extLst>
            </p:cNvPr>
            <p:cNvSpPr txBox="1"/>
            <p:nvPr/>
          </p:nvSpPr>
          <p:spPr>
            <a:xfrm>
              <a:off x="4299884" y="2575103"/>
              <a:ext cx="940122" cy="2539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몬스터 성장</a:t>
              </a:r>
              <a:endParaRPr lang="ko-KR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94" name="연결선: 꺾임 93">
              <a:extLst>
                <a:ext uri="{FF2B5EF4-FFF2-40B4-BE49-F238E27FC236}">
                  <a16:creationId xmlns:a16="http://schemas.microsoft.com/office/drawing/2014/main" id="{45F0FA08-3A9B-4A45-9485-9131E7A351DC}"/>
                </a:ext>
              </a:extLst>
            </p:cNvPr>
            <p:cNvCxnSpPr>
              <a:stCxn id="91" idx="3"/>
              <a:endCxn id="92" idx="1"/>
            </p:cNvCxnSpPr>
            <p:nvPr/>
          </p:nvCxnSpPr>
          <p:spPr>
            <a:xfrm flipV="1">
              <a:off x="3861083" y="2198922"/>
              <a:ext cx="438801" cy="264457"/>
            </a:xfrm>
            <a:prstGeom prst="bentConnector3">
              <a:avLst/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연결선: 꺾임 94">
              <a:extLst>
                <a:ext uri="{FF2B5EF4-FFF2-40B4-BE49-F238E27FC236}">
                  <a16:creationId xmlns:a16="http://schemas.microsoft.com/office/drawing/2014/main" id="{74A37D20-3FBC-48C4-853F-7C5587476D92}"/>
                </a:ext>
              </a:extLst>
            </p:cNvPr>
            <p:cNvCxnSpPr>
              <a:cxnSpLocks/>
              <a:stCxn id="91" idx="3"/>
              <a:endCxn id="93" idx="1"/>
            </p:cNvCxnSpPr>
            <p:nvPr/>
          </p:nvCxnSpPr>
          <p:spPr>
            <a:xfrm>
              <a:off x="3861083" y="2463379"/>
              <a:ext cx="438801" cy="238682"/>
            </a:xfrm>
            <a:prstGeom prst="bentConnector3">
              <a:avLst/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6" name="연결선: 꺾임 95">
            <a:extLst>
              <a:ext uri="{FF2B5EF4-FFF2-40B4-BE49-F238E27FC236}">
                <a16:creationId xmlns:a16="http://schemas.microsoft.com/office/drawing/2014/main" id="{48E56E54-0842-4E6F-BA60-6BF68C35A124}"/>
              </a:ext>
            </a:extLst>
          </p:cNvPr>
          <p:cNvCxnSpPr>
            <a:stCxn id="49" idx="3"/>
            <a:endCxn id="64" idx="3"/>
          </p:cNvCxnSpPr>
          <p:nvPr/>
        </p:nvCxnSpPr>
        <p:spPr>
          <a:xfrm flipH="1" flipV="1">
            <a:off x="2661447" y="1907204"/>
            <a:ext cx="4038514" cy="2970226"/>
          </a:xfrm>
          <a:prstGeom prst="bentConnector3">
            <a:avLst>
              <a:gd name="adj1" fmla="val -7311"/>
            </a:avLst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연결선: 꺾임 96">
            <a:extLst>
              <a:ext uri="{FF2B5EF4-FFF2-40B4-BE49-F238E27FC236}">
                <a16:creationId xmlns:a16="http://schemas.microsoft.com/office/drawing/2014/main" id="{4A3377CD-17C0-488A-8961-E05CDC73D671}"/>
              </a:ext>
            </a:extLst>
          </p:cNvPr>
          <p:cNvCxnSpPr>
            <a:cxnSpLocks/>
            <a:stCxn id="70" idx="3"/>
            <a:endCxn id="108" idx="3"/>
          </p:cNvCxnSpPr>
          <p:nvPr/>
        </p:nvCxnSpPr>
        <p:spPr>
          <a:xfrm flipV="1">
            <a:off x="2658166" y="1898841"/>
            <a:ext cx="8603682" cy="3659098"/>
          </a:xfrm>
          <a:prstGeom prst="bentConnector3">
            <a:avLst>
              <a:gd name="adj1" fmla="val 105868"/>
            </a:avLst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연결선: 꺾임 97">
            <a:extLst>
              <a:ext uri="{FF2B5EF4-FFF2-40B4-BE49-F238E27FC236}">
                <a16:creationId xmlns:a16="http://schemas.microsoft.com/office/drawing/2014/main" id="{D7CBF5E4-814A-496C-BE3E-0D4963EAB6D3}"/>
              </a:ext>
            </a:extLst>
          </p:cNvPr>
          <p:cNvCxnSpPr>
            <a:stCxn id="71" idx="3"/>
            <a:endCxn id="34" idx="3"/>
          </p:cNvCxnSpPr>
          <p:nvPr/>
        </p:nvCxnSpPr>
        <p:spPr>
          <a:xfrm flipV="1">
            <a:off x="2658166" y="2907390"/>
            <a:ext cx="8594587" cy="3012925"/>
          </a:xfrm>
          <a:prstGeom prst="bentConnector3">
            <a:avLst>
              <a:gd name="adj1" fmla="val 105098"/>
            </a:avLst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연결선: 꺾임 98">
            <a:extLst>
              <a:ext uri="{FF2B5EF4-FFF2-40B4-BE49-F238E27FC236}">
                <a16:creationId xmlns:a16="http://schemas.microsoft.com/office/drawing/2014/main" id="{7B971397-1B75-4D28-A24A-4F784112D045}"/>
              </a:ext>
            </a:extLst>
          </p:cNvPr>
          <p:cNvCxnSpPr>
            <a:stCxn id="93" idx="3"/>
            <a:endCxn id="62" idx="3"/>
          </p:cNvCxnSpPr>
          <p:nvPr/>
        </p:nvCxnSpPr>
        <p:spPr>
          <a:xfrm flipH="1" flipV="1">
            <a:off x="2661448" y="1621201"/>
            <a:ext cx="2969083" cy="1252310"/>
          </a:xfrm>
          <a:prstGeom prst="bentConnector3">
            <a:avLst>
              <a:gd name="adj1" fmla="val -19569"/>
            </a:avLst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연결선: 꺾임 99">
            <a:extLst>
              <a:ext uri="{FF2B5EF4-FFF2-40B4-BE49-F238E27FC236}">
                <a16:creationId xmlns:a16="http://schemas.microsoft.com/office/drawing/2014/main" id="{3B788891-2109-4E10-913D-6D31B24F0A15}"/>
              </a:ext>
            </a:extLst>
          </p:cNvPr>
          <p:cNvCxnSpPr>
            <a:cxnSpLocks/>
            <a:stCxn id="41" idx="2"/>
            <a:endCxn id="86" idx="3"/>
          </p:cNvCxnSpPr>
          <p:nvPr/>
        </p:nvCxnSpPr>
        <p:spPr>
          <a:xfrm rot="5400000">
            <a:off x="6530502" y="73828"/>
            <a:ext cx="313275" cy="7921642"/>
          </a:xfrm>
          <a:prstGeom prst="bentConnector2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0F4F1342-97E1-4ADA-8254-2F86617DD66D}"/>
              </a:ext>
            </a:extLst>
          </p:cNvPr>
          <p:cNvSpPr txBox="1"/>
          <p:nvPr/>
        </p:nvSpPr>
        <p:spPr>
          <a:xfrm>
            <a:off x="475358" y="6265335"/>
            <a:ext cx="4403727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* </a:t>
            </a:r>
            <a:r>
              <a:rPr lang="ko-KR" altLang="en-US" sz="1200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모든 컨텐츠는 </a:t>
            </a:r>
            <a:r>
              <a:rPr lang="en-US" altLang="ko-KR" sz="1200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</a:t>
            </a:r>
            <a:r>
              <a:rPr lang="ko-KR" altLang="en-US" sz="1200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에너지</a:t>
            </a:r>
            <a:r>
              <a:rPr lang="en-US" altLang="ko-KR" sz="1200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’</a:t>
            </a:r>
            <a:r>
              <a:rPr lang="ko-KR" altLang="en-US" sz="1200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통해서 이용 가능 </a:t>
            </a:r>
            <a:r>
              <a:rPr lang="en-US" altLang="ko-KR" sz="1200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200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아레나 제외</a:t>
            </a:r>
            <a:r>
              <a:rPr lang="en-US" altLang="ko-KR" sz="1200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68E52D61-F4EC-4F20-997A-741BE15795A0}"/>
              </a:ext>
            </a:extLst>
          </p:cNvPr>
          <p:cNvCxnSpPr>
            <a:stCxn id="91" idx="2"/>
            <a:endCxn id="46" idx="0"/>
          </p:cNvCxnSpPr>
          <p:nvPr/>
        </p:nvCxnSpPr>
        <p:spPr>
          <a:xfrm flipH="1">
            <a:off x="3795221" y="2773328"/>
            <a:ext cx="6412" cy="1965603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FC9A78E0-0F38-44B8-BD9C-18648BBD6023}"/>
              </a:ext>
            </a:extLst>
          </p:cNvPr>
          <p:cNvSpPr txBox="1"/>
          <p:nvPr/>
        </p:nvSpPr>
        <p:spPr>
          <a:xfrm>
            <a:off x="10042985" y="1771883"/>
            <a:ext cx="1218863" cy="25391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명예 점수 획득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8008B969-7B2A-4016-8A57-C07488E91166}"/>
              </a:ext>
            </a:extLst>
          </p:cNvPr>
          <p:cNvSpPr txBox="1"/>
          <p:nvPr/>
        </p:nvSpPr>
        <p:spPr>
          <a:xfrm>
            <a:off x="10046728" y="2071405"/>
            <a:ext cx="1218863" cy="25391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순위 보상 획득</a:t>
            </a:r>
          </a:p>
        </p:txBody>
      </p:sp>
      <p:cxnSp>
        <p:nvCxnSpPr>
          <p:cNvPr id="112" name="연결선: 꺾임 111">
            <a:extLst>
              <a:ext uri="{FF2B5EF4-FFF2-40B4-BE49-F238E27FC236}">
                <a16:creationId xmlns:a16="http://schemas.microsoft.com/office/drawing/2014/main" id="{04CACAE8-C62B-4708-963D-844BAC2674BB}"/>
              </a:ext>
            </a:extLst>
          </p:cNvPr>
          <p:cNvCxnSpPr>
            <a:cxnSpLocks/>
            <a:stCxn id="22" idx="3"/>
            <a:endCxn id="118" idx="1"/>
          </p:cNvCxnSpPr>
          <p:nvPr/>
        </p:nvCxnSpPr>
        <p:spPr>
          <a:xfrm>
            <a:off x="9727322" y="1871260"/>
            <a:ext cx="273037" cy="179281"/>
          </a:xfrm>
          <a:prstGeom prst="bentConnector3">
            <a:avLst>
              <a:gd name="adj1" fmla="val 50000"/>
            </a:avLst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연결선: 꺾임 112">
            <a:extLst>
              <a:ext uri="{FF2B5EF4-FFF2-40B4-BE49-F238E27FC236}">
                <a16:creationId xmlns:a16="http://schemas.microsoft.com/office/drawing/2014/main" id="{A4842C89-83DB-4ECE-BC3E-FAD8C42DC83D}"/>
              </a:ext>
            </a:extLst>
          </p:cNvPr>
          <p:cNvCxnSpPr>
            <a:cxnSpLocks/>
            <a:stCxn id="23" idx="3"/>
            <a:endCxn id="118" idx="1"/>
          </p:cNvCxnSpPr>
          <p:nvPr/>
        </p:nvCxnSpPr>
        <p:spPr>
          <a:xfrm flipV="1">
            <a:off x="9735692" y="2050541"/>
            <a:ext cx="264667" cy="164650"/>
          </a:xfrm>
          <a:prstGeom prst="bentConnector3">
            <a:avLst>
              <a:gd name="adj1" fmla="val 50000"/>
            </a:avLst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97026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82DAB09B-9190-4578-9B25-A298B51B5D89}"/>
              </a:ext>
            </a:extLst>
          </p:cNvPr>
          <p:cNvSpPr/>
          <p:nvPr/>
        </p:nvSpPr>
        <p:spPr>
          <a:xfrm>
            <a:off x="1159129" y="3195664"/>
            <a:ext cx="9873741" cy="4666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2C61E4-F058-4B20-8A8D-A56E555B61B4}"/>
              </a:ext>
            </a:extLst>
          </p:cNvPr>
          <p:cNvSpPr txBox="1"/>
          <p:nvPr/>
        </p:nvSpPr>
        <p:spPr>
          <a:xfrm>
            <a:off x="1246267" y="3292785"/>
            <a:ext cx="1199360" cy="27699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타모르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사막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CB72361-8EF4-412F-BFB4-C0D3FAA7ECDB}"/>
              </a:ext>
            </a:extLst>
          </p:cNvPr>
          <p:cNvSpPr txBox="1"/>
          <p:nvPr/>
        </p:nvSpPr>
        <p:spPr>
          <a:xfrm>
            <a:off x="2998519" y="3292786"/>
            <a:ext cx="1199360" cy="27699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보르파구스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유적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8BC8252-D2B0-4981-BD7D-BEF54DDEBECB}"/>
              </a:ext>
            </a:extLst>
          </p:cNvPr>
          <p:cNvSpPr txBox="1"/>
          <p:nvPr/>
        </p:nvSpPr>
        <p:spPr>
          <a:xfrm>
            <a:off x="4750771" y="3292785"/>
            <a:ext cx="1199360" cy="27699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파이몬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화산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FD808B22-A36E-419E-A295-2874C239FAC1}"/>
              </a:ext>
            </a:extLst>
          </p:cNvPr>
          <p:cNvSpPr txBox="1"/>
          <p:nvPr/>
        </p:nvSpPr>
        <p:spPr>
          <a:xfrm>
            <a:off x="4997291" y="3726316"/>
            <a:ext cx="38314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난이도 급 상승 구간 </a:t>
            </a:r>
            <a:r>
              <a:rPr lang="en-US" altLang="ko-KR" sz="1200" b="1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(Normal </a:t>
            </a:r>
            <a:r>
              <a:rPr lang="ko-KR" altLang="en-US" sz="1200" b="1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난이도 </a:t>
            </a:r>
            <a:r>
              <a:rPr lang="en-US" altLang="ko-KR" sz="1200" b="1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r>
              <a:rPr lang="ko-KR" altLang="en-US" sz="1200" b="1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번방 이후 허들구간</a:t>
            </a:r>
            <a:r>
              <a:rPr lang="en-US" altLang="ko-KR" sz="1200" b="1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sz="1200" b="1">
              <a:solidFill>
                <a:srgbClr val="C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A1204E1-D70E-4A2B-8A4A-A582B3892B00}"/>
              </a:ext>
            </a:extLst>
          </p:cNvPr>
          <p:cNvSpPr txBox="1"/>
          <p:nvPr/>
        </p:nvSpPr>
        <p:spPr>
          <a:xfrm>
            <a:off x="5091493" y="4020848"/>
            <a:ext cx="266130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본격적인 몬스터의 레벨</a:t>
            </a:r>
            <a:r>
              <a:rPr lang="en-US" altLang="ko-KR" sz="105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05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스펙이 요구되는 시점</a:t>
            </a:r>
          </a:p>
        </p:txBody>
      </p:sp>
      <p:sp>
        <p:nvSpPr>
          <p:cNvPr id="96" name="사각형: 둥근 모서리 95">
            <a:extLst>
              <a:ext uri="{FF2B5EF4-FFF2-40B4-BE49-F238E27FC236}">
                <a16:creationId xmlns:a16="http://schemas.microsoft.com/office/drawing/2014/main" id="{4C7328CE-9A3E-4954-A119-96E47ADF8C3A}"/>
              </a:ext>
            </a:extLst>
          </p:cNvPr>
          <p:cNvSpPr/>
          <p:nvPr/>
        </p:nvSpPr>
        <p:spPr>
          <a:xfrm>
            <a:off x="4679858" y="3207149"/>
            <a:ext cx="1324029" cy="453826"/>
          </a:xfrm>
          <a:prstGeom prst="roundRect">
            <a:avLst/>
          </a:prstGeom>
          <a:noFill/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7" name="화살표: 굽음 96">
            <a:extLst>
              <a:ext uri="{FF2B5EF4-FFF2-40B4-BE49-F238E27FC236}">
                <a16:creationId xmlns:a16="http://schemas.microsoft.com/office/drawing/2014/main" id="{870836B0-BDB3-444D-BD08-73BB1EBBE82B}"/>
              </a:ext>
            </a:extLst>
          </p:cNvPr>
          <p:cNvSpPr/>
          <p:nvPr/>
        </p:nvSpPr>
        <p:spPr>
          <a:xfrm rot="10800000" flipH="1">
            <a:off x="4750771" y="3656959"/>
            <a:ext cx="298486" cy="321499"/>
          </a:xfrm>
          <a:prstGeom prst="bentArrow">
            <a:avLst>
              <a:gd name="adj1" fmla="val 14150"/>
              <a:gd name="adj2" fmla="val 24790"/>
              <a:gd name="adj3" fmla="val 25000"/>
              <a:gd name="adj4" fmla="val 43750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23BB603E-AD38-404F-BF89-F8BC15F5A5E5}"/>
              </a:ext>
            </a:extLst>
          </p:cNvPr>
          <p:cNvSpPr txBox="1"/>
          <p:nvPr/>
        </p:nvSpPr>
        <p:spPr>
          <a:xfrm>
            <a:off x="5091493" y="4468278"/>
            <a:ext cx="449514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몬스터 성장의 주요 맵인 화산 </a:t>
            </a:r>
            <a:r>
              <a:rPr lang="en-US" altLang="ko-KR" sz="105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Hell</a:t>
            </a:r>
            <a:r>
              <a:rPr lang="ko-KR" altLang="en-US" sz="105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난이도를 위해 </a:t>
            </a:r>
            <a:r>
              <a:rPr lang="ko-KR" altLang="en-US" sz="1050" u="sng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물 마법검사 </a:t>
            </a:r>
            <a:r>
              <a:rPr lang="en-US" altLang="ko-KR" sz="1050" u="sng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6</a:t>
            </a:r>
            <a:r>
              <a:rPr lang="ko-KR" altLang="en-US" sz="1050" u="sng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성 </a:t>
            </a:r>
            <a:r>
              <a:rPr lang="en-US" altLang="ko-KR" sz="1050" u="sng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Max</a:t>
            </a:r>
            <a:r>
              <a:rPr lang="ko-KR" altLang="en-US" sz="1050" u="sng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레벨 요구 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C152CECC-9006-4261-9AE5-E5A954A00BBD}"/>
              </a:ext>
            </a:extLst>
          </p:cNvPr>
          <p:cNvSpPr txBox="1"/>
          <p:nvPr/>
        </p:nvSpPr>
        <p:spPr>
          <a:xfrm>
            <a:off x="5091493" y="4241646"/>
            <a:ext cx="293221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가장 오랫동안 머무르는 구간이자 몬스터 성장 구간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5B0089BA-97BD-4059-A125-A309B2EF6E79}"/>
              </a:ext>
            </a:extLst>
          </p:cNvPr>
          <p:cNvGrpSpPr/>
          <p:nvPr/>
        </p:nvGrpSpPr>
        <p:grpSpPr>
          <a:xfrm>
            <a:off x="1159129" y="5151173"/>
            <a:ext cx="9873741" cy="1084605"/>
            <a:chOff x="858728" y="5218419"/>
            <a:chExt cx="9873741" cy="1084605"/>
          </a:xfrm>
        </p:grpSpPr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97E99F1E-694F-4591-965D-DDD7D1CD6D37}"/>
                </a:ext>
              </a:extLst>
            </p:cNvPr>
            <p:cNvSpPr/>
            <p:nvPr/>
          </p:nvSpPr>
          <p:spPr>
            <a:xfrm>
              <a:off x="858728" y="5218419"/>
              <a:ext cx="9873741" cy="46667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404AD2F3-9160-47A2-BE81-BC6A10651E0F}"/>
                </a:ext>
              </a:extLst>
            </p:cNvPr>
            <p:cNvSpPr txBox="1"/>
            <p:nvPr/>
          </p:nvSpPr>
          <p:spPr>
            <a:xfrm>
              <a:off x="945866" y="5317720"/>
              <a:ext cx="1199360" cy="276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에이덴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숲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79797147-146C-4F48-B19C-D00EDF00EC61}"/>
                </a:ext>
              </a:extLst>
            </p:cNvPr>
            <p:cNvSpPr txBox="1"/>
            <p:nvPr/>
          </p:nvSpPr>
          <p:spPr>
            <a:xfrm>
              <a:off x="2699461" y="5317720"/>
              <a:ext cx="1199360" cy="276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페른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고성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F14BC8EB-261C-4B48-9C45-892DC1EE37A8}"/>
                </a:ext>
              </a:extLst>
            </p:cNvPr>
            <p:cNvSpPr txBox="1"/>
            <p:nvPr/>
          </p:nvSpPr>
          <p:spPr>
            <a:xfrm>
              <a:off x="4450370" y="5317720"/>
              <a:ext cx="1199360" cy="276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르나르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산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929F9351-4D53-4898-B15D-9298E6996BBF}"/>
                </a:ext>
              </a:extLst>
            </p:cNvPr>
            <p:cNvSpPr txBox="1"/>
            <p:nvPr/>
          </p:nvSpPr>
          <p:spPr>
            <a:xfrm>
              <a:off x="6194933" y="5317720"/>
              <a:ext cx="1199360" cy="276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차루카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유적</a:t>
              </a:r>
            </a:p>
          </p:txBody>
        </p:sp>
        <p:cxnSp>
          <p:nvCxnSpPr>
            <p:cNvPr id="112" name="직선 연결선 111">
              <a:extLst>
                <a:ext uri="{FF2B5EF4-FFF2-40B4-BE49-F238E27FC236}">
                  <a16:creationId xmlns:a16="http://schemas.microsoft.com/office/drawing/2014/main" id="{AEC236E2-90C7-4C9E-88C9-711F9AF5AEA5}"/>
                </a:ext>
              </a:extLst>
            </p:cNvPr>
            <p:cNvCxnSpPr/>
            <p:nvPr/>
          </p:nvCxnSpPr>
          <p:spPr>
            <a:xfrm>
              <a:off x="874348" y="5769280"/>
              <a:ext cx="0" cy="258904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화살표 연결선 114">
              <a:extLst>
                <a:ext uri="{FF2B5EF4-FFF2-40B4-BE49-F238E27FC236}">
                  <a16:creationId xmlns:a16="http://schemas.microsoft.com/office/drawing/2014/main" id="{63C35960-9342-4182-93AE-4CC1A1818E0D}"/>
                </a:ext>
              </a:extLst>
            </p:cNvPr>
            <p:cNvCxnSpPr>
              <a:cxnSpLocks/>
            </p:cNvCxnSpPr>
            <p:nvPr/>
          </p:nvCxnSpPr>
          <p:spPr>
            <a:xfrm>
              <a:off x="874348" y="5899067"/>
              <a:ext cx="2161432" cy="0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64EC8A7A-D938-4E40-836C-E7BAB54DFFEF}"/>
                </a:ext>
              </a:extLst>
            </p:cNvPr>
            <p:cNvSpPr txBox="1"/>
            <p:nvPr/>
          </p:nvSpPr>
          <p:spPr>
            <a:xfrm>
              <a:off x="1090934" y="5784391"/>
              <a:ext cx="909223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ko-KR" altLang="en-US" sz="1200" b="1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난이도 상승</a:t>
              </a:r>
              <a:endParaRPr lang="en-US" altLang="ko-KR" sz="1200" b="1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FE3F5BA1-3CA5-4322-8733-3B38DB69878F}"/>
                </a:ext>
              </a:extLst>
            </p:cNvPr>
            <p:cNvSpPr txBox="1"/>
            <p:nvPr/>
          </p:nvSpPr>
          <p:spPr>
            <a:xfrm>
              <a:off x="956365" y="6049108"/>
              <a:ext cx="2079415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클리어를 필수적으로 요구하지 않음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3ECC18DD-BCD5-4453-8C77-C66C0DA9AF8F}"/>
              </a:ext>
            </a:extLst>
          </p:cNvPr>
          <p:cNvGrpSpPr/>
          <p:nvPr/>
        </p:nvGrpSpPr>
        <p:grpSpPr>
          <a:xfrm>
            <a:off x="1159129" y="1595613"/>
            <a:ext cx="9873741" cy="1471441"/>
            <a:chOff x="858728" y="1432435"/>
            <a:chExt cx="9873741" cy="1471441"/>
          </a:xfrm>
        </p:grpSpPr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98B46A43-F40E-4537-8E5E-4ACC531EDD27}"/>
                </a:ext>
              </a:extLst>
            </p:cNvPr>
            <p:cNvSpPr/>
            <p:nvPr/>
          </p:nvSpPr>
          <p:spPr>
            <a:xfrm>
              <a:off x="858728" y="1432435"/>
              <a:ext cx="9873741" cy="46667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ABE2772-042C-4B5C-8E55-BBE6CF9F178A}"/>
                </a:ext>
              </a:extLst>
            </p:cNvPr>
            <p:cNvSpPr txBox="1"/>
            <p:nvPr/>
          </p:nvSpPr>
          <p:spPr>
            <a:xfrm>
              <a:off x="2634787" y="1537096"/>
              <a:ext cx="1199360" cy="276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시즈산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ED5A210-4C63-49E1-97B6-1609972CCFA5}"/>
                </a:ext>
              </a:extLst>
            </p:cNvPr>
            <p:cNvSpPr txBox="1"/>
            <p:nvPr/>
          </p:nvSpPr>
          <p:spPr>
            <a:xfrm>
              <a:off x="6015841" y="1530979"/>
              <a:ext cx="1199360" cy="276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라곤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설산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C53F14D-F632-4DDF-B972-5AE1072CA84B}"/>
                </a:ext>
              </a:extLst>
            </p:cNvPr>
            <p:cNvSpPr txBox="1"/>
            <p:nvPr/>
          </p:nvSpPr>
          <p:spPr>
            <a:xfrm>
              <a:off x="4323708" y="1535832"/>
              <a:ext cx="1199360" cy="276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카비르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유적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8C291CB-A41B-4C86-A5AF-13DDC4DC2E86}"/>
                </a:ext>
              </a:extLst>
            </p:cNvPr>
            <p:cNvSpPr txBox="1"/>
            <p:nvPr/>
          </p:nvSpPr>
          <p:spPr>
            <a:xfrm>
              <a:off x="7711526" y="1530979"/>
              <a:ext cx="1199360" cy="276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테라인 숲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BDB94B2-D624-413F-836F-FFA78718B35A}"/>
                </a:ext>
              </a:extLst>
            </p:cNvPr>
            <p:cNvSpPr txBox="1"/>
            <p:nvPr/>
          </p:nvSpPr>
          <p:spPr>
            <a:xfrm>
              <a:off x="9407176" y="1530978"/>
              <a:ext cx="1199360" cy="276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하이데니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유적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96A3899-5E9A-4FD1-98FE-518F1CAB6DFC}"/>
                </a:ext>
              </a:extLst>
            </p:cNvPr>
            <p:cNvSpPr txBox="1"/>
            <p:nvPr/>
          </p:nvSpPr>
          <p:spPr>
            <a:xfrm>
              <a:off x="945866" y="1535833"/>
              <a:ext cx="1199360" cy="276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가렌숲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D914E91E-D267-4CC4-9BE3-E88A19BFD47E}"/>
                </a:ext>
              </a:extLst>
            </p:cNvPr>
            <p:cNvSpPr txBox="1"/>
            <p:nvPr/>
          </p:nvSpPr>
          <p:spPr>
            <a:xfrm>
              <a:off x="2907409" y="1962839"/>
              <a:ext cx="2026517" cy="438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b="1">
                  <a:solidFill>
                    <a:srgbClr val="C0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클리어 보상 </a:t>
              </a:r>
              <a:r>
                <a:rPr lang="en-US" altLang="ko-KR" sz="1200">
                  <a:solidFill>
                    <a:srgbClr val="C0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:</a:t>
              </a:r>
              <a:r>
                <a:rPr lang="en-US" altLang="ko-KR" sz="1200" b="1">
                  <a:solidFill>
                    <a:srgbClr val="C0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sz="1200">
                  <a:solidFill>
                    <a:srgbClr val="C0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물속성 마법검사</a:t>
              </a:r>
              <a:endParaRPr lang="en-US" altLang="ko-KR" sz="120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0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해당 몬스터로 시나리오 진행</a:t>
              </a:r>
              <a:endParaRPr lang="en-US" altLang="ko-KR" sz="105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96DCE425-4FF6-49C5-98F3-020D72843A36}"/>
                </a:ext>
              </a:extLst>
            </p:cNvPr>
            <p:cNvSpPr txBox="1"/>
            <p:nvPr/>
          </p:nvSpPr>
          <p:spPr>
            <a:xfrm>
              <a:off x="6288857" y="1963295"/>
              <a:ext cx="90922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b="1">
                  <a:solidFill>
                    <a:srgbClr val="C0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첫 허들구간</a:t>
              </a:r>
              <a:endParaRPr lang="en-US" altLang="ko-KR" sz="1200" b="1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93" name="사각형: 둥근 모서리 92">
              <a:extLst>
                <a:ext uri="{FF2B5EF4-FFF2-40B4-BE49-F238E27FC236}">
                  <a16:creationId xmlns:a16="http://schemas.microsoft.com/office/drawing/2014/main" id="{62DA4256-9C4D-409D-9E01-85A72B700DF3}"/>
                </a:ext>
              </a:extLst>
            </p:cNvPr>
            <p:cNvSpPr/>
            <p:nvPr/>
          </p:nvSpPr>
          <p:spPr>
            <a:xfrm>
              <a:off x="5954488" y="1436771"/>
              <a:ext cx="1324029" cy="453826"/>
            </a:xfrm>
            <a:prstGeom prst="roundRect">
              <a:avLst/>
            </a:prstGeom>
            <a:noFill/>
            <a:ln>
              <a:solidFill>
                <a:schemeClr val="accent2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94" name="화살표: 굽음 93">
              <a:extLst>
                <a:ext uri="{FF2B5EF4-FFF2-40B4-BE49-F238E27FC236}">
                  <a16:creationId xmlns:a16="http://schemas.microsoft.com/office/drawing/2014/main" id="{70C0DE28-6005-4919-8E41-9847662840D1}"/>
                </a:ext>
              </a:extLst>
            </p:cNvPr>
            <p:cNvSpPr/>
            <p:nvPr/>
          </p:nvSpPr>
          <p:spPr>
            <a:xfrm rot="10800000" flipH="1">
              <a:off x="6025401" y="1904165"/>
              <a:ext cx="298486" cy="321499"/>
            </a:xfrm>
            <a:prstGeom prst="bentArrow">
              <a:avLst>
                <a:gd name="adj1" fmla="val 14150"/>
                <a:gd name="adj2" fmla="val 24790"/>
                <a:gd name="adj3" fmla="val 25000"/>
                <a:gd name="adj4" fmla="val 43750"/>
              </a:avLst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E25A3FDA-D278-4284-A7DE-A4FF4F0B870A}"/>
                </a:ext>
              </a:extLst>
            </p:cNvPr>
            <p:cNvSpPr txBox="1"/>
            <p:nvPr/>
          </p:nvSpPr>
          <p:spPr>
            <a:xfrm>
              <a:off x="6288502" y="2626877"/>
              <a:ext cx="229101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b="1">
                  <a:solidFill>
                    <a:srgbClr val="C0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반복적인 전투 및 마나석 소모 구간</a:t>
              </a:r>
              <a:endParaRPr lang="ko-KR" altLang="en-US" sz="120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100" name="그림 99">
              <a:extLst>
                <a:ext uri="{FF2B5EF4-FFF2-40B4-BE49-F238E27FC236}">
                  <a16:creationId xmlns:a16="http://schemas.microsoft.com/office/drawing/2014/main" id="{CF543D5E-7FEA-404D-A356-E3036596BE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861244" y="1973227"/>
              <a:ext cx="533400" cy="542925"/>
            </a:xfrm>
            <a:prstGeom prst="rect">
              <a:avLst/>
            </a:prstGeom>
          </p:spPr>
        </p:pic>
        <p:sp>
          <p:nvSpPr>
            <p:cNvPr id="103" name="사각형: 둥근 모서리 102">
              <a:extLst>
                <a:ext uri="{FF2B5EF4-FFF2-40B4-BE49-F238E27FC236}">
                  <a16:creationId xmlns:a16="http://schemas.microsoft.com/office/drawing/2014/main" id="{3496D5B3-9B7E-43FF-B7CF-CABC6E3F61FC}"/>
                </a:ext>
              </a:extLst>
            </p:cNvPr>
            <p:cNvSpPr/>
            <p:nvPr/>
          </p:nvSpPr>
          <p:spPr>
            <a:xfrm>
              <a:off x="2576646" y="1450338"/>
              <a:ext cx="1324029" cy="453826"/>
            </a:xfrm>
            <a:prstGeom prst="roundRect">
              <a:avLst/>
            </a:prstGeom>
            <a:noFill/>
            <a:ln>
              <a:solidFill>
                <a:schemeClr val="accent2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4" name="화살표: 굽음 103">
              <a:extLst>
                <a:ext uri="{FF2B5EF4-FFF2-40B4-BE49-F238E27FC236}">
                  <a16:creationId xmlns:a16="http://schemas.microsoft.com/office/drawing/2014/main" id="{D698998D-EB64-464D-A87B-D0D8C2CFA76C}"/>
                </a:ext>
              </a:extLst>
            </p:cNvPr>
            <p:cNvSpPr/>
            <p:nvPr/>
          </p:nvSpPr>
          <p:spPr>
            <a:xfrm rot="10800000" flipH="1">
              <a:off x="2647559" y="1900148"/>
              <a:ext cx="298486" cy="321499"/>
            </a:xfrm>
            <a:prstGeom prst="bentArrow">
              <a:avLst>
                <a:gd name="adj1" fmla="val 14150"/>
                <a:gd name="adj2" fmla="val 24790"/>
                <a:gd name="adj3" fmla="val 25000"/>
                <a:gd name="adj4" fmla="val 43750"/>
              </a:avLst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F2880FBA-405D-4826-8D0E-7EAC6E31563D}"/>
                </a:ext>
              </a:extLst>
            </p:cNvPr>
            <p:cNvSpPr/>
            <p:nvPr/>
          </p:nvSpPr>
          <p:spPr>
            <a:xfrm>
              <a:off x="6330229" y="2229004"/>
              <a:ext cx="3789131" cy="4154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0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‘</a:t>
              </a:r>
              <a:r>
                <a:rPr lang="ko-KR" altLang="en-US" sz="10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시즈산</a:t>
              </a:r>
              <a:r>
                <a:rPr lang="en-US" altLang="ko-KR" sz="10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’,’</a:t>
              </a:r>
              <a:r>
                <a:rPr lang="ko-KR" altLang="en-US" sz="10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카비르 유적</a:t>
              </a:r>
              <a:r>
                <a:rPr lang="en-US" altLang="ko-KR" sz="10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’</a:t>
              </a:r>
              <a:r>
                <a:rPr lang="ko-KR" altLang="en-US" sz="10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에서 획득하는 룬을 장착</a:t>
              </a:r>
              <a:r>
                <a:rPr lang="en-US" altLang="ko-KR" sz="10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</a:t>
              </a:r>
              <a:r>
                <a:rPr lang="ko-KR" altLang="en-US" sz="10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강화하여</a:t>
              </a:r>
              <a:endParaRPr lang="en-US" altLang="ko-KR" sz="105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0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몬스터 스펙 상승 요구</a:t>
              </a:r>
            </a:p>
          </p:txBody>
        </p:sp>
        <p:cxnSp>
          <p:nvCxnSpPr>
            <p:cNvPr id="120" name="직선 연결선 119">
              <a:extLst>
                <a:ext uri="{FF2B5EF4-FFF2-40B4-BE49-F238E27FC236}">
                  <a16:creationId xmlns:a16="http://schemas.microsoft.com/office/drawing/2014/main" id="{F2BDE2B1-8FD4-4DF5-B388-CFC4AEC2C847}"/>
                </a:ext>
              </a:extLst>
            </p:cNvPr>
            <p:cNvCxnSpPr>
              <a:cxnSpLocks/>
            </p:cNvCxnSpPr>
            <p:nvPr/>
          </p:nvCxnSpPr>
          <p:spPr>
            <a:xfrm>
              <a:off x="874348" y="1981116"/>
              <a:ext cx="0" cy="258904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직선 화살표 연결선 120">
              <a:extLst>
                <a:ext uri="{FF2B5EF4-FFF2-40B4-BE49-F238E27FC236}">
                  <a16:creationId xmlns:a16="http://schemas.microsoft.com/office/drawing/2014/main" id="{1FC04B5A-82CF-4BDD-A692-7F026F068011}"/>
                </a:ext>
              </a:extLst>
            </p:cNvPr>
            <p:cNvCxnSpPr>
              <a:cxnSpLocks/>
            </p:cNvCxnSpPr>
            <p:nvPr/>
          </p:nvCxnSpPr>
          <p:spPr>
            <a:xfrm>
              <a:off x="874348" y="2110903"/>
              <a:ext cx="1492932" cy="0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1AD92D28-5EFB-45BE-83BA-ECA8778CBD29}"/>
                </a:ext>
              </a:extLst>
            </p:cNvPr>
            <p:cNvSpPr txBox="1"/>
            <p:nvPr/>
          </p:nvSpPr>
          <p:spPr>
            <a:xfrm>
              <a:off x="1090934" y="1996227"/>
              <a:ext cx="1054289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z="1200" b="1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튜토리얼 시작</a:t>
              </a:r>
              <a:endParaRPr lang="en-US" altLang="ko-KR" sz="1200" b="1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cxnSp>
        <p:nvCxnSpPr>
          <p:cNvPr id="126" name="직선 연결선 125">
            <a:extLst>
              <a:ext uri="{FF2B5EF4-FFF2-40B4-BE49-F238E27FC236}">
                <a16:creationId xmlns:a16="http://schemas.microsoft.com/office/drawing/2014/main" id="{2F33A3EF-B6F7-4E39-8D28-2A05B1C42B04}"/>
              </a:ext>
            </a:extLst>
          </p:cNvPr>
          <p:cNvCxnSpPr>
            <a:cxnSpLocks/>
          </p:cNvCxnSpPr>
          <p:nvPr/>
        </p:nvCxnSpPr>
        <p:spPr>
          <a:xfrm>
            <a:off x="10983399" y="3743111"/>
            <a:ext cx="0" cy="258904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화살표 연결선 126">
            <a:extLst>
              <a:ext uri="{FF2B5EF4-FFF2-40B4-BE49-F238E27FC236}">
                <a16:creationId xmlns:a16="http://schemas.microsoft.com/office/drawing/2014/main" id="{EDE99B90-276F-4105-8E24-8ABBCA173CD2}"/>
              </a:ext>
            </a:extLst>
          </p:cNvPr>
          <p:cNvCxnSpPr>
            <a:cxnSpLocks/>
          </p:cNvCxnSpPr>
          <p:nvPr/>
        </p:nvCxnSpPr>
        <p:spPr>
          <a:xfrm flipH="1">
            <a:off x="9400055" y="3872563"/>
            <a:ext cx="1583344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TextBox 127">
            <a:extLst>
              <a:ext uri="{FF2B5EF4-FFF2-40B4-BE49-F238E27FC236}">
                <a16:creationId xmlns:a16="http://schemas.microsoft.com/office/drawing/2014/main" id="{B9F8D246-12D3-4FE4-BFD7-382F1823EBFA}"/>
              </a:ext>
            </a:extLst>
          </p:cNvPr>
          <p:cNvSpPr txBox="1"/>
          <p:nvPr/>
        </p:nvSpPr>
        <p:spPr>
          <a:xfrm>
            <a:off x="9637434" y="3759456"/>
            <a:ext cx="1204837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200" b="1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튜토리얼 마무리</a:t>
            </a:r>
            <a:endParaRPr lang="en-US" altLang="ko-KR" sz="1200" b="1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F44B3C7B-F95E-48BA-A752-72342A9FAD8E}"/>
              </a:ext>
            </a:extLst>
          </p:cNvPr>
          <p:cNvSpPr txBox="1"/>
          <p:nvPr/>
        </p:nvSpPr>
        <p:spPr>
          <a:xfrm>
            <a:off x="5049257" y="4780892"/>
            <a:ext cx="22910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반복적인 전투 및 마나석 소모 구간</a:t>
            </a:r>
            <a:endParaRPr lang="ko-KR" altLang="en-US" sz="1200">
              <a:solidFill>
                <a:srgbClr val="C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E480E8F-09D1-4D8D-9125-55E11B217B6A}"/>
              </a:ext>
            </a:extLst>
          </p:cNvPr>
          <p:cNvSpPr txBox="1"/>
          <p:nvPr/>
        </p:nvSpPr>
        <p:spPr>
          <a:xfrm>
            <a:off x="179512" y="332656"/>
            <a:ext cx="2264706" cy="477054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r>
              <a:rPr lang="ko-KR" altLang="en-US" sz="25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게임 컨텐츠</a:t>
            </a:r>
            <a:endParaRPr lang="en-US" altLang="ko-KR" sz="25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C7368169-A006-4261-8A18-7D2390942479}"/>
              </a:ext>
            </a:extLst>
          </p:cNvPr>
          <p:cNvSpPr/>
          <p:nvPr/>
        </p:nvSpPr>
        <p:spPr>
          <a:xfrm flipH="1">
            <a:off x="138600" y="332655"/>
            <a:ext cx="45719" cy="47705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AA390E0-884D-4795-A798-863BDDC93444}"/>
              </a:ext>
            </a:extLst>
          </p:cNvPr>
          <p:cNvSpPr txBox="1"/>
          <p:nvPr/>
        </p:nvSpPr>
        <p:spPr>
          <a:xfrm flipH="1">
            <a:off x="653815" y="931228"/>
            <a:ext cx="4803373" cy="369332"/>
          </a:xfrm>
          <a:prstGeom prst="rect">
            <a:avLst/>
          </a:prstGeom>
          <a:noFill/>
          <a:ln>
            <a:noFill/>
            <a:prstDash val="sysDot"/>
          </a:ln>
        </p:spPr>
        <p:txBody>
          <a:bodyPr wrap="square" rtlCol="0">
            <a:spAutoFit/>
          </a:bodyPr>
          <a:lstStyle/>
          <a:p>
            <a:r>
              <a:rPr lang="ko-KR" altLang="en-US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시나리오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9" name="이등변 삼각형 48">
            <a:extLst>
              <a:ext uri="{FF2B5EF4-FFF2-40B4-BE49-F238E27FC236}">
                <a16:creationId xmlns:a16="http://schemas.microsoft.com/office/drawing/2014/main" id="{B443E101-2EB1-4671-8516-7AC8BB8CB809}"/>
              </a:ext>
            </a:extLst>
          </p:cNvPr>
          <p:cNvSpPr/>
          <p:nvPr/>
        </p:nvSpPr>
        <p:spPr>
          <a:xfrm rot="5400000">
            <a:off x="479715" y="1030485"/>
            <a:ext cx="186996" cy="161203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77090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3" name="그룹 212">
            <a:extLst>
              <a:ext uri="{FF2B5EF4-FFF2-40B4-BE49-F238E27FC236}">
                <a16:creationId xmlns:a16="http://schemas.microsoft.com/office/drawing/2014/main" id="{804A551C-DFA2-4D5D-8C4E-E6C608EAB25E}"/>
              </a:ext>
            </a:extLst>
          </p:cNvPr>
          <p:cNvGrpSpPr/>
          <p:nvPr/>
        </p:nvGrpSpPr>
        <p:grpSpPr>
          <a:xfrm>
            <a:off x="2099313" y="1632841"/>
            <a:ext cx="7993374" cy="1421067"/>
            <a:chOff x="3019425" y="1171136"/>
            <a:chExt cx="7993374" cy="1421067"/>
          </a:xfrm>
        </p:grpSpPr>
        <p:grpSp>
          <p:nvGrpSpPr>
            <p:cNvPr id="99" name="그룹 98">
              <a:extLst>
                <a:ext uri="{FF2B5EF4-FFF2-40B4-BE49-F238E27FC236}">
                  <a16:creationId xmlns:a16="http://schemas.microsoft.com/office/drawing/2014/main" id="{801894AA-733A-4A6B-A6C8-5E95CDABC005}"/>
                </a:ext>
              </a:extLst>
            </p:cNvPr>
            <p:cNvGrpSpPr/>
            <p:nvPr/>
          </p:nvGrpSpPr>
          <p:grpSpPr>
            <a:xfrm>
              <a:off x="3019425" y="1171136"/>
              <a:ext cx="7383858" cy="1421067"/>
              <a:chOff x="1589861" y="1688124"/>
              <a:chExt cx="7383858" cy="1421067"/>
            </a:xfrm>
          </p:grpSpPr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025C2BB8-9EFC-4238-A564-4969FE3348AE}"/>
                  </a:ext>
                </a:extLst>
              </p:cNvPr>
              <p:cNvSpPr txBox="1"/>
              <p:nvPr/>
            </p:nvSpPr>
            <p:spPr>
              <a:xfrm>
                <a:off x="7352762" y="2260157"/>
                <a:ext cx="1620957" cy="2769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몬스터 </a:t>
                </a:r>
                <a:r>
                  <a:rPr lang="en-US" altLang="ko-KR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1</a:t>
                </a:r>
                <a:r>
                  <a:rPr lang="ko-KR" altLang="en-US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마리 준비 완료</a:t>
                </a:r>
              </a:p>
            </p:txBody>
          </p:sp>
          <p:grpSp>
            <p:nvGrpSpPr>
              <p:cNvPr id="82" name="그룹 81">
                <a:extLst>
                  <a:ext uri="{FF2B5EF4-FFF2-40B4-BE49-F238E27FC236}">
                    <a16:creationId xmlns:a16="http://schemas.microsoft.com/office/drawing/2014/main" id="{E49DA459-B338-41ED-84CC-BDAD778FA848}"/>
                  </a:ext>
                </a:extLst>
              </p:cNvPr>
              <p:cNvGrpSpPr/>
              <p:nvPr/>
            </p:nvGrpSpPr>
            <p:grpSpPr>
              <a:xfrm>
                <a:off x="1589861" y="1688124"/>
                <a:ext cx="5534025" cy="1421067"/>
                <a:chOff x="1014555" y="1174504"/>
                <a:chExt cx="5534025" cy="1421067"/>
              </a:xfrm>
            </p:grpSpPr>
            <p:sp>
              <p:nvSpPr>
                <p:cNvPr id="24" name="사각형: 둥근 모서리 23">
                  <a:extLst>
                    <a:ext uri="{FF2B5EF4-FFF2-40B4-BE49-F238E27FC236}">
                      <a16:creationId xmlns:a16="http://schemas.microsoft.com/office/drawing/2014/main" id="{B995334E-41CE-4B65-B10B-037C10281D02}"/>
                    </a:ext>
                  </a:extLst>
                </p:cNvPr>
                <p:cNvSpPr/>
                <p:nvPr/>
              </p:nvSpPr>
              <p:spPr>
                <a:xfrm>
                  <a:off x="1014555" y="1174504"/>
                  <a:ext cx="5534025" cy="1421067"/>
                </a:xfrm>
                <a:prstGeom prst="roundRect">
                  <a:avLst>
                    <a:gd name="adj" fmla="val 11717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621EC2E8-03F6-4844-8E83-4469998D6905}"/>
                    </a:ext>
                  </a:extLst>
                </p:cNvPr>
                <p:cNvSpPr txBox="1"/>
                <p:nvPr/>
              </p:nvSpPr>
              <p:spPr>
                <a:xfrm>
                  <a:off x="1175377" y="1895763"/>
                  <a:ext cx="909223" cy="2769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2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몬스터 성장</a:t>
                  </a:r>
                </a:p>
              </p:txBody>
            </p:sp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B9A1322C-3C36-4775-991D-46DEBAF17121}"/>
                    </a:ext>
                  </a:extLst>
                </p:cNvPr>
                <p:cNvSpPr txBox="1"/>
                <p:nvPr/>
              </p:nvSpPr>
              <p:spPr>
                <a:xfrm>
                  <a:off x="4243997" y="1305394"/>
                  <a:ext cx="909222" cy="2769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2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룬 획득</a:t>
                  </a:r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65588D8A-310E-42E0-B153-03FD4D5E505D}"/>
                    </a:ext>
                  </a:extLst>
                </p:cNvPr>
                <p:cNvSpPr txBox="1"/>
                <p:nvPr/>
              </p:nvSpPr>
              <p:spPr>
                <a:xfrm>
                  <a:off x="1175379" y="1305394"/>
                  <a:ext cx="909223" cy="2769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2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몬스터 획득</a:t>
                  </a:r>
                </a:p>
              </p:txBody>
            </p:sp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5C671801-3EE9-44DE-AE26-D63748585C42}"/>
                    </a:ext>
                  </a:extLst>
                </p:cNvPr>
                <p:cNvSpPr txBox="1"/>
                <p:nvPr/>
              </p:nvSpPr>
              <p:spPr>
                <a:xfrm>
                  <a:off x="2427180" y="1772652"/>
                  <a:ext cx="909205" cy="246221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0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화산입구</a:t>
                  </a:r>
                </a:p>
              </p:txBody>
            </p:sp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6947FCB9-A559-4721-866F-B9608C158FF6}"/>
                    </a:ext>
                  </a:extLst>
                </p:cNvPr>
                <p:cNvSpPr txBox="1"/>
                <p:nvPr/>
              </p:nvSpPr>
              <p:spPr>
                <a:xfrm>
                  <a:off x="2427181" y="2049651"/>
                  <a:ext cx="909222" cy="246221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0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속성 던전</a:t>
                  </a:r>
                </a:p>
              </p:txBody>
            </p:sp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133A35C4-6347-4291-944E-893092024286}"/>
                    </a:ext>
                  </a:extLst>
                </p:cNvPr>
                <p:cNvSpPr txBox="1"/>
                <p:nvPr/>
              </p:nvSpPr>
              <p:spPr>
                <a:xfrm>
                  <a:off x="5367344" y="1320782"/>
                  <a:ext cx="1036999" cy="246221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0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거인</a:t>
                  </a:r>
                  <a:r>
                    <a:rPr lang="en-US" altLang="ko-KR" sz="10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/</a:t>
                  </a:r>
                  <a:r>
                    <a:rPr lang="ko-KR" altLang="en-US" sz="10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용의 던전</a:t>
                  </a:r>
                </a:p>
              </p:txBody>
            </p: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9592903F-3FDA-4072-9739-7D04D872CEE6}"/>
                    </a:ext>
                  </a:extLst>
                </p:cNvPr>
                <p:cNvSpPr txBox="1"/>
                <p:nvPr/>
              </p:nvSpPr>
              <p:spPr>
                <a:xfrm>
                  <a:off x="4243997" y="1895763"/>
                  <a:ext cx="909222" cy="2769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2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룬 강화</a:t>
                  </a:r>
                </a:p>
              </p:txBody>
            </p:sp>
            <p:cxnSp>
              <p:nvCxnSpPr>
                <p:cNvPr id="26" name="직선 화살표 연결선 25">
                  <a:extLst>
                    <a:ext uri="{FF2B5EF4-FFF2-40B4-BE49-F238E27FC236}">
                      <a16:creationId xmlns:a16="http://schemas.microsoft.com/office/drawing/2014/main" id="{6B1794E9-AF10-4CB9-95DB-8E6E08C747B3}"/>
                    </a:ext>
                  </a:extLst>
                </p:cNvPr>
                <p:cNvCxnSpPr>
                  <a:cxnSpLocks/>
                  <a:stCxn id="16" idx="2"/>
                  <a:endCxn id="14" idx="0"/>
                </p:cNvCxnSpPr>
                <p:nvPr/>
              </p:nvCxnSpPr>
              <p:spPr>
                <a:xfrm flipH="1">
                  <a:off x="1629989" y="1582393"/>
                  <a:ext cx="2" cy="313370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직선 화살표 연결선 30">
                  <a:extLst>
                    <a:ext uri="{FF2B5EF4-FFF2-40B4-BE49-F238E27FC236}">
                      <a16:creationId xmlns:a16="http://schemas.microsoft.com/office/drawing/2014/main" id="{083F13B3-FCE1-4E2C-B089-74D3E5457285}"/>
                    </a:ext>
                  </a:extLst>
                </p:cNvPr>
                <p:cNvCxnSpPr>
                  <a:cxnSpLocks/>
                  <a:stCxn id="15" idx="2"/>
                  <a:endCxn id="20" idx="0"/>
                </p:cNvCxnSpPr>
                <p:nvPr/>
              </p:nvCxnSpPr>
              <p:spPr>
                <a:xfrm>
                  <a:off x="4698608" y="1582393"/>
                  <a:ext cx="0" cy="313370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연결선: 꺾임 39">
                  <a:extLst>
                    <a:ext uri="{FF2B5EF4-FFF2-40B4-BE49-F238E27FC236}">
                      <a16:creationId xmlns:a16="http://schemas.microsoft.com/office/drawing/2014/main" id="{5DE9875B-A273-4BBC-AA47-491D26D233D5}"/>
                    </a:ext>
                  </a:extLst>
                </p:cNvPr>
                <p:cNvCxnSpPr>
                  <a:cxnSpLocks/>
                  <a:stCxn id="14" idx="3"/>
                  <a:endCxn id="17" idx="1"/>
                </p:cNvCxnSpPr>
                <p:nvPr/>
              </p:nvCxnSpPr>
              <p:spPr>
                <a:xfrm flipV="1">
                  <a:off x="2084600" y="1895763"/>
                  <a:ext cx="342580" cy="138500"/>
                </a:xfrm>
                <a:prstGeom prst="bentConnector3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연결선: 꺾임 41">
                  <a:extLst>
                    <a:ext uri="{FF2B5EF4-FFF2-40B4-BE49-F238E27FC236}">
                      <a16:creationId xmlns:a16="http://schemas.microsoft.com/office/drawing/2014/main" id="{7C926344-FEA9-4117-94BC-67F9AFD06A38}"/>
                    </a:ext>
                  </a:extLst>
                </p:cNvPr>
                <p:cNvCxnSpPr>
                  <a:cxnSpLocks/>
                  <a:stCxn id="14" idx="3"/>
                  <a:endCxn id="18" idx="1"/>
                </p:cNvCxnSpPr>
                <p:nvPr/>
              </p:nvCxnSpPr>
              <p:spPr>
                <a:xfrm>
                  <a:off x="2084600" y="2034263"/>
                  <a:ext cx="342581" cy="138499"/>
                </a:xfrm>
                <a:prstGeom prst="bentConnector3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직선 연결선 48">
                  <a:extLst>
                    <a:ext uri="{FF2B5EF4-FFF2-40B4-BE49-F238E27FC236}">
                      <a16:creationId xmlns:a16="http://schemas.microsoft.com/office/drawing/2014/main" id="{4F708179-4C66-4A51-A6CE-CEF73EB09188}"/>
                    </a:ext>
                  </a:extLst>
                </p:cNvPr>
                <p:cNvCxnSpPr>
                  <a:cxnSpLocks/>
                  <a:stCxn id="15" idx="3"/>
                  <a:endCxn id="19" idx="1"/>
                </p:cNvCxnSpPr>
                <p:nvPr/>
              </p:nvCxnSpPr>
              <p:spPr>
                <a:xfrm flipV="1">
                  <a:off x="5153219" y="1443893"/>
                  <a:ext cx="214125" cy="1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6209DE7F-A064-4984-9B99-912CBE272366}"/>
                    </a:ext>
                  </a:extLst>
                </p:cNvPr>
                <p:cNvSpPr txBox="1"/>
                <p:nvPr/>
              </p:nvSpPr>
              <p:spPr>
                <a:xfrm>
                  <a:off x="4083054" y="2341655"/>
                  <a:ext cx="2140330" cy="25391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050" b="1">
                      <a:solidFill>
                        <a:srgbClr val="C0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위 과정에서 획득한 마나석</a:t>
                  </a:r>
                  <a:r>
                    <a:rPr lang="en-US" altLang="ko-KR" sz="1050" b="1">
                      <a:solidFill>
                        <a:srgbClr val="C0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 </a:t>
                  </a:r>
                  <a:r>
                    <a:rPr lang="ko-KR" altLang="en-US" sz="1050" b="1">
                      <a:solidFill>
                        <a:srgbClr val="C0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대량 소모</a:t>
                  </a:r>
                  <a:endParaRPr lang="en-US" altLang="ko-KR" sz="1050" b="1">
                    <a:solidFill>
                      <a:srgbClr val="C0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69" name="십자형 68">
                  <a:extLst>
                    <a:ext uri="{FF2B5EF4-FFF2-40B4-BE49-F238E27FC236}">
                      <a16:creationId xmlns:a16="http://schemas.microsoft.com/office/drawing/2014/main" id="{02E13330-92FA-4DB7-A853-CF33EC88994B}"/>
                    </a:ext>
                  </a:extLst>
                </p:cNvPr>
                <p:cNvSpPr/>
                <p:nvPr/>
              </p:nvSpPr>
              <p:spPr>
                <a:xfrm>
                  <a:off x="3634311" y="1676796"/>
                  <a:ext cx="313370" cy="313370"/>
                </a:xfrm>
                <a:prstGeom prst="plus">
                  <a:avLst>
                    <a:gd name="adj" fmla="val 42281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</p:grpSp>
          <p:cxnSp>
            <p:nvCxnSpPr>
              <p:cNvPr id="96" name="직선 화살표 연결선 95">
                <a:extLst>
                  <a:ext uri="{FF2B5EF4-FFF2-40B4-BE49-F238E27FC236}">
                    <a16:creationId xmlns:a16="http://schemas.microsoft.com/office/drawing/2014/main" id="{A9C21C05-40E8-49FA-8A6C-968F2C466CEC}"/>
                  </a:ext>
                </a:extLst>
              </p:cNvPr>
              <p:cNvCxnSpPr>
                <a:cxnSpLocks/>
                <a:stCxn id="24" idx="3"/>
                <a:endCxn id="62" idx="1"/>
              </p:cNvCxnSpPr>
              <p:nvPr/>
            </p:nvCxnSpPr>
            <p:spPr>
              <a:xfrm flipV="1">
                <a:off x="7123886" y="2398657"/>
                <a:ext cx="228876" cy="1"/>
              </a:xfrm>
              <a:prstGeom prst="straightConnector1">
                <a:avLst/>
              </a:prstGeom>
              <a:ln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BFE7E8A2-D6D9-4EAF-BB80-DCA1F85D35A6}"/>
                </a:ext>
              </a:extLst>
            </p:cNvPr>
            <p:cNvSpPr txBox="1"/>
            <p:nvPr/>
          </p:nvSpPr>
          <p:spPr>
            <a:xfrm>
              <a:off x="8715374" y="2077665"/>
              <a:ext cx="2297425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50" b="1">
                  <a:solidFill>
                    <a:srgbClr val="C0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반복 과정을 통해 약 </a:t>
              </a:r>
              <a:r>
                <a:rPr lang="en-US" altLang="ko-KR" sz="1050" b="1">
                  <a:solidFill>
                    <a:srgbClr val="C0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3~5</a:t>
              </a:r>
              <a:r>
                <a:rPr lang="ko-KR" altLang="en-US" sz="1050" b="1">
                  <a:solidFill>
                    <a:srgbClr val="C0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마리의 덱 구성</a:t>
              </a:r>
              <a:endParaRPr lang="en-US" altLang="ko-KR" sz="1050" b="1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22" name="TextBox 121">
            <a:extLst>
              <a:ext uri="{FF2B5EF4-FFF2-40B4-BE49-F238E27FC236}">
                <a16:creationId xmlns:a16="http://schemas.microsoft.com/office/drawing/2014/main" id="{E3F28FCA-07E3-47DE-BE72-ECE86AEDEC0D}"/>
              </a:ext>
            </a:extLst>
          </p:cNvPr>
          <p:cNvSpPr txBox="1"/>
          <p:nvPr/>
        </p:nvSpPr>
        <p:spPr>
          <a:xfrm>
            <a:off x="1610982" y="3748882"/>
            <a:ext cx="1621826" cy="27699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아레나</a:t>
            </a: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0EA97E98-1609-4373-850C-B304FE3C7B6C}"/>
              </a:ext>
            </a:extLst>
          </p:cNvPr>
          <p:cNvSpPr txBox="1"/>
          <p:nvPr/>
        </p:nvSpPr>
        <p:spPr>
          <a:xfrm>
            <a:off x="6602581" y="3748882"/>
            <a:ext cx="1621826" cy="27699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길드 컨텐츠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9F57B43A-BCD4-4F58-B1D4-2B5B6E8B5E59}"/>
              </a:ext>
            </a:extLst>
          </p:cNvPr>
          <p:cNvSpPr txBox="1"/>
          <p:nvPr/>
        </p:nvSpPr>
        <p:spPr>
          <a:xfrm>
            <a:off x="9097221" y="3749186"/>
            <a:ext cx="1621826" cy="27699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이계의 틈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E0DDE4AA-E6EA-4294-A5BA-5F26AA471D4A}"/>
              </a:ext>
            </a:extLst>
          </p:cNvPr>
          <p:cNvSpPr txBox="1"/>
          <p:nvPr/>
        </p:nvSpPr>
        <p:spPr>
          <a:xfrm>
            <a:off x="4105622" y="3746298"/>
            <a:ext cx="1621826" cy="27699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시험의 탑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924CC5CF-44C0-4B04-BF87-3C94B4FE9D59}"/>
              </a:ext>
            </a:extLst>
          </p:cNvPr>
          <p:cNvSpPr txBox="1"/>
          <p:nvPr/>
        </p:nvSpPr>
        <p:spPr>
          <a:xfrm>
            <a:off x="1603035" y="5926772"/>
            <a:ext cx="47884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b="1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그러나 무수한 전략이 요구되는 컨텐츠인 만큼 사용되는 몬스터의 수는 더욱 많을 것</a:t>
            </a:r>
            <a:endParaRPr lang="en-US" altLang="ko-KR" sz="1100" b="1">
              <a:solidFill>
                <a:srgbClr val="C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81" name="그룹 180">
            <a:extLst>
              <a:ext uri="{FF2B5EF4-FFF2-40B4-BE49-F238E27FC236}">
                <a16:creationId xmlns:a16="http://schemas.microsoft.com/office/drawing/2014/main" id="{03A33CC1-37DB-49D3-AE4F-F6513291CD0E}"/>
              </a:ext>
            </a:extLst>
          </p:cNvPr>
          <p:cNvGrpSpPr/>
          <p:nvPr/>
        </p:nvGrpSpPr>
        <p:grpSpPr>
          <a:xfrm>
            <a:off x="1810569" y="4166257"/>
            <a:ext cx="1199360" cy="489476"/>
            <a:chOff x="1052339" y="4479704"/>
            <a:chExt cx="1199360" cy="489476"/>
          </a:xfrm>
        </p:grpSpPr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AB0960EC-5A51-416E-9F3E-EB057101D42A}"/>
                </a:ext>
              </a:extLst>
            </p:cNvPr>
            <p:cNvSpPr txBox="1"/>
            <p:nvPr/>
          </p:nvSpPr>
          <p:spPr>
            <a:xfrm>
              <a:off x="1052339" y="4479704"/>
              <a:ext cx="1199360" cy="24622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아레나</a:t>
              </a:r>
              <a:endPara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928B443D-62A7-4664-BFB9-CCC549BB9572}"/>
                </a:ext>
              </a:extLst>
            </p:cNvPr>
            <p:cNvSpPr txBox="1"/>
            <p:nvPr/>
          </p:nvSpPr>
          <p:spPr>
            <a:xfrm>
              <a:off x="1052339" y="4722959"/>
              <a:ext cx="1199360" cy="2462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4</a:t>
              </a:r>
              <a:r>
                <a:rPr lang="ko-KR" altLang="en-US" sz="10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마리</a:t>
              </a:r>
              <a:endPara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207" name="그룹 206">
            <a:extLst>
              <a:ext uri="{FF2B5EF4-FFF2-40B4-BE49-F238E27FC236}">
                <a16:creationId xmlns:a16="http://schemas.microsoft.com/office/drawing/2014/main" id="{E8F095C3-68B4-4267-9E11-C0AF1204DB37}"/>
              </a:ext>
            </a:extLst>
          </p:cNvPr>
          <p:cNvGrpSpPr/>
          <p:nvPr/>
        </p:nvGrpSpPr>
        <p:grpSpPr>
          <a:xfrm>
            <a:off x="1810569" y="4849619"/>
            <a:ext cx="1199360" cy="489476"/>
            <a:chOff x="1717522" y="5208626"/>
            <a:chExt cx="1199360" cy="489476"/>
          </a:xfrm>
        </p:grpSpPr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B11B1E85-5AE1-41E3-9622-F9C450F50823}"/>
                </a:ext>
              </a:extLst>
            </p:cNvPr>
            <p:cNvSpPr txBox="1"/>
            <p:nvPr/>
          </p:nvSpPr>
          <p:spPr>
            <a:xfrm>
              <a:off x="1717522" y="5208626"/>
              <a:ext cx="1199360" cy="24622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월드 아레나</a:t>
              </a:r>
              <a:endPara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80" name="TextBox 179">
              <a:extLst>
                <a:ext uri="{FF2B5EF4-FFF2-40B4-BE49-F238E27FC236}">
                  <a16:creationId xmlns:a16="http://schemas.microsoft.com/office/drawing/2014/main" id="{6F3388A4-3E2A-4354-8202-0DFCB7361A45}"/>
                </a:ext>
              </a:extLst>
            </p:cNvPr>
            <p:cNvSpPr txBox="1"/>
            <p:nvPr/>
          </p:nvSpPr>
          <p:spPr>
            <a:xfrm>
              <a:off x="1717522" y="5451881"/>
              <a:ext cx="1199360" cy="2462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5</a:t>
              </a:r>
              <a:r>
                <a:rPr lang="ko-KR" altLang="en-US" sz="10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마리</a:t>
              </a:r>
              <a:endPara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82" name="그룹 181">
            <a:extLst>
              <a:ext uri="{FF2B5EF4-FFF2-40B4-BE49-F238E27FC236}">
                <a16:creationId xmlns:a16="http://schemas.microsoft.com/office/drawing/2014/main" id="{4BBA7B44-7D4A-48D8-8357-78C94A25F888}"/>
              </a:ext>
            </a:extLst>
          </p:cNvPr>
          <p:cNvGrpSpPr/>
          <p:nvPr/>
        </p:nvGrpSpPr>
        <p:grpSpPr>
          <a:xfrm>
            <a:off x="4327162" y="4164774"/>
            <a:ext cx="1199360" cy="489476"/>
            <a:chOff x="1052339" y="4479704"/>
            <a:chExt cx="1199360" cy="489476"/>
          </a:xfrm>
        </p:grpSpPr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id="{F09C962D-ADC0-469A-94ED-760679048D33}"/>
                </a:ext>
              </a:extLst>
            </p:cNvPr>
            <p:cNvSpPr txBox="1"/>
            <p:nvPr/>
          </p:nvSpPr>
          <p:spPr>
            <a:xfrm>
              <a:off x="1052339" y="4479704"/>
              <a:ext cx="1199360" cy="24622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Normal</a:t>
              </a:r>
              <a:endPara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1563A4C1-ECB8-4AE2-95CC-4CDFC082BE1C}"/>
                </a:ext>
              </a:extLst>
            </p:cNvPr>
            <p:cNvSpPr txBox="1"/>
            <p:nvPr/>
          </p:nvSpPr>
          <p:spPr>
            <a:xfrm>
              <a:off x="1052339" y="4722959"/>
              <a:ext cx="1199360" cy="2462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5</a:t>
              </a:r>
              <a:r>
                <a:rPr lang="ko-KR" altLang="en-US" sz="10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마리</a:t>
              </a:r>
              <a:endPara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85" name="그룹 184">
            <a:extLst>
              <a:ext uri="{FF2B5EF4-FFF2-40B4-BE49-F238E27FC236}">
                <a16:creationId xmlns:a16="http://schemas.microsoft.com/office/drawing/2014/main" id="{5E37345F-D8F0-4E11-B3FC-E157C6C3F4AF}"/>
              </a:ext>
            </a:extLst>
          </p:cNvPr>
          <p:cNvGrpSpPr/>
          <p:nvPr/>
        </p:nvGrpSpPr>
        <p:grpSpPr>
          <a:xfrm>
            <a:off x="4327162" y="4850245"/>
            <a:ext cx="1199360" cy="489476"/>
            <a:chOff x="1052339" y="4479704"/>
            <a:chExt cx="1199360" cy="489476"/>
          </a:xfrm>
        </p:grpSpPr>
        <p:sp>
          <p:nvSpPr>
            <p:cNvPr id="186" name="TextBox 185">
              <a:extLst>
                <a:ext uri="{FF2B5EF4-FFF2-40B4-BE49-F238E27FC236}">
                  <a16:creationId xmlns:a16="http://schemas.microsoft.com/office/drawing/2014/main" id="{CEE2A3F2-97A3-439E-B20D-EEE0CCA775D3}"/>
                </a:ext>
              </a:extLst>
            </p:cNvPr>
            <p:cNvSpPr txBox="1"/>
            <p:nvPr/>
          </p:nvSpPr>
          <p:spPr>
            <a:xfrm>
              <a:off x="1052339" y="4479704"/>
              <a:ext cx="1199360" cy="24622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Hard</a:t>
              </a:r>
              <a:endPara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C108A9BD-6CC5-489C-8225-E3D62EB31ECC}"/>
                </a:ext>
              </a:extLst>
            </p:cNvPr>
            <p:cNvSpPr txBox="1"/>
            <p:nvPr/>
          </p:nvSpPr>
          <p:spPr>
            <a:xfrm>
              <a:off x="1052339" y="4722959"/>
              <a:ext cx="1199360" cy="2462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5</a:t>
              </a:r>
              <a:r>
                <a:rPr lang="ko-KR" altLang="en-US" sz="10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마리</a:t>
              </a:r>
              <a:endPara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88" name="그룹 187">
            <a:extLst>
              <a:ext uri="{FF2B5EF4-FFF2-40B4-BE49-F238E27FC236}">
                <a16:creationId xmlns:a16="http://schemas.microsoft.com/office/drawing/2014/main" id="{3F9F9D91-EC4A-440E-8EB4-47F3E6B5CAE6}"/>
              </a:ext>
            </a:extLst>
          </p:cNvPr>
          <p:cNvGrpSpPr/>
          <p:nvPr/>
        </p:nvGrpSpPr>
        <p:grpSpPr>
          <a:xfrm>
            <a:off x="6798643" y="4164774"/>
            <a:ext cx="1199360" cy="489476"/>
            <a:chOff x="1052339" y="4479704"/>
            <a:chExt cx="1199360" cy="489476"/>
          </a:xfrm>
        </p:grpSpPr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7B0DB875-D8D6-4637-91A7-D76EC8D11C5C}"/>
                </a:ext>
              </a:extLst>
            </p:cNvPr>
            <p:cNvSpPr txBox="1"/>
            <p:nvPr/>
          </p:nvSpPr>
          <p:spPr>
            <a:xfrm>
              <a:off x="1052339" y="4479704"/>
              <a:ext cx="1199360" cy="24622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길드전</a:t>
              </a:r>
              <a:endPara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0" name="TextBox 189">
              <a:extLst>
                <a:ext uri="{FF2B5EF4-FFF2-40B4-BE49-F238E27FC236}">
                  <a16:creationId xmlns:a16="http://schemas.microsoft.com/office/drawing/2014/main" id="{67FB66FC-ED2E-4F01-AF70-8AEF38BEB15F}"/>
                </a:ext>
              </a:extLst>
            </p:cNvPr>
            <p:cNvSpPr txBox="1"/>
            <p:nvPr/>
          </p:nvSpPr>
          <p:spPr>
            <a:xfrm>
              <a:off x="1052339" y="4722959"/>
              <a:ext cx="1199360" cy="2462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6</a:t>
              </a:r>
              <a:r>
                <a:rPr lang="ko-KR" altLang="en-US" sz="10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마리</a:t>
              </a:r>
              <a:endPara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91" name="그룹 190">
            <a:extLst>
              <a:ext uri="{FF2B5EF4-FFF2-40B4-BE49-F238E27FC236}">
                <a16:creationId xmlns:a16="http://schemas.microsoft.com/office/drawing/2014/main" id="{6212C866-70F6-435F-87CB-DCB7EC8FB84C}"/>
              </a:ext>
            </a:extLst>
          </p:cNvPr>
          <p:cNvGrpSpPr/>
          <p:nvPr/>
        </p:nvGrpSpPr>
        <p:grpSpPr>
          <a:xfrm>
            <a:off x="6800515" y="4699105"/>
            <a:ext cx="1199360" cy="489476"/>
            <a:chOff x="1052339" y="4479704"/>
            <a:chExt cx="1199360" cy="489476"/>
          </a:xfrm>
        </p:grpSpPr>
        <p:sp>
          <p:nvSpPr>
            <p:cNvPr id="192" name="TextBox 191">
              <a:extLst>
                <a:ext uri="{FF2B5EF4-FFF2-40B4-BE49-F238E27FC236}">
                  <a16:creationId xmlns:a16="http://schemas.microsoft.com/office/drawing/2014/main" id="{3FA06EB1-A369-4053-AFB1-A49A63E1560D}"/>
                </a:ext>
              </a:extLst>
            </p:cNvPr>
            <p:cNvSpPr txBox="1"/>
            <p:nvPr/>
          </p:nvSpPr>
          <p:spPr>
            <a:xfrm>
              <a:off x="1052339" y="4479704"/>
              <a:ext cx="1199360" cy="24622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점령전</a:t>
              </a:r>
              <a:endPara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3" name="TextBox 192">
              <a:extLst>
                <a:ext uri="{FF2B5EF4-FFF2-40B4-BE49-F238E27FC236}">
                  <a16:creationId xmlns:a16="http://schemas.microsoft.com/office/drawing/2014/main" id="{E9A92DC2-B31A-45A1-9CCF-837A9874F4D0}"/>
                </a:ext>
              </a:extLst>
            </p:cNvPr>
            <p:cNvSpPr txBox="1"/>
            <p:nvPr/>
          </p:nvSpPr>
          <p:spPr>
            <a:xfrm>
              <a:off x="1052339" y="4722959"/>
              <a:ext cx="1199360" cy="2462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30</a:t>
              </a:r>
              <a:r>
                <a:rPr lang="ko-KR" altLang="en-US" sz="10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마리</a:t>
              </a:r>
              <a:endPara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94" name="그룹 193">
            <a:extLst>
              <a:ext uri="{FF2B5EF4-FFF2-40B4-BE49-F238E27FC236}">
                <a16:creationId xmlns:a16="http://schemas.microsoft.com/office/drawing/2014/main" id="{17210419-7D04-459C-A8EE-A219201F7741}"/>
              </a:ext>
            </a:extLst>
          </p:cNvPr>
          <p:cNvGrpSpPr/>
          <p:nvPr/>
        </p:nvGrpSpPr>
        <p:grpSpPr>
          <a:xfrm>
            <a:off x="6798643" y="5235255"/>
            <a:ext cx="1199360" cy="489476"/>
            <a:chOff x="1052339" y="4479704"/>
            <a:chExt cx="1199360" cy="489476"/>
          </a:xfrm>
        </p:grpSpPr>
        <p:sp>
          <p:nvSpPr>
            <p:cNvPr id="195" name="TextBox 194">
              <a:extLst>
                <a:ext uri="{FF2B5EF4-FFF2-40B4-BE49-F238E27FC236}">
                  <a16:creationId xmlns:a16="http://schemas.microsoft.com/office/drawing/2014/main" id="{7F3F4DCC-B3C5-476F-ACC3-78345376BD5D}"/>
                </a:ext>
              </a:extLst>
            </p:cNvPr>
            <p:cNvSpPr txBox="1"/>
            <p:nvPr/>
          </p:nvSpPr>
          <p:spPr>
            <a:xfrm>
              <a:off x="1052339" y="4479704"/>
              <a:ext cx="1199360" cy="24622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타르타로스의 미궁</a:t>
              </a:r>
              <a:endPara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6" name="TextBox 195">
              <a:extLst>
                <a:ext uri="{FF2B5EF4-FFF2-40B4-BE49-F238E27FC236}">
                  <a16:creationId xmlns:a16="http://schemas.microsoft.com/office/drawing/2014/main" id="{2320BE8F-53DC-438B-9844-1543B69282AA}"/>
                </a:ext>
              </a:extLst>
            </p:cNvPr>
            <p:cNvSpPr txBox="1"/>
            <p:nvPr/>
          </p:nvSpPr>
          <p:spPr>
            <a:xfrm>
              <a:off x="1052339" y="4722959"/>
              <a:ext cx="1199360" cy="2462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20~25</a:t>
              </a:r>
              <a:r>
                <a:rPr lang="ko-KR" altLang="en-US" sz="10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마리</a:t>
              </a:r>
              <a:endPara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97" name="그룹 196">
            <a:extLst>
              <a:ext uri="{FF2B5EF4-FFF2-40B4-BE49-F238E27FC236}">
                <a16:creationId xmlns:a16="http://schemas.microsoft.com/office/drawing/2014/main" id="{5DF753CF-5367-44AC-A8FC-B810CEA0B670}"/>
              </a:ext>
            </a:extLst>
          </p:cNvPr>
          <p:cNvGrpSpPr/>
          <p:nvPr/>
        </p:nvGrpSpPr>
        <p:grpSpPr>
          <a:xfrm>
            <a:off x="9304039" y="4163291"/>
            <a:ext cx="1199360" cy="489476"/>
            <a:chOff x="1052339" y="4479704"/>
            <a:chExt cx="1199360" cy="489476"/>
          </a:xfrm>
        </p:grpSpPr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1A7A91FC-9F77-44BB-AD9C-0CF2C208F85D}"/>
                </a:ext>
              </a:extLst>
            </p:cNvPr>
            <p:cNvSpPr txBox="1"/>
            <p:nvPr/>
          </p:nvSpPr>
          <p:spPr>
            <a:xfrm>
              <a:off x="1052339" y="4479704"/>
              <a:ext cx="1199360" cy="24622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이계 던전</a:t>
              </a:r>
              <a:endPara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88ECC970-70CF-4295-92D5-EC6657D86F0B}"/>
                </a:ext>
              </a:extLst>
            </p:cNvPr>
            <p:cNvSpPr txBox="1"/>
            <p:nvPr/>
          </p:nvSpPr>
          <p:spPr>
            <a:xfrm>
              <a:off x="1052339" y="4722959"/>
              <a:ext cx="1199360" cy="2462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5</a:t>
              </a:r>
              <a:r>
                <a:rPr lang="ko-KR" altLang="en-US" sz="10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마리</a:t>
              </a:r>
              <a:endPara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200" name="그룹 199">
            <a:extLst>
              <a:ext uri="{FF2B5EF4-FFF2-40B4-BE49-F238E27FC236}">
                <a16:creationId xmlns:a16="http://schemas.microsoft.com/office/drawing/2014/main" id="{9A1AE398-E56D-47A9-8907-B8BAB982DC4A}"/>
              </a:ext>
            </a:extLst>
          </p:cNvPr>
          <p:cNvGrpSpPr/>
          <p:nvPr/>
        </p:nvGrpSpPr>
        <p:grpSpPr>
          <a:xfrm>
            <a:off x="9304039" y="4848762"/>
            <a:ext cx="1199360" cy="489476"/>
            <a:chOff x="1052339" y="4479704"/>
            <a:chExt cx="1199360" cy="489476"/>
          </a:xfrm>
        </p:grpSpPr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FF67CAC4-5171-42AB-976A-32E0E5997630}"/>
                </a:ext>
              </a:extLst>
            </p:cNvPr>
            <p:cNvSpPr txBox="1"/>
            <p:nvPr/>
          </p:nvSpPr>
          <p:spPr>
            <a:xfrm>
              <a:off x="1052339" y="4479704"/>
              <a:ext cx="1199360" cy="24622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이계 레이드</a:t>
              </a:r>
              <a:endPara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283B66D2-D373-48DF-97B2-CD14E6161E3F}"/>
                </a:ext>
              </a:extLst>
            </p:cNvPr>
            <p:cNvSpPr txBox="1"/>
            <p:nvPr/>
          </p:nvSpPr>
          <p:spPr>
            <a:xfrm>
              <a:off x="1052339" y="4722959"/>
              <a:ext cx="1199360" cy="2462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6</a:t>
              </a:r>
              <a:r>
                <a:rPr lang="ko-KR" altLang="en-US" sz="10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마리</a:t>
              </a:r>
              <a:endPara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B034E210-DA90-4256-B1F3-FAFD057090AF}"/>
              </a:ext>
            </a:extLst>
          </p:cNvPr>
          <p:cNvSpPr txBox="1"/>
          <p:nvPr/>
        </p:nvSpPr>
        <p:spPr>
          <a:xfrm>
            <a:off x="179512" y="332656"/>
            <a:ext cx="2264706" cy="477054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r>
              <a:rPr lang="ko-KR" altLang="en-US" sz="25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게임 컨텐츠</a:t>
            </a:r>
            <a:endParaRPr lang="en-US" altLang="ko-KR" sz="25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B7F67DCE-FE3B-4BD7-B638-DAD35CFCFF73}"/>
              </a:ext>
            </a:extLst>
          </p:cNvPr>
          <p:cNvSpPr/>
          <p:nvPr/>
        </p:nvSpPr>
        <p:spPr>
          <a:xfrm flipH="1">
            <a:off x="138600" y="332655"/>
            <a:ext cx="45719" cy="47705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902F15DA-B5CA-4A0F-B464-93017084C899}"/>
              </a:ext>
            </a:extLst>
          </p:cNvPr>
          <p:cNvSpPr txBox="1"/>
          <p:nvPr/>
        </p:nvSpPr>
        <p:spPr>
          <a:xfrm flipH="1">
            <a:off x="653815" y="931228"/>
            <a:ext cx="4803373" cy="369332"/>
          </a:xfrm>
          <a:prstGeom prst="rect">
            <a:avLst/>
          </a:prstGeom>
          <a:noFill/>
          <a:ln>
            <a:noFill/>
            <a:prstDash val="sysDot"/>
          </a:ln>
        </p:spPr>
        <p:txBody>
          <a:bodyPr wrap="square" rtlCol="0">
            <a:spAutoFit/>
          </a:bodyPr>
          <a:lstStyle/>
          <a:p>
            <a:r>
              <a:rPr lang="en-US" altLang="ko-KR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PvE,</a:t>
            </a:r>
            <a:r>
              <a:rPr lang="ko-KR" altLang="en-US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PvP</a:t>
            </a:r>
            <a:r>
              <a:rPr lang="ko-KR" altLang="en-US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컨텐츠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5" name="이등변 삼각형 64">
            <a:extLst>
              <a:ext uri="{FF2B5EF4-FFF2-40B4-BE49-F238E27FC236}">
                <a16:creationId xmlns:a16="http://schemas.microsoft.com/office/drawing/2014/main" id="{CCF62415-BD42-447D-A224-5677DD364B88}"/>
              </a:ext>
            </a:extLst>
          </p:cNvPr>
          <p:cNvSpPr/>
          <p:nvPr/>
        </p:nvSpPr>
        <p:spPr>
          <a:xfrm rot="5400000">
            <a:off x="479715" y="1030485"/>
            <a:ext cx="186996" cy="161203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A97DDD71-4080-4809-ABFA-D03204DA3625}"/>
              </a:ext>
            </a:extLst>
          </p:cNvPr>
          <p:cNvCxnSpPr>
            <a:cxnSpLocks/>
          </p:cNvCxnSpPr>
          <p:nvPr/>
        </p:nvCxnSpPr>
        <p:spPr>
          <a:xfrm>
            <a:off x="1258713" y="3238500"/>
            <a:ext cx="982133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73205457-19F9-4A57-9FAC-DBE7BFCEE897}"/>
              </a:ext>
            </a:extLst>
          </p:cNvPr>
          <p:cNvSpPr txBox="1"/>
          <p:nvPr/>
        </p:nvSpPr>
        <p:spPr>
          <a:xfrm>
            <a:off x="1209836" y="3390520"/>
            <a:ext cx="21531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※ </a:t>
            </a:r>
            <a:r>
              <a:rPr lang="ko-KR" altLang="en-US" sz="12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컨텐츠 별 요구되는 몬스터 수</a:t>
            </a:r>
            <a:endParaRPr lang="en-US" altLang="ko-KR" sz="1200" b="1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2B7A1075-3F3E-446C-BE8C-0752820A931D}"/>
              </a:ext>
            </a:extLst>
          </p:cNvPr>
          <p:cNvSpPr txBox="1"/>
          <p:nvPr/>
        </p:nvSpPr>
        <p:spPr>
          <a:xfrm>
            <a:off x="4784980" y="1208568"/>
            <a:ext cx="2015312" cy="3077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컨텐츠 덱 구성</a:t>
            </a: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-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144850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274</TotalTime>
  <Words>4847</Words>
  <Application>Microsoft Office PowerPoint</Application>
  <PresentationFormat>와이드스크린</PresentationFormat>
  <Paragraphs>1464</Paragraphs>
  <Slides>38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38</vt:i4>
      </vt:variant>
    </vt:vector>
  </HeadingPairs>
  <TitlesOfParts>
    <vt:vector size="42" baseType="lpstr">
      <vt:lpstr>나눔바른고딕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Eunjeong Kim</dc:creator>
  <cp:lastModifiedBy>Eunjeong Kim</cp:lastModifiedBy>
  <cp:revision>84</cp:revision>
  <dcterms:created xsi:type="dcterms:W3CDTF">2018-12-27T14:25:10Z</dcterms:created>
  <dcterms:modified xsi:type="dcterms:W3CDTF">2018-12-28T16:24:48Z</dcterms:modified>
</cp:coreProperties>
</file>